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5" r:id="rId8"/>
    <p:sldId id="264" r:id="rId9"/>
    <p:sldId id="257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7C4C-3A59-4D19-B13A-EBAF499DA038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D6E36F-58BD-4E1A-97F6-73A790EA4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7C4C-3A59-4D19-B13A-EBAF499DA038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E36F-58BD-4E1A-97F6-73A790EA4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7C4C-3A59-4D19-B13A-EBAF499DA038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E36F-58BD-4E1A-97F6-73A790EA4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7C4C-3A59-4D19-B13A-EBAF499DA038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D6E36F-58BD-4E1A-97F6-73A790EA4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7C4C-3A59-4D19-B13A-EBAF499DA038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E36F-58BD-4E1A-97F6-73A790EA4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7C4C-3A59-4D19-B13A-EBAF499DA038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E36F-58BD-4E1A-97F6-73A790EA4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7C4C-3A59-4D19-B13A-EBAF499DA038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D6E36F-58BD-4E1A-97F6-73A790EA4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7C4C-3A59-4D19-B13A-EBAF499DA038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E36F-58BD-4E1A-97F6-73A790EA4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7C4C-3A59-4D19-B13A-EBAF499DA038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E36F-58BD-4E1A-97F6-73A790EA4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7C4C-3A59-4D19-B13A-EBAF499DA038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E36F-58BD-4E1A-97F6-73A790EA4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7C4C-3A59-4D19-B13A-EBAF499DA038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E36F-58BD-4E1A-97F6-73A790EA4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C27C4C-3A59-4D19-B13A-EBAF499DA038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D6E36F-58BD-4E1A-97F6-73A790EA4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500175"/>
            <a:ext cx="8501122" cy="2100276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Пищевая промышленность России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4286256"/>
            <a:ext cx="4643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Выполнила: студентка ИМиЕН 4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курса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Гео-с-о 101(1) Агарагимова Мариям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География пищевой промышленности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География пищевой промышленности тяготеет: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1.К районам производства с/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сырья, использующим необработанное сырье, приурочены 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а) рыбная промышленность – крупные порты морей Северного Ледовитого, Атлантического и Тихого океанов; 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б) крупяная –Центрально-Черноземный, Поволжский районы, юг Урала и Западной Сибири; 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в) маслодельная – в районах с избытком молочной продукции; 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г) маслобойная - Северный Кавказ, Черноземье; 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 сахарная – Северный Кавказ, Черноземье, Алтайский край; 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е) чайная – Северный Кавказ. 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2. К районам потребления готовой продукции тяготеют отрасли, использующие сырье, прошедшее переработку: макаронная, кондитерская, хлебопекарная и др. – Центральная Россия.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География легкой и пищевой промышленности</a:t>
            </a:r>
            <a:endParaRPr lang="ru-RU" dirty="0"/>
          </a:p>
        </p:txBody>
      </p:sp>
      <p:pic>
        <p:nvPicPr>
          <p:cNvPr id="4" name="Содержимое 3" descr="промышленност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8272520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Особенности современного развития отрасли и перспективы развития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14340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 пищевая и перерабатывающая промышленность России (пищевкусовая, мясная, молочная, рыбная, мукомольно-крупяная и комбикормовая) представляет собой одну из стратегических отраслей экономики, которая призвана обеспечить население страны необходимыми по количеству и качеству продуктами питания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насчитывает 30 отраслей с более чем 60 подотраслями и видами производства и объединяет более 22 тысяч предприятий различных форм собственности и мощности (их количество за последние 10 лет возросло в несколько раз) общей численностью работающих около 1,4 млн. человек. Доля пищевой и перерабатывающей промышленности в общем промышленном производстве России составляет около 15 %.</a:t>
            </a:r>
          </a:p>
          <a:p>
            <a:endParaRPr lang="ru-RU" dirty="0"/>
          </a:p>
        </p:txBody>
      </p:sp>
      <p:pic>
        <p:nvPicPr>
          <p:cNvPr id="21506" name="Picture 2" descr="http://www.rgantd-samara.ru/external/rgantd-samara.ru/photos/c_12525/467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857760"/>
            <a:ext cx="3071802" cy="2000240"/>
          </a:xfrm>
          <a:prstGeom prst="rect">
            <a:avLst/>
          </a:prstGeom>
          <a:noFill/>
        </p:spPr>
      </p:pic>
      <p:pic>
        <p:nvPicPr>
          <p:cNvPr id="21508" name="Picture 4" descr="http://www.vashsad.ua/i/gallery/wallpapers/45/475_356/patJAVZ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903163"/>
            <a:ext cx="2608280" cy="1954837"/>
          </a:xfrm>
          <a:prstGeom prst="rect">
            <a:avLst/>
          </a:prstGeom>
          <a:noFill/>
        </p:spPr>
      </p:pic>
      <p:pic>
        <p:nvPicPr>
          <p:cNvPr id="21510" name="Picture 6" descr="http://www.ugorod.yalta.ua/userfiles/krimeatrud/images/S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929198"/>
            <a:ext cx="3286148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ob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46180"/>
            <a:ext cx="8572560" cy="50975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85728"/>
            <a:ext cx="8183880" cy="150019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Значение отрасли в народном хозяйстве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85926"/>
            <a:ext cx="4000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Пищевая промышленность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важнейшая отрасль хозяйства,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объединяющая совокупность однородных пищевых и перерабатывающих предприятий, характеризующаяся единством потребительского назначения производимого конечного продукта пищевого назначения, перерабатывающая, как правило, сырье сельскохозяйственного происхождения и располагающая специфичной материально-технической базой в виде системы машин и аппаратов и соответствующим составом кадров пищевиков.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vladnews.ru/uploads/akimov/110110/newfolder/foo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143356"/>
            <a:ext cx="4429124" cy="2714644"/>
          </a:xfrm>
          <a:prstGeom prst="rect">
            <a:avLst/>
          </a:prstGeom>
          <a:noFill/>
        </p:spPr>
      </p:pic>
      <p:pic>
        <p:nvPicPr>
          <p:cNvPr id="7172" name="Picture 4" descr="http://novved.ru/images/stories/338/pi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2214554"/>
            <a:ext cx="2857500" cy="2143125"/>
          </a:xfrm>
          <a:prstGeom prst="rect">
            <a:avLst/>
          </a:prstGeom>
          <a:noFill/>
        </p:spPr>
      </p:pic>
      <p:pic>
        <p:nvPicPr>
          <p:cNvPr id="7174" name="Picture 6" descr="http://sovsibir.ru/up/2009/196/196-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928802"/>
            <a:ext cx="2844789" cy="2789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228599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Пищевая промышленность включает ряд отраслей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500174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Мясо-молочная отрасль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которую входят мясная, подотрасль колбасного производства, молочная, маслосыродельная, подотрасли мясных и молочных консервов.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Documents and Settings\Admin\Рабочий стол\Новая папка (9)\1309341058_mya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971799"/>
            <a:ext cx="4857752" cy="3886202"/>
          </a:xfrm>
          <a:prstGeom prst="rect">
            <a:avLst/>
          </a:prstGeom>
          <a:noFill/>
        </p:spPr>
      </p:pic>
      <p:pic>
        <p:nvPicPr>
          <p:cNvPr id="2051" name="Picture 3" descr="D:\Documents and Settings\Admin\Рабочий стол\Новая папка (9)\lmthKkLDtV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44"/>
            <a:ext cx="4049714" cy="3037286"/>
          </a:xfrm>
          <a:prstGeom prst="rect">
            <a:avLst/>
          </a:prstGeom>
          <a:noFill/>
        </p:spPr>
      </p:pic>
      <p:pic>
        <p:nvPicPr>
          <p:cNvPr id="2052" name="Picture 4" descr="D:\Documents and Settings\Admin\Рабочий стол\Новая папка (9)\6S1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562157"/>
            <a:ext cx="3371853" cy="2295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2.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Пищевкусовая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которая, в свою очередь, состоит из сахарной, хлебопекарной, кондитерской, масло-жировой, макаронной, спиртовой, винодельческой, ликеро-водочной, пивоваренной, безалкогольных напитков, дрожжевой, крахмалопаточной, соляной, производства плодоовощных консервов, табачной, чайной, производства пищевых концентратов.</a:t>
            </a:r>
          </a:p>
          <a:p>
            <a:endParaRPr lang="ru-RU" dirty="0"/>
          </a:p>
        </p:txBody>
      </p:sp>
      <p:pic>
        <p:nvPicPr>
          <p:cNvPr id="3074" name="Picture 2" descr="D:\Documents and Settings\Admin\Рабочий стол\Новая папка (9)\94809133_napit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391025"/>
            <a:ext cx="3810000" cy="2466975"/>
          </a:xfrm>
          <a:prstGeom prst="rect">
            <a:avLst/>
          </a:prstGeom>
          <a:noFill/>
        </p:spPr>
      </p:pic>
      <p:pic>
        <p:nvPicPr>
          <p:cNvPr id="3076" name="Picture 4" descr="D:\Documents and Settings\Admin\Рабочий стол\Новая папка (9)\zahar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613615"/>
            <a:ext cx="3381372" cy="2244385"/>
          </a:xfrm>
          <a:prstGeom prst="rect">
            <a:avLst/>
          </a:prstGeom>
          <a:noFill/>
        </p:spPr>
      </p:pic>
      <p:pic>
        <p:nvPicPr>
          <p:cNvPr id="3077" name="Picture 5" descr="D:\Documents and Settings\Admin\Рабочий стол\Новая папка (9)\вод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00619"/>
            <a:ext cx="2786071" cy="1857381"/>
          </a:xfrm>
          <a:prstGeom prst="rect">
            <a:avLst/>
          </a:prstGeom>
          <a:noFill/>
        </p:spPr>
      </p:pic>
      <p:pic>
        <p:nvPicPr>
          <p:cNvPr id="3075" name="Picture 3" descr="D:\Documents and Settings\Admin\Рабочий стол\Новая папка (9)\sig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00240"/>
            <a:ext cx="2857500" cy="2205038"/>
          </a:xfrm>
          <a:prstGeom prst="rect">
            <a:avLst/>
          </a:prstGeom>
          <a:noFill/>
        </p:spPr>
      </p:pic>
      <p:pic>
        <p:nvPicPr>
          <p:cNvPr id="3078" name="Picture 6" descr="D:\Documents and Settings\Admin\Рабочий стол\Новая папка (9)\макаронные изделия_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1876"/>
            <a:ext cx="2976562" cy="2232422"/>
          </a:xfrm>
          <a:prstGeom prst="rect">
            <a:avLst/>
          </a:prstGeom>
          <a:noFill/>
        </p:spPr>
      </p:pic>
      <p:pic>
        <p:nvPicPr>
          <p:cNvPr id="3080" name="Picture 8" descr="D:\Documents and Settings\Admin\Рабочий стол\Новая папка (9)\хлеб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2000240"/>
            <a:ext cx="3833818" cy="2875364"/>
          </a:xfrm>
          <a:prstGeom prst="rect">
            <a:avLst/>
          </a:prstGeom>
          <a:noFill/>
        </p:spPr>
      </p:pic>
      <p:pic>
        <p:nvPicPr>
          <p:cNvPr id="3079" name="Picture 7" descr="D:\Documents and Settings\Admin\Рабочий стол\Новая папка (9)\торт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24588" y="2214554"/>
            <a:ext cx="3019412" cy="2264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12858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3.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Рыбная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включающая производство рыбных консервов, копчение рыбы (горячее и холодное), заморозка, приготовление рыбьего жира и рыбной муки и др.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Documents and Settings\Admin\Рабочий стол\Новая папка (9)\рыба 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4794"/>
            <a:ext cx="3571868" cy="2643206"/>
          </a:xfrm>
          <a:prstGeom prst="rect">
            <a:avLst/>
          </a:prstGeom>
          <a:noFill/>
        </p:spPr>
      </p:pic>
      <p:pic>
        <p:nvPicPr>
          <p:cNvPr id="1028" name="Picture 4" descr="D:\Documents and Settings\Admin\Рабочий стол\Новая папка (9)\рыб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4095762" cy="2735969"/>
          </a:xfrm>
          <a:prstGeom prst="rect">
            <a:avLst/>
          </a:prstGeom>
          <a:noFill/>
        </p:spPr>
      </p:pic>
      <p:pic>
        <p:nvPicPr>
          <p:cNvPr id="1029" name="Picture 5" descr="D:\Documents and Settings\Admin\Рабочий стол\Новая папка (9)\рыб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1357298"/>
            <a:ext cx="4762500" cy="3228975"/>
          </a:xfrm>
          <a:prstGeom prst="rect">
            <a:avLst/>
          </a:prstGeom>
          <a:noFill/>
        </p:spPr>
      </p:pic>
      <p:pic>
        <p:nvPicPr>
          <p:cNvPr id="1026" name="Picture 2" descr="D:\Documents and Settings\Admin\Рабочий стол\Новая папка (9)\копч р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3" y="3357561"/>
            <a:ext cx="5715008" cy="3500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85728"/>
            <a:ext cx="8183880" cy="135732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Технико-экономические показатели развития отрасли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PPPTR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214554"/>
            <a:ext cx="6070094" cy="39870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6430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Технико-экономические показатели развития отрасли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Объём продукции в производстве пищевых продуктов и табака — 3,12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трлн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рублей (2010 г.), в том числе в: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производстве пищевых продуктов — 2,952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трлн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рублей;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производстве табачных изделий — 164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рублей.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5716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Технико-экономические показатели развития отрасли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60986"/>
          </a:xfrm>
        </p:spPr>
        <p:txBody>
          <a:bodyPr>
            <a:normAutofit fontScale="32500" lnSpcReduction="20000"/>
          </a:bodyPr>
          <a:lstStyle/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К факторам технико-технологического развития пищевой промышленности относятся: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-активность исследователей и предпринимателей;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-достаточность ресурсов для финансирования мероприятий;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-уровень развития инфраструктуры в целом (промышленной, социальной) и развитость инновационной инфраструктуры;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-наличие информационных и коммуникационных технологий;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-развитие крупных городских научных или промышленных центров;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-политическая воля местных властей, ориентированных на долгосрочную перспективу и четкая координация политик (промышленной, научной, инновационной, образовательной и пр.);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-эффективные связи между исследовательскими институтами, крупными и мелкими предприятиями; 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-наличие серьезного научного задела;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-четко осознанная потребность в сбалансированном территориальном развитии (в -экономическом росте и развитии) в стране или регионе;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-принятие стратегий роста ориентированных на экспорт;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-принятие стратегий роста, ориентированных на сглаживание региональных диспропорций;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-социокультурные особенности региона (страны), в частности организационная и научная культура;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-структурная гибкость экономики в целом и промышленности в частности;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-экономическая дополняемость, связанная с различиями в обеспеченности участников объединения факторами производства, в уровнях технологического развития и качестве человеческого капитала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1357322"/>
          </a:xfrm>
        </p:spPr>
        <p:txBody>
          <a:bodyPr>
            <a:noAutofit/>
          </a:bodyPr>
          <a:lstStyle/>
          <a:p>
            <a:pPr algn="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Факторы размещения пищевой промышленности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643182"/>
            <a:ext cx="8183880" cy="321471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Сырьевой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Потребительский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477</TotalTime>
  <Words>418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Пищевая промышленность России</vt:lpstr>
      <vt:lpstr>Значение отрасли в народном хозяйстве</vt:lpstr>
      <vt:lpstr>Пищевая промышленность включает ряд отраслей  </vt:lpstr>
      <vt:lpstr>Слайд 4</vt:lpstr>
      <vt:lpstr>Слайд 5</vt:lpstr>
      <vt:lpstr>Технико-экономические показатели развития отрасли</vt:lpstr>
      <vt:lpstr>Технико-экономические показатели развития отрасли</vt:lpstr>
      <vt:lpstr>Технико-экономические показатели развития отрасли</vt:lpstr>
      <vt:lpstr>Факторы размещения пищевой промышленности</vt:lpstr>
      <vt:lpstr>География пищевой промышленности</vt:lpstr>
      <vt:lpstr>География легкой и пищевой промышленности</vt:lpstr>
      <vt:lpstr>Особенности современного развития отрасли и перспективы развития</vt:lpstr>
      <vt:lpstr>Спасибо за внимание!!!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Пищевая промышленность России</dc:title>
  <dc:creator>Admin</dc:creator>
  <cp:lastModifiedBy>Admin</cp:lastModifiedBy>
  <cp:revision>49</cp:revision>
  <dcterms:created xsi:type="dcterms:W3CDTF">2013-11-20T17:29:10Z</dcterms:created>
  <dcterms:modified xsi:type="dcterms:W3CDTF">2013-11-21T20:58:31Z</dcterms:modified>
</cp:coreProperties>
</file>