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39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1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68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61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9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12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04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84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47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C675E-1A80-4DEF-A0A8-60451A6589B4}" type="datetimeFigureOut">
              <a:rPr lang="ru-RU" smtClean="0"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AC1F8-CB7A-4755-A7A1-9BE423F6C4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4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5%D0%B2%D1%80%D0%BE%D1%85%D0%B8%D0%BC" TargetMode="External"/><Relationship Id="rId13" Type="http://schemas.openxmlformats.org/officeDocument/2006/relationships/hyperlink" Target="http://ru.wikipedia.org/wiki/%D0%9A%D0%B0%D1%83%D1%87%D1%83%D0%BA" TargetMode="External"/><Relationship Id="rId18" Type="http://schemas.openxmlformats.org/officeDocument/2006/relationships/hyperlink" Target="http://ru.wikipedia.org/wiki/%D0%91%D0%B5%D1%80%D0%B5%D0%B7%D0%BD%D0%B8%D0%BA%D0%B8" TargetMode="External"/><Relationship Id="rId3" Type="http://schemas.openxmlformats.org/officeDocument/2006/relationships/hyperlink" Target="http://ru.wikipedia.org/wiki/%D0%9C%D0%BE%D1%81%D0%BA%D0%B2%D0%B0" TargetMode="External"/><Relationship Id="rId7" Type="http://schemas.openxmlformats.org/officeDocument/2006/relationships/hyperlink" Target="http://ru.wikipedia.org/wiki/%D0%91%D0%B0%D1%88%D0%BA%D0%BE%D1%80%D1%82%D0%BE%D1%81%D1%82%D0%B0%D0%BD" TargetMode="External"/><Relationship Id="rId12" Type="http://schemas.openxmlformats.org/officeDocument/2006/relationships/hyperlink" Target="http://ru.wikipedia.org/wiki/%D0%A2%D0%B0%D1%82%D0%B0%D1%80%D1%81%D1%82%D0%B0%D0%BD" TargetMode="External"/><Relationship Id="rId17" Type="http://schemas.openxmlformats.org/officeDocument/2006/relationships/hyperlink" Target="http://ru.wikipedia.org/wiki/%D0%A3%D1%80%D0%B0%D0%BB%D0%BA%D0%B0%D0%BB%D0%B8%D0%B9" TargetMode="External"/><Relationship Id="rId2" Type="http://schemas.openxmlformats.org/officeDocument/2006/relationships/hyperlink" Target="http://ru.wikipedia.org/wiki/%D0%A1%D0%B8%D0%B1%D1%83%D1%80" TargetMode="External"/><Relationship Id="rId16" Type="http://schemas.openxmlformats.org/officeDocument/2006/relationships/hyperlink" Target="http://ru.wikipedia.org/wiki/%D0%9C%D0%B8%D0%BD%D0%B5%D1%80%D0%B0%D0%BB%D1%8C%D0%BD%D1%8B%D0%B5_%D1%83%D0%B4%D0%BE%D0%B1%D1%80%D0%B5%D0%BD%D0%B8%D1%8F" TargetMode="External"/><Relationship Id="rId20" Type="http://schemas.openxmlformats.org/officeDocument/2006/relationships/hyperlink" Target="http://ru.wikipedia.org/wiki/%D0%9A%D0%B0%D0%BB%D0%B8%D0%B9%D0%BD%D1%8B%D0%B5_%D1%83%D0%B4%D0%BE%D0%B1%D1%80%D0%B5%D0%BD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1%D0%B0%D0%BB%D0%B0%D0%B2%D0%B0%D1%82_(%D0%B3%D0%BE%D1%80%D0%BE%D0%B4)" TargetMode="External"/><Relationship Id="rId11" Type="http://schemas.openxmlformats.org/officeDocument/2006/relationships/hyperlink" Target="http://ru.wikipedia.org/wiki/%D0%9D%D0%B8%D0%B6%D0%BD%D0%B5%D0%BA%D0%B0%D0%BC%D1%81%D0%BA" TargetMode="External"/><Relationship Id="rId5" Type="http://schemas.openxmlformats.org/officeDocument/2006/relationships/hyperlink" Target="http://ru.wikipedia.org/wiki/%D0%93%D0%B0%D0%B7%D0%BF%D1%80%D0%BE%D0%BC_%D0%BD%D0%B5%D1%84%D1%82%D0%B5%D1%85%D0%B8%D0%BC_%D0%A1%D0%B0%D0%BB%D0%B0%D0%B2%D0%B0%D1%82" TargetMode="External"/><Relationship Id="rId15" Type="http://schemas.openxmlformats.org/officeDocument/2006/relationships/hyperlink" Target="http://ru.wikipedia.org/wiki/%D0%92%D0%B5%D0%BB%D0%B8%D0%BA%D0%B8%D0%B9_%D0%9D%D0%BE%D0%B2%D0%B3%D0%BE%D1%80%D0%BE%D0%B4" TargetMode="External"/><Relationship Id="rId10" Type="http://schemas.openxmlformats.org/officeDocument/2006/relationships/hyperlink" Target="http://ru.wikipedia.org/wiki/%D0%9D%D0%B8%D0%B6%D0%BD%D0%B5%D0%BA%D0%B0%D0%BC%D1%81%D0%BA%D0%BD%D0%B5%D1%84%D1%82%D0%B5%D1%85%D0%B8%D0%BC" TargetMode="External"/><Relationship Id="rId19" Type="http://schemas.openxmlformats.org/officeDocument/2006/relationships/hyperlink" Target="http://ru.wikipedia.org/wiki/%D0%9F%D0%B5%D1%80%D0%BC%D1%81%D0%BA%D0%B8%D0%B9_%D0%BA%D1%80%D0%B0%D0%B9" TargetMode="External"/><Relationship Id="rId4" Type="http://schemas.openxmlformats.org/officeDocument/2006/relationships/hyperlink" Target="http://ru.wikipedia.org/wiki/%D0%9D%D0%B5%D1%84%D1%82%D0%B5%D1%85%D0%B8%D0%BC%D0%B8%D1%8F" TargetMode="External"/><Relationship Id="rId9" Type="http://schemas.openxmlformats.org/officeDocument/2006/relationships/hyperlink" Target="http://ru.wikipedia.org/wiki/%D0%A3%D0%B4%D0%BE%D0%B1%D1%80%D0%B5%D0%BD%D0%B8%D1%8F" TargetMode="External"/><Relationship Id="rId14" Type="http://schemas.openxmlformats.org/officeDocument/2006/relationships/hyperlink" Target="http://ru.wikipedia.org/wiki/%D0%90%D0%BA%D1%80%D0%BE%D0%BD_(%D0%BA%D0%BE%D0%BC%D0%BF%D0%B0%D0%BD%D0%B8%D1%8F)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Химическая промышленность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760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Особенности современного развития отрасли и перспективы развития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 smtClean="0"/>
              <a:t>1. Химическая промышленность создает новые материалы с заданными свойствами, которые позволяют экономить сырье и труд людей. </a:t>
            </a:r>
          </a:p>
          <a:p>
            <a:r>
              <a:rPr lang="ru-RU" sz="2600" dirty="0" smtClean="0"/>
              <a:t>2. Химическая промышленность имеет обширную сырьевую базу (п/и, вода, воздух, древесина). Один продукт можно получить из разных видов сырья. </a:t>
            </a:r>
          </a:p>
          <a:p>
            <a:r>
              <a:rPr lang="ru-RU" sz="2600" dirty="0" smtClean="0"/>
              <a:t>3. Химическая промышленность дает возможность комплексной переработки сырья и получения разнообразной продукции. </a:t>
            </a:r>
          </a:p>
          <a:p>
            <a:r>
              <a:rPr lang="ru-RU" sz="2600" dirty="0" smtClean="0"/>
              <a:t>4. Мощный производственный и научно-технический потенциал позволяет российским предприятиям производить около 2% мирового объема химической продукции. </a:t>
            </a:r>
          </a:p>
          <a:p>
            <a:r>
              <a:rPr lang="ru-RU" sz="2600" dirty="0" smtClean="0"/>
              <a:t>5. По выпуску аммиака и карбамида, российские компании контролируют 15% мирового рынка, а также треть международной торговли этими продуктами.</a:t>
            </a:r>
          </a:p>
          <a:p>
            <a:endParaRPr lang="ru-RU" sz="2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540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1" y="2492895"/>
            <a:ext cx="7595121" cy="1296145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за внимание 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2198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Значение отрасли в народном хозяйстве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Продукцию химической промышленности используют в машиностроении, сельском хозяйстве и транспорте. Химическая и нефтехимическая промышленность становится источником сырья для производства товаров широкого потребления, особенно химических волокон и пластмасс. Современное самолетостроение, реактивная техника, радиолокация, космическая техника, ракетостроение немыслимы без использования синтетических материалов и новых видов синтетического горючего.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81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Состав отрасли</a:t>
            </a:r>
            <a:endParaRPr lang="ru-RU" dirty="0"/>
          </a:p>
        </p:txBody>
      </p:sp>
      <p:pic>
        <p:nvPicPr>
          <p:cNvPr id="1026" name="Picture 2" descr="C:\Users\sony\Downloads\кан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10"/>
          <a:stretch/>
        </p:blipFill>
        <p:spPr bwMode="auto">
          <a:xfrm>
            <a:off x="0" y="1052736"/>
            <a:ext cx="9144000" cy="557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2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7809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Технико-экономические показатели развития отрасли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792088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Динамика индекса химического производства в России в 1991—2011 годах, в процентах от уровня 1991 года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670673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39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Крупнейшие химические компании России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207214"/>
              </p:ext>
            </p:extLst>
          </p:nvPr>
        </p:nvGraphicFramePr>
        <p:xfrm>
          <a:off x="539552" y="1340768"/>
          <a:ext cx="8064897" cy="5112571"/>
        </p:xfrm>
        <a:graphic>
          <a:graphicData uri="http://schemas.openxmlformats.org/drawingml/2006/table">
            <a:tbl>
              <a:tblPr/>
              <a:tblGrid>
                <a:gridCol w="2688299"/>
                <a:gridCol w="2688299"/>
                <a:gridCol w="2688299"/>
              </a:tblGrid>
              <a:tr h="650691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Компания, штаб-квартира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Объём продаж в 2011,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млрд. руб.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Специализация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650691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2" tooltip="Сибур"/>
                        </a:rPr>
                        <a:t>Сибур Холдинг</a:t>
                      </a:r>
                      <a:r>
                        <a:rPr lang="ru-RU" sz="1600">
                          <a:effectLst/>
                        </a:rPr>
                        <a:t>,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3" tooltip="Москва"/>
                        </a:rPr>
                        <a:t>Москва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248,7 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4" tooltip="Нефтехимия"/>
                        </a:rPr>
                        <a:t>Нефтехимия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29558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5" tooltip="Газпром нефтехим Салават"/>
                        </a:rPr>
                        <a:t>Газпром нефтехим Салават</a:t>
                      </a:r>
                      <a:r>
                        <a:rPr lang="ru-RU" sz="1600">
                          <a:effectLst/>
                        </a:rPr>
                        <a:t>,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6" tooltip="Салават (город)"/>
                        </a:rPr>
                        <a:t>Салават</a:t>
                      </a:r>
                      <a:r>
                        <a:rPr lang="ru-RU" sz="1600">
                          <a:effectLst/>
                        </a:rPr>
                        <a:t>, </a:t>
                      </a: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7" tooltip="Башкортостан"/>
                        </a:rPr>
                        <a:t>Башкортостан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147,8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4" tooltip="Нефтехимия"/>
                        </a:rPr>
                        <a:t>Нефтехимия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50691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8" tooltip="Еврохим"/>
                        </a:rPr>
                        <a:t>Еврохим</a:t>
                      </a:r>
                      <a:r>
                        <a:rPr lang="ru-RU" sz="1600">
                          <a:effectLst/>
                        </a:rPr>
                        <a:t>,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3" tooltip="Москва"/>
                        </a:rPr>
                        <a:t>Москва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131,3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9" tooltip="Удобрения"/>
                        </a:rPr>
                        <a:t>Производство удобрений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50691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0" tooltip="Нижнекамскнефтехим"/>
                        </a:rPr>
                        <a:t>Нижнекамскнефтехим</a:t>
                      </a:r>
                      <a:r>
                        <a:rPr lang="ru-RU" sz="1600">
                          <a:effectLst/>
                        </a:rPr>
                        <a:t>,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1" tooltip="Нижнекамск"/>
                        </a:rPr>
                        <a:t>Нижнекамск</a:t>
                      </a:r>
                      <a:r>
                        <a:rPr lang="ru-RU" sz="1600">
                          <a:effectLst/>
                        </a:rPr>
                        <a:t>, </a:t>
                      </a: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2" tooltip="Татарстан"/>
                        </a:rPr>
                        <a:t>Татарстан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122,7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3" tooltip="Каучук"/>
                        </a:rPr>
                        <a:t>Синтетические каучуки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650691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4" tooltip="Акрон (компания)"/>
                        </a:rPr>
                        <a:t>Акрон</a:t>
                      </a:r>
                      <a:r>
                        <a:rPr lang="ru-RU" sz="1600">
                          <a:effectLst/>
                        </a:rPr>
                        <a:t/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5" tooltip="Великий Новгород"/>
                        </a:rPr>
                        <a:t>Великий Новгород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65,4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sng">
                          <a:solidFill>
                            <a:srgbClr val="0B0080"/>
                          </a:solidFill>
                          <a:effectLst/>
                          <a:hlinkClick r:id="rId16" tooltip="Минеральные удобрения"/>
                        </a:rPr>
                        <a:t>Минеральные удобрения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29558">
                <a:tc>
                  <a:txBody>
                    <a:bodyPr/>
                    <a:lstStyle/>
                    <a:p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7" tooltip="Уралкалий"/>
                        </a:rPr>
                        <a:t>Уралкалий</a:t>
                      </a:r>
                      <a:r>
                        <a:rPr lang="ru-RU" sz="1600">
                          <a:effectLst/>
                        </a:rPr>
                        <a:t>,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8" tooltip="Березники"/>
                        </a:rPr>
                        <a:t>Березники</a:t>
                      </a:r>
                      <a:r>
                        <a:rPr lang="ru-RU" sz="1600">
                          <a:effectLst/>
                        </a:rPr>
                        <a:t>, </a:t>
                      </a:r>
                      <a:r>
                        <a:rPr lang="ru-RU" sz="1600" u="none" strike="noStrike">
                          <a:solidFill>
                            <a:srgbClr val="0B0080"/>
                          </a:solidFill>
                          <a:effectLst/>
                          <a:hlinkClick r:id="rId19" tooltip="Пермский край"/>
                        </a:rPr>
                        <a:t>Пермский край</a:t>
                      </a:r>
                      <a:endParaRPr lang="ru-RU" sz="160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108,3</a:t>
                      </a: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dirty="0">
                          <a:solidFill>
                            <a:srgbClr val="0B0080"/>
                          </a:solidFill>
                          <a:effectLst/>
                          <a:hlinkClick r:id="rId20" tooltip="Калийные удобрения"/>
                        </a:rPr>
                        <a:t>Калийные удобрения</a:t>
                      </a:r>
                      <a:endParaRPr lang="ru-RU" sz="1600" dirty="0">
                        <a:effectLst/>
                      </a:endParaRPr>
                    </a:p>
                  </a:txBody>
                  <a:tcPr marL="82290" marR="82290" marT="41145" marB="41145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6836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4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Факторы размещения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1. Сырьевой </a:t>
            </a:r>
          </a:p>
          <a:p>
            <a:r>
              <a:rPr lang="ru-RU" sz="4000" dirty="0" smtClean="0"/>
              <a:t>2. Энергетический </a:t>
            </a:r>
          </a:p>
          <a:p>
            <a:r>
              <a:rPr lang="ru-RU" sz="4000" dirty="0" smtClean="0"/>
              <a:t>3. Потребительский </a:t>
            </a:r>
          </a:p>
          <a:p>
            <a:r>
              <a:rPr lang="ru-RU" sz="4000" dirty="0" smtClean="0"/>
              <a:t>4. Экологический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658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6" descr="F:\ГЕОГРАФИЯ\картинки\0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7" r="1151" b="3226"/>
          <a:stretch>
            <a:fillRect/>
          </a:stretch>
        </p:blipFill>
        <p:spPr bwMode="auto">
          <a:xfrm>
            <a:off x="0" y="0"/>
            <a:ext cx="9215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443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Факторы </a:t>
            </a:r>
            <a:r>
              <a:rPr lang="ru-RU" sz="2800" dirty="0"/>
              <a:t>размещения </a:t>
            </a:r>
            <a:r>
              <a:rPr lang="ru-RU" sz="2800" dirty="0" smtClean="0"/>
              <a:t>отраслей и </a:t>
            </a:r>
            <a:r>
              <a:rPr lang="ru-RU" sz="2800" dirty="0"/>
              <a:t>их </a:t>
            </a:r>
            <a:r>
              <a:rPr lang="ru-RU" sz="2800" dirty="0" smtClean="0"/>
              <a:t>география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584682"/>
              </p:ext>
            </p:extLst>
          </p:nvPr>
        </p:nvGraphicFramePr>
        <p:xfrm>
          <a:off x="179512" y="1196752"/>
          <a:ext cx="8858311" cy="5133514"/>
        </p:xfrm>
        <a:graphic>
          <a:graphicData uri="http://schemas.openxmlformats.org/drawingml/2006/table">
            <a:tbl>
              <a:tblPr firstRow="1" bandRow="1"/>
              <a:tblGrid>
                <a:gridCol w="2268592"/>
                <a:gridCol w="2196571"/>
                <a:gridCol w="2196575"/>
                <a:gridCol w="2196573"/>
              </a:tblGrid>
              <a:tr h="6487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Отрасль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Продукция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Факторы размещения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Центры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/>
                    </a:solidFill>
                  </a:tcPr>
                </a:tc>
              </a:tr>
              <a:tr h="7208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1.Горно-химическая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апатиты</a:t>
                      </a:r>
                    </a:p>
                    <a:p>
                      <a:r>
                        <a:rPr lang="ru-RU" sz="1400" dirty="0" smtClean="0"/>
                        <a:t>фосфориты</a:t>
                      </a:r>
                    </a:p>
                    <a:p>
                      <a:r>
                        <a:rPr lang="ru-RU" sz="1400" dirty="0" smtClean="0"/>
                        <a:t>калийная соль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у сырья</a:t>
                      </a:r>
                    </a:p>
                    <a:p>
                      <a:r>
                        <a:rPr lang="ru-RU" sz="1400" dirty="0" smtClean="0"/>
                        <a:t>у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сырья</a:t>
                      </a:r>
                    </a:p>
                    <a:p>
                      <a:r>
                        <a:rPr lang="ru-RU" sz="1400" dirty="0" smtClean="0"/>
                        <a:t>у сырья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Хибины,</a:t>
                      </a:r>
                    </a:p>
                    <a:p>
                      <a:r>
                        <a:rPr lang="ru-RU" sz="1400" dirty="0" smtClean="0"/>
                        <a:t>Егорьевск</a:t>
                      </a:r>
                    </a:p>
                    <a:p>
                      <a:r>
                        <a:rPr lang="ru-RU" sz="1400" dirty="0" smtClean="0"/>
                        <a:t>Соликамск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</a:tr>
              <a:tr h="19548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2.Основная химия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калийные удобрения</a:t>
                      </a:r>
                    </a:p>
                    <a:p>
                      <a:r>
                        <a:rPr lang="ru-RU" sz="1400" dirty="0" smtClean="0"/>
                        <a:t>фосфорные удобрения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азотные удобрения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серная кислота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у сырья</a:t>
                      </a:r>
                    </a:p>
                    <a:p>
                      <a:r>
                        <a:rPr lang="ru-RU" sz="1400" dirty="0" smtClean="0"/>
                        <a:t> потребителя и сернокислотных заводов</a:t>
                      </a:r>
                    </a:p>
                    <a:p>
                      <a:r>
                        <a:rPr lang="ru-RU" sz="1400" dirty="0" smtClean="0"/>
                        <a:t>у газопроводов на металлургических комбинатах</a:t>
                      </a:r>
                    </a:p>
                    <a:p>
                      <a:r>
                        <a:rPr lang="ru-RU" sz="1400" dirty="0" smtClean="0"/>
                        <a:t>у потребителя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Соликамск, Березняки</a:t>
                      </a:r>
                    </a:p>
                    <a:p>
                      <a:r>
                        <a:rPr lang="ru-RU" sz="1400" dirty="0" smtClean="0"/>
                        <a:t>Г.Воскресенск</a:t>
                      </a:r>
                    </a:p>
                    <a:p>
                      <a:endParaRPr lang="ru-RU" sz="1400" dirty="0" smtClean="0"/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Новомосковск, Щекино, Тольятти, Новгород, Магнитогорск</a:t>
                      </a:r>
                    </a:p>
                    <a:p>
                      <a:r>
                        <a:rPr lang="ru-RU" sz="1400" dirty="0" smtClean="0"/>
                        <a:t>Волжский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20000"/>
                      </a:srgbClr>
                    </a:solidFill>
                  </a:tcPr>
                </a:tc>
              </a:tr>
              <a:tr h="1747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dirty="0" smtClean="0"/>
                        <a:t>3.Химия органического синтеза</a:t>
                      </a:r>
                      <a:endParaRPr lang="ru-RU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синтетический каучук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шины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пластмассы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химия волокна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у сырья</a:t>
                      </a:r>
                    </a:p>
                    <a:p>
                      <a:r>
                        <a:rPr lang="ru-RU" sz="1400" dirty="0" smtClean="0"/>
                        <a:t>нефтепроводы</a:t>
                      </a:r>
                    </a:p>
                    <a:p>
                      <a:r>
                        <a:rPr lang="ru-RU" sz="1400" dirty="0" smtClean="0"/>
                        <a:t>к производству каучука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к потребителю и к НПЗ</a:t>
                      </a:r>
                    </a:p>
                    <a:p>
                      <a:endParaRPr lang="ru-RU" sz="1400" dirty="0" smtClean="0"/>
                    </a:p>
                    <a:p>
                      <a:r>
                        <a:rPr lang="ru-RU" sz="1400" dirty="0" smtClean="0"/>
                        <a:t>водоемкое, энергоемкое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dirty="0" smtClean="0"/>
                        <a:t>Ефремов, Ярославль, Тольятти, Казань, Воронеж</a:t>
                      </a:r>
                    </a:p>
                    <a:p>
                      <a:r>
                        <a:rPr lang="ru-RU" sz="1400" dirty="0" smtClean="0"/>
                        <a:t>Киров, Нижнекамск, Воронеж, Омск</a:t>
                      </a:r>
                    </a:p>
                    <a:p>
                      <a:r>
                        <a:rPr lang="ru-RU" sz="1400" dirty="0" smtClean="0"/>
                        <a:t>Уфа, Тюмень, Казань, Орехово-Зуево</a:t>
                      </a:r>
                    </a:p>
                    <a:p>
                      <a:r>
                        <a:rPr lang="ru-RU" sz="1400" dirty="0" smtClean="0"/>
                        <a:t>Тверь, Клин, Саратов</a:t>
                      </a:r>
                      <a:endParaRPr lang="ru-RU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67C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62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5pPr>
              <a:lvl6pPr marL="2514600" indent="-228600" defTabSz="449263" eaLnBrk="0" fontAlgn="base" hangingPunct="0">
                <a:lnSpc>
                  <a:spcPct val="11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Calibri" pitchFamily="32" charset="0"/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6pPr>
              <a:lvl7pPr marL="2971800" indent="-228600" defTabSz="449263" eaLnBrk="0" fontAlgn="base" hangingPunct="0">
                <a:lnSpc>
                  <a:spcPct val="11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Calibri" pitchFamily="32" charset="0"/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7pPr>
              <a:lvl8pPr marL="3429000" indent="-228600" defTabSz="449263" eaLnBrk="0" fontAlgn="base" hangingPunct="0">
                <a:lnSpc>
                  <a:spcPct val="11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Calibri" pitchFamily="32" charset="0"/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8pPr>
              <a:lvl9pPr marL="3886200" indent="-228600" defTabSz="449263" eaLnBrk="0" fontAlgn="base" hangingPunct="0">
                <a:lnSpc>
                  <a:spcPct val="11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Calibri" pitchFamily="32" charset="0"/>
                <a:defRPr>
                  <a:solidFill>
                    <a:schemeClr val="bg1"/>
                  </a:solidFill>
                  <a:latin typeface="Calibri" pitchFamily="32" charset="0"/>
                  <a:cs typeface="Arial Unicode MS" charset="0"/>
                </a:defRPr>
              </a:lvl9pPr>
            </a:lstStyle>
            <a:p>
              <a:pPr marL="0" marR="0" lvl="0" indent="0" defTabSz="449263" eaLnBrk="1" fontAlgn="base" latinLnBrk="0" hangingPunct="1">
                <a:lnSpc>
                  <a:spcPct val="112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Calibri" pitchFamily="32" charset="0"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2" charset="0"/>
                <a:cs typeface="Arial Unicode M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98141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370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Химическая промышленность России</vt:lpstr>
      <vt:lpstr>Значение отрасли в народном хозяйстве</vt:lpstr>
      <vt:lpstr>Состав отрасли</vt:lpstr>
      <vt:lpstr>Технико-экономические показатели развития отрасли</vt:lpstr>
      <vt:lpstr>Крупнейшие химические компании России</vt:lpstr>
      <vt:lpstr>Факторы размещения</vt:lpstr>
      <vt:lpstr>Презентация PowerPoint</vt:lpstr>
      <vt:lpstr>Факторы размещения отраслей и их география</vt:lpstr>
      <vt:lpstr>География</vt:lpstr>
      <vt:lpstr>Особенности современного развития отрасли и перспективы развития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промышленность России</dc:title>
  <dc:creator>sony</dc:creator>
  <cp:lastModifiedBy>sony</cp:lastModifiedBy>
  <cp:revision>13</cp:revision>
  <dcterms:created xsi:type="dcterms:W3CDTF">2013-11-29T18:30:42Z</dcterms:created>
  <dcterms:modified xsi:type="dcterms:W3CDTF">2013-12-02T02:26:42Z</dcterms:modified>
</cp:coreProperties>
</file>