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0" r:id="rId18"/>
    <p:sldId id="271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2DF83-3CDC-4C9A-9793-EF1869448773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7EE39-C240-4306-8F16-1DA7592DD72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7EE39-C240-4306-8F16-1DA7592DD72D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88640"/>
            <a:ext cx="7002016" cy="259228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Газовая промышленность России</a:t>
            </a:r>
            <a:endParaRPr lang="ru-RU" sz="4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3933056"/>
            <a:ext cx="3491880" cy="208823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Выполнила: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Ерёменко Светлана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студентка 4 курса,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ГЕО-с-о-102, направления «География»</a:t>
            </a:r>
          </a:p>
        </p:txBody>
      </p:sp>
      <p:pic>
        <p:nvPicPr>
          <p:cNvPr id="15364" name="Picture 4" descr="http://www.vostok-met.ru/wp-content/uploads/2013/10/63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24944"/>
            <a:ext cx="4176464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Разведанные запасы газа в России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5602" name="Picture 2" descr="Распределение объемов разведанных запасов углеводородов по регионам Российской Федерации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t="3631" r="15739" b="5592"/>
          <a:stretch>
            <a:fillRect/>
          </a:stretch>
        </p:blipFill>
        <p:spPr bwMode="auto">
          <a:xfrm>
            <a:off x="251520" y="620688"/>
            <a:ext cx="8712968" cy="604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3635896" cy="5733256"/>
          </a:xfrm>
        </p:spPr>
        <p:txBody>
          <a:bodyPr>
            <a:normAutofit/>
          </a:bodyPr>
          <a:lstStyle/>
          <a:p>
            <a:r>
              <a:rPr lang="ru-RU" dirty="0" smtClean="0"/>
              <a:t>Экспорт газа растёт, известный завод Газпром обеспечивает газом не только Россию и страны СНГ, но и государства Центральной и Восточной Европы, Восточной и Юго-Восточной Азии, Скандинавию.</a:t>
            </a:r>
            <a:endParaRPr lang="ru-RU" dirty="0"/>
          </a:p>
        </p:txBody>
      </p:sp>
      <p:pic>
        <p:nvPicPr>
          <p:cNvPr id="26626" name="Picture 2" descr="http://www.epr-magazine.ru/sobytia_fakty/faktura/northway/1.jpg"/>
          <p:cNvPicPr>
            <a:picLocks noChangeAspect="1" noChangeArrowheads="1"/>
          </p:cNvPicPr>
          <p:nvPr/>
        </p:nvPicPr>
        <p:blipFill>
          <a:blip r:embed="rId2" cstate="print"/>
          <a:srcRect t="9342" b="4348"/>
          <a:stretch>
            <a:fillRect/>
          </a:stretch>
        </p:blipFill>
        <p:spPr bwMode="auto">
          <a:xfrm>
            <a:off x="3347864" y="0"/>
            <a:ext cx="5796136" cy="4869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8" name="Picture 4" descr="http://pronedra.ru/uploads/b/resizes/prndr_1_zmzo41ni_ok1_tf6j3xha_o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941168"/>
            <a:ext cx="3744416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4" name="Picture 10" descr="http://www.itogi.ru/7-days/img/657/I-03-RUSSIA-gas-f38_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5448" y="4941168"/>
            <a:ext cx="4968552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Из основных магистральных газопроводов следует отметить следующие: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980728"/>
            <a:ext cx="9144000" cy="568863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Из Западно-Сибирской нефтегазоносной провинции:</a:t>
            </a:r>
          </a:p>
          <a:p>
            <a:r>
              <a:rPr lang="ru-RU" dirty="0" smtClean="0"/>
              <a:t> 1. Уренгой - Медвежье - Надым - </a:t>
            </a:r>
            <a:r>
              <a:rPr lang="ru-RU" dirty="0" err="1" smtClean="0"/>
              <a:t>Пунга</a:t>
            </a:r>
            <a:r>
              <a:rPr lang="ru-RU" dirty="0" smtClean="0"/>
              <a:t> - Вуктыл - Ухта - Грязовец; далее ветки: на Москву; на направление: Торжок - Псков - Рига; и на направление: Новгород - Санкт-Петербург - Таллинн. От Торжка далее Смоленск - Минск - Брест (Белоруссия);</a:t>
            </a:r>
          </a:p>
          <a:p>
            <a:r>
              <a:rPr lang="ru-RU" dirty="0" smtClean="0"/>
              <a:t> 2. Уренгой - Ижевск - Помары - Елец - Курск - Жмеринка (Украина) - </a:t>
            </a:r>
            <a:r>
              <a:rPr lang="ru-RU" dirty="0" err="1" smtClean="0"/>
              <a:t>Ивано</a:t>
            </a:r>
            <a:r>
              <a:rPr lang="ru-RU" dirty="0" smtClean="0"/>
              <a:t>- </a:t>
            </a:r>
            <a:r>
              <a:rPr lang="ru-RU" dirty="0" err="1" smtClean="0"/>
              <a:t>Франковск</a:t>
            </a:r>
            <a:r>
              <a:rPr lang="ru-RU" dirty="0" smtClean="0"/>
              <a:t> (Украина) - Ужгород (Украина), далее в Европу;</a:t>
            </a:r>
          </a:p>
          <a:p>
            <a:r>
              <a:rPr lang="ru-RU" dirty="0" smtClean="0"/>
              <a:t> 3. Уренгой - Медвежье - Пермь - Ижевск - Казань - Нижний Новгород - Владимир - Москва;</a:t>
            </a:r>
          </a:p>
          <a:p>
            <a:r>
              <a:rPr lang="ru-RU" dirty="0" smtClean="0"/>
              <a:t> 4. Уренгой - Сургут - Тобольск - Тюмень - Челябинск - Самара - Сызрань - Ужгород (Украина), далее в Европу;</a:t>
            </a:r>
          </a:p>
          <a:p>
            <a:r>
              <a:rPr lang="ru-RU" dirty="0" smtClean="0"/>
              <a:t> 5. Уренгой - Сургут - Нижневартовск - Томск - Юрга - Новосибирск - Кемерово - Новокузнецк; Уренгой - Медвежье - Нижняя Тура - Нижний Тагил - Екатеринбург -Челябинск.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0932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600" dirty="0" smtClean="0"/>
              <a:t>Из </a:t>
            </a:r>
            <a:r>
              <a:rPr lang="ru-RU" sz="2600" dirty="0" smtClean="0"/>
              <a:t>Поволжского экономического района</a:t>
            </a:r>
            <a:r>
              <a:rPr lang="ru-RU" sz="2600" dirty="0" smtClean="0"/>
              <a:t>:</a:t>
            </a:r>
            <a:endParaRPr lang="ru-RU" sz="2600" dirty="0" smtClean="0"/>
          </a:p>
          <a:p>
            <a:r>
              <a:rPr lang="ru-RU" dirty="0" smtClean="0"/>
              <a:t> </a:t>
            </a:r>
            <a:r>
              <a:rPr lang="ru-RU" dirty="0" smtClean="0"/>
              <a:t>1. </a:t>
            </a:r>
            <a:r>
              <a:rPr lang="ru-RU" dirty="0" smtClean="0"/>
              <a:t>Саратов - Рязань - Москва;</a:t>
            </a:r>
          </a:p>
          <a:p>
            <a:r>
              <a:rPr lang="ru-RU" dirty="0" smtClean="0"/>
              <a:t> </a:t>
            </a:r>
            <a:r>
              <a:rPr lang="ru-RU" dirty="0" smtClean="0"/>
              <a:t>2. </a:t>
            </a:r>
            <a:r>
              <a:rPr lang="ru-RU" dirty="0" smtClean="0"/>
              <a:t>Саратов - Пенза - Нижний Новгород (с ответвлением на Владимир и Москву) - Иваново - Ярославль - </a:t>
            </a:r>
            <a:r>
              <a:rPr lang="ru-RU" dirty="0" err="1" smtClean="0"/>
              <a:t>Череповц</a:t>
            </a:r>
            <a:r>
              <a:rPr lang="ru-RU" dirty="0" smtClean="0"/>
              <a:t>;</a:t>
            </a:r>
          </a:p>
          <a:p>
            <a:pPr algn="ctr">
              <a:buNone/>
            </a:pPr>
            <a:r>
              <a:rPr lang="ru-RU" sz="2600" dirty="0" smtClean="0"/>
              <a:t>Из Уральского экономического района: </a:t>
            </a:r>
          </a:p>
          <a:p>
            <a:r>
              <a:rPr lang="ru-RU" dirty="0" smtClean="0"/>
              <a:t>Газопровод </a:t>
            </a:r>
            <a:r>
              <a:rPr lang="ru-RU" dirty="0" smtClean="0"/>
              <a:t>«Союз»: Оренбург - Уральск - Александров - Гай - Кременчуг - Ужгород (Украина), далее в Европу;</a:t>
            </a:r>
          </a:p>
          <a:p>
            <a:pPr algn="ctr">
              <a:buNone/>
            </a:pPr>
            <a:r>
              <a:rPr lang="ru-RU" dirty="0" smtClean="0"/>
              <a:t> Из </a:t>
            </a:r>
            <a:r>
              <a:rPr lang="ru-RU" dirty="0" err="1" smtClean="0"/>
              <a:t>Северо-Кавказского</a:t>
            </a:r>
            <a:r>
              <a:rPr lang="ru-RU" dirty="0" smtClean="0"/>
              <a:t> экономического района:</a:t>
            </a:r>
          </a:p>
          <a:p>
            <a:r>
              <a:rPr lang="ru-RU" dirty="0" smtClean="0"/>
              <a:t> </a:t>
            </a:r>
            <a:r>
              <a:rPr lang="ru-RU" dirty="0" smtClean="0"/>
              <a:t>1. </a:t>
            </a:r>
            <a:r>
              <a:rPr lang="ru-RU" dirty="0" smtClean="0"/>
              <a:t>Ставрополь - Аксай - Новопсков - Елец - Тула - Серпухов (Московское кольцо) - Тверь - Новгород - Санкт-Петербург;</a:t>
            </a:r>
          </a:p>
          <a:p>
            <a:r>
              <a:rPr lang="ru-RU" dirty="0" smtClean="0"/>
              <a:t> 2</a:t>
            </a:r>
            <a:r>
              <a:rPr lang="ru-RU" dirty="0" smtClean="0"/>
              <a:t>. </a:t>
            </a:r>
            <a:r>
              <a:rPr lang="ru-RU" dirty="0" smtClean="0"/>
              <a:t>Ставрополь - Майкоп - Краснодар - Новороссийск</a:t>
            </a:r>
            <a:r>
              <a:rPr lang="ru-RU" dirty="0" smtClean="0"/>
              <a:t>;</a:t>
            </a:r>
          </a:p>
          <a:p>
            <a:pPr algn="ctr">
              <a:buNone/>
            </a:pPr>
            <a:r>
              <a:rPr lang="ru-RU" dirty="0" smtClean="0"/>
              <a:t> Из </a:t>
            </a:r>
            <a:r>
              <a:rPr lang="ru-RU" dirty="0" smtClean="0"/>
              <a:t>Узбекистана:  Газли (Узбекистан) - Ташауз (Туркмения) - Москва.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8964488" cy="6858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b="1" dirty="0" smtClean="0"/>
              <a:t>   4. Факторы размещения.</a:t>
            </a:r>
          </a:p>
          <a:p>
            <a:pPr>
              <a:buNone/>
            </a:pPr>
            <a:r>
              <a:rPr lang="ru-RU" dirty="0" smtClean="0"/>
              <a:t>   Комбинаты </a:t>
            </a:r>
            <a:r>
              <a:rPr lang="ru-RU" dirty="0" err="1" smtClean="0"/>
              <a:t>газопереработки</a:t>
            </a:r>
            <a:r>
              <a:rPr lang="ru-RU" dirty="0" smtClean="0"/>
              <a:t> тяготеют к источникам сырья - месторождениям и крупным газопроводам. Таким образом, 98% газа в России добывается в Западной Сибири, Урале, Поволжском экономических районах. Это свидетельствует о высокой концентрации газодобывающей промышленности. От распределения месторождений газа по территории России зависит и расположение газопроводов</a:t>
            </a:r>
            <a:r>
              <a:rPr lang="ru-RU" dirty="0" smtClean="0"/>
              <a:t>. Газопроводы </a:t>
            </a:r>
            <a:r>
              <a:rPr lang="ru-RU" dirty="0" smtClean="0"/>
              <a:t>России:</a:t>
            </a:r>
          </a:p>
          <a:p>
            <a:pPr lvl="0"/>
            <a:r>
              <a:rPr lang="ru-RU" dirty="0" smtClean="0"/>
              <a:t>Братство</a:t>
            </a:r>
          </a:p>
          <a:p>
            <a:pPr lvl="0"/>
            <a:r>
              <a:rPr lang="ru-RU" dirty="0" smtClean="0"/>
              <a:t>Сияние Севера</a:t>
            </a:r>
          </a:p>
          <a:p>
            <a:pPr lvl="0"/>
            <a:r>
              <a:rPr lang="ru-RU" dirty="0" smtClean="0"/>
              <a:t>Ямал-Европа (соединяет газовые месторождения севера Западной Сибири с конечными потребителями в Западной Европе)</a:t>
            </a:r>
          </a:p>
          <a:p>
            <a:pPr lvl="0"/>
            <a:r>
              <a:rPr lang="ru-RU" dirty="0" smtClean="0"/>
              <a:t>Голубой поток(по дну Черного моря в Турцию)</a:t>
            </a:r>
          </a:p>
          <a:p>
            <a:pPr lvl="0"/>
            <a:r>
              <a:rPr lang="ru-RU" dirty="0" smtClean="0"/>
              <a:t>Южный поток (по дну Черного моря в Италию и Австрию)</a:t>
            </a:r>
          </a:p>
          <a:p>
            <a:r>
              <a:rPr lang="ru-RU" dirty="0" smtClean="0"/>
              <a:t>Северный поток ( по дну Балтийского моря в Германию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oilforum.ru/uploads/monthly_09_2011/post-25592-0-92589200-1315574867.jpg"/>
          <p:cNvPicPr>
            <a:picLocks noChangeAspect="1" noChangeArrowheads="1"/>
          </p:cNvPicPr>
          <p:nvPr/>
        </p:nvPicPr>
        <p:blipFill>
          <a:blip r:embed="rId2" cstate="print"/>
          <a:srcRect b="3801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pPr lvl="0" algn="ctr"/>
            <a:r>
              <a:rPr lang="ru-RU" sz="2800" b="1" dirty="0" smtClean="0">
                <a:solidFill>
                  <a:schemeClr val="tx1"/>
                </a:solidFill>
              </a:rPr>
              <a:t>5. География.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548680"/>
            <a:ext cx="9144000" cy="6309320"/>
          </a:xfrm>
        </p:spPr>
        <p:txBody>
          <a:bodyPr/>
          <a:lstStyle/>
          <a:p>
            <a:r>
              <a:rPr lang="ru-RU" dirty="0" smtClean="0"/>
              <a:t>Добыча свободного и попутного газа ведется в двадцати пяти субъектах Российской Федерации. Она сконцентрирована в районах, располагающих наиболее крупными и хорошо освоенными месторождениями.</a:t>
            </a:r>
          </a:p>
          <a:p>
            <a:r>
              <a:rPr lang="ru-RU" dirty="0" smtClean="0"/>
              <a:t> В пределах Западно-Сибирской низменности открыты 300 нефтяных и газовых месторождений. На территории Западной Сибири расположены основные запасы природного газа страны. Из них более половины находится на Тюменском Севере, преимущественно в трех газоносных областях: Березовская газоносная область (расположенная вблизи Урала). Включает </a:t>
            </a:r>
            <a:r>
              <a:rPr lang="ru-RU" dirty="0" err="1" smtClean="0"/>
              <a:t>Пунгинское</a:t>
            </a:r>
            <a:r>
              <a:rPr lang="ru-RU" dirty="0" smtClean="0"/>
              <a:t>, </a:t>
            </a:r>
            <a:r>
              <a:rPr lang="ru-RU" dirty="0" err="1" smtClean="0"/>
              <a:t>Игримское</a:t>
            </a:r>
            <a:r>
              <a:rPr lang="ru-RU" dirty="0" smtClean="0"/>
              <a:t>, </a:t>
            </a:r>
            <a:r>
              <a:rPr lang="ru-RU" dirty="0" err="1" smtClean="0"/>
              <a:t>Похромское</a:t>
            </a:r>
            <a:r>
              <a:rPr lang="ru-RU" dirty="0" smtClean="0"/>
              <a:t> и другие месторождения </a:t>
            </a:r>
            <a:r>
              <a:rPr lang="ru-RU" dirty="0" smtClean="0"/>
              <a:t>газа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Васюганская газоносная область (Томская область). Самыми крупными месторождениями являются </a:t>
            </a:r>
            <a:r>
              <a:rPr lang="ru-RU" dirty="0" err="1" smtClean="0"/>
              <a:t>Мыльджинское</a:t>
            </a:r>
            <a:r>
              <a:rPr lang="ru-RU" dirty="0" smtClean="0"/>
              <a:t>, </a:t>
            </a:r>
            <a:r>
              <a:rPr lang="ru-RU" dirty="0" err="1" smtClean="0"/>
              <a:t>Лугинецкое</a:t>
            </a:r>
            <a:r>
              <a:rPr lang="ru-RU" dirty="0" smtClean="0"/>
              <a:t>, </a:t>
            </a:r>
            <a:r>
              <a:rPr lang="ru-RU" dirty="0" err="1" smtClean="0"/>
              <a:t>Усть-Сильгинское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ruskerealie.zcu.cz/images/mapa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512168"/>
          </a:xfrm>
        </p:spPr>
        <p:txBody>
          <a:bodyPr>
            <a:normAutofit/>
          </a:bodyPr>
          <a:lstStyle/>
          <a:p>
            <a:pPr lvl="0" algn="ctr"/>
            <a:r>
              <a:rPr lang="ru-RU" sz="2400" b="1" dirty="0" smtClean="0">
                <a:solidFill>
                  <a:schemeClr val="tx1"/>
                </a:solidFill>
              </a:rPr>
              <a:t>6. Особенности </a:t>
            </a:r>
            <a:r>
              <a:rPr lang="ru-RU" sz="2400" b="1" dirty="0" smtClean="0">
                <a:solidFill>
                  <a:schemeClr val="tx1"/>
                </a:solidFill>
              </a:rPr>
              <a:t>современного развития отрасли и перспективы </a:t>
            </a:r>
            <a:r>
              <a:rPr lang="ru-RU" sz="2400" b="1" dirty="0" smtClean="0">
                <a:solidFill>
                  <a:schemeClr val="tx1"/>
                </a:solidFill>
              </a:rPr>
              <a:t>развития.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r>
              <a:rPr lang="ru-RU" dirty="0" smtClean="0"/>
              <a:t>К </a:t>
            </a:r>
            <a:r>
              <a:rPr lang="ru-RU" dirty="0" smtClean="0"/>
              <a:t>настоящему времени </a:t>
            </a:r>
            <a:r>
              <a:rPr lang="ru-RU" dirty="0" err="1" smtClean="0"/>
              <a:t>разведанность</a:t>
            </a:r>
            <a:r>
              <a:rPr lang="ru-RU" dirty="0" smtClean="0"/>
              <a:t> запасов в европейских регионах России и Западной Сибири достигает 40 — 45% по газу, в то же время Восточная Сибирь и Дальний Восток освоены только на 6 – 8%, а шельфы морей - лишь на 1 %. Именно на эти труднодоступные регионы (включая север Тюменской и Архангельской областей) около 80% природного газа. В связи с этим очень важно не допустить развала геологических организаций и увеличить масштабы геологоразведочных работ на газ для создания прочной сырьевой базы в будущем. Необходимо довести геологоразведочные работы до объемов, обеспечивающих в ближайшие несколько лет подготовку до 1 </a:t>
            </a:r>
            <a:r>
              <a:rPr lang="ru-RU" dirty="0" err="1" smtClean="0"/>
              <a:t>трлн</a:t>
            </a:r>
            <a:r>
              <a:rPr lang="ru-RU" dirty="0" smtClean="0"/>
              <a:t> куб. м газа с дальнейшим увеличением прироста запасов в год.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71734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По мнению экспертов, совершенно реально осуществление таких программ, как:</a:t>
            </a:r>
          </a:p>
          <a:p>
            <a:r>
              <a:rPr lang="ru-RU" dirty="0" smtClean="0"/>
              <a:t> -доведение добычи газа в стране к 2020году до 900-1000 млрд. куб.м;</a:t>
            </a:r>
          </a:p>
          <a:p>
            <a:r>
              <a:rPr lang="ru-RU" dirty="0" smtClean="0"/>
              <a:t> -освоение газовых месторождений полуострова Ямал;</a:t>
            </a:r>
          </a:p>
          <a:p>
            <a:r>
              <a:rPr lang="ru-RU" dirty="0" smtClean="0"/>
              <a:t> -создание нового поколения газопроводов;</a:t>
            </a:r>
          </a:p>
          <a:p>
            <a:r>
              <a:rPr lang="ru-RU" dirty="0" smtClean="0"/>
              <a:t> -формирование нефтяной и газовой промышленности Восточной Сибири и Дальнего Востока и ускорение этого процесса путем строительства газопроводов Ямал-Китай-Корея;</a:t>
            </a:r>
          </a:p>
          <a:p>
            <a:r>
              <a:rPr lang="ru-RU" dirty="0" smtClean="0"/>
              <a:t> -создание </a:t>
            </a:r>
            <a:r>
              <a:rPr lang="ru-RU" dirty="0" err="1" smtClean="0"/>
              <a:t>газохимической</a:t>
            </a:r>
            <a:r>
              <a:rPr lang="ru-RU" dirty="0" smtClean="0"/>
              <a:t> промышленности на Востоке страны. Для этого есть сырьевые ресурсы, сохраняющиеся пока мощности строительных организаций, инженеры, специалисты, рабочие - носители опыта и знаний масштабного развития газовой промышленности в прошлом.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3140968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b="1" dirty="0" smtClean="0"/>
              <a:t>   1. Значение </a:t>
            </a:r>
            <a:r>
              <a:rPr lang="ru-RU" b="1" dirty="0" smtClean="0"/>
              <a:t>отрасли в народном </a:t>
            </a:r>
            <a:r>
              <a:rPr lang="ru-RU" b="1" dirty="0" smtClean="0"/>
              <a:t>хозяйстве.</a:t>
            </a:r>
            <a:endParaRPr lang="ru-RU" b="1" dirty="0" smtClean="0"/>
          </a:p>
          <a:p>
            <a:pPr>
              <a:buNone/>
            </a:pPr>
            <a:r>
              <a:rPr lang="ru-RU" b="1" dirty="0" smtClean="0">
                <a:cs typeface="Aharoni" pitchFamily="2" charset="-79"/>
              </a:rPr>
              <a:t>   Газовая </a:t>
            </a:r>
            <a:r>
              <a:rPr lang="ru-RU" b="1" dirty="0" smtClean="0">
                <a:cs typeface="Aharoni" pitchFamily="2" charset="-79"/>
              </a:rPr>
              <a:t>промышленность </a:t>
            </a:r>
            <a:r>
              <a:rPr lang="ru-RU" dirty="0" smtClean="0">
                <a:solidFill>
                  <a:schemeClr val="tx2"/>
                </a:solidFill>
                <a:cs typeface="Aharoni" pitchFamily="2" charset="-79"/>
              </a:rPr>
              <a:t>– </a:t>
            </a:r>
            <a:r>
              <a:rPr lang="ru-RU" dirty="0" smtClean="0">
                <a:cs typeface="Aharoni" pitchFamily="2" charset="-79"/>
              </a:rPr>
              <a:t>отрасль топливной промышленности, охватывающая разведку и эксплуатацию месторождений природного газа, дальнее газоснабжение по газопроводам, производство искусственного газа из угля и сланцев, переработку газа, использование его в различных отраслях промышленности и </a:t>
            </a:r>
            <a:r>
              <a:rPr lang="ru-RU" dirty="0" err="1" smtClean="0">
                <a:cs typeface="Aharoni" pitchFamily="2" charset="-79"/>
              </a:rPr>
              <a:t>коммуникально</a:t>
            </a:r>
            <a:r>
              <a:rPr lang="ru-RU" dirty="0" smtClean="0">
                <a:cs typeface="Aharoni" pitchFamily="2" charset="-79"/>
              </a:rPr>
              <a:t> – бытового хозяйства.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6390" name="Picture 6" descr="http://lit-eng.ru/upload/iblock/ea5/ea599cd6f5a00e2ec12e5cfa63248f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068960"/>
            <a:ext cx="3203848" cy="3645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394" name="Picture 10" descr="http://www.tpp-inform.ru/userdata/2013/1370121457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068960"/>
            <a:ext cx="4680520" cy="3645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0"/>
            <a:ext cx="4860032" cy="148478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Структура запасов газа России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6866" name="Picture 2" descr="http://img-eburg.fotki.yandex.ru/get/4604/invngn.23/0_42005_d45fc1fd_L"/>
          <p:cNvPicPr>
            <a:picLocks noChangeAspect="1" noChangeArrowheads="1"/>
          </p:cNvPicPr>
          <p:nvPr/>
        </p:nvPicPr>
        <p:blipFill>
          <a:blip r:embed="rId2" cstate="print"/>
          <a:srcRect b="12580"/>
          <a:stretch>
            <a:fillRect/>
          </a:stretch>
        </p:blipFill>
        <p:spPr bwMode="auto">
          <a:xfrm>
            <a:off x="539552" y="1772816"/>
            <a:ext cx="8172400" cy="4896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868" name="Picture 4" descr="http://mining-media.ru/files.php?f=2904"/>
          <p:cNvPicPr>
            <a:picLocks noChangeAspect="1" noChangeArrowheads="1"/>
          </p:cNvPicPr>
          <p:nvPr/>
        </p:nvPicPr>
        <p:blipFill>
          <a:blip r:embed="rId3" cstate="print"/>
          <a:srcRect b="8123"/>
          <a:stretch>
            <a:fillRect/>
          </a:stretch>
        </p:blipFill>
        <p:spPr bwMode="auto">
          <a:xfrm>
            <a:off x="395536" y="0"/>
            <a:ext cx="3779912" cy="2348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08920"/>
            <a:ext cx="9144000" cy="108012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Спасибо за внимание!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37890" name="Picture 2" descr="http://www.ru.all.biz/img/ru/catalog/1499860.jpeg?rrr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717032"/>
            <a:ext cx="3131840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2" name="Picture 4" descr="http://newfuture.ru/wp-content/uploads/2009/08/gas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5076056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180528" y="4437112"/>
            <a:ext cx="9324528" cy="25922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Природный </a:t>
            </a:r>
            <a:r>
              <a:rPr lang="ru-RU" b="1" dirty="0" smtClean="0"/>
              <a:t>газ </a:t>
            </a:r>
            <a:r>
              <a:rPr lang="ru-RU" dirty="0" smtClean="0">
                <a:solidFill>
                  <a:schemeClr val="tx2"/>
                </a:solidFill>
              </a:rPr>
              <a:t>– </a:t>
            </a:r>
            <a:r>
              <a:rPr lang="ru-RU" dirty="0" smtClean="0"/>
              <a:t>обладает высокой естественной производительностью труда, что способствует широкому использованию его во многих отраслях народного хозяйства. Благоприятные естественные предпосылки природного газа и высокий уровень научно-технического прогресса в его транспортировке во многом обеспечивает ускоренное развитие газодобывающей </a:t>
            </a:r>
            <a:r>
              <a:rPr lang="ru-RU" dirty="0" smtClean="0"/>
              <a:t>промышленности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7411" name="Picture 3" descr="http://www.proatom.ru/img1/Fedosova4_ris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437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252536" y="0"/>
            <a:ext cx="9577064" cy="213285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   </a:t>
            </a:r>
            <a:r>
              <a:rPr lang="ru-RU" dirty="0" smtClean="0"/>
              <a:t>Газ </a:t>
            </a:r>
            <a:r>
              <a:rPr lang="ru-RU" dirty="0" smtClean="0"/>
              <a:t>в больших количествах используется в качестве топлива в металлургической, стекольной, цементной, керамической, легкой и пищевой промышленности, полностью или частично заменяя такие виды топлива, как уголь, кокс, мазут, или является сырьем в химической промышленности.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8434" name="Picture 2" descr="http://www.lechler-forsunki.ru/is-bin/intershop.static/WFS/LechlerRU-Shop-Site/LechlerRU-Shop/ru_RU/system/images/header/header_huettentechnik-c757562c8619ad59b5db6839af5ee5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39"/>
            <a:ext cx="5508104" cy="23042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8" name="Picture 6" descr="http://www.airproducts.ru/glass/images/GLA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509120"/>
            <a:ext cx="5796136" cy="2348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40" name="Picture 8" descr="http://biznestoday.ru/images/stories/old/food/cementnaya-promishlenno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21088"/>
            <a:ext cx="3395746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2" name="Picture 10" descr="http://900igr.net/datas/khimija/Geografija-khimicheskoj-promyshlennosti/0001-001-KHimicheskaja-promyshlennost.jpg"/>
          <p:cNvPicPr>
            <a:picLocks noChangeAspect="1" noChangeArrowheads="1"/>
          </p:cNvPicPr>
          <p:nvPr/>
        </p:nvPicPr>
        <p:blipFill>
          <a:blip r:embed="rId5" cstate="print"/>
          <a:srcRect l="2703" r="5405" b="15385"/>
          <a:stretch>
            <a:fillRect/>
          </a:stretch>
        </p:blipFill>
        <p:spPr bwMode="auto">
          <a:xfrm>
            <a:off x="5508104" y="1844824"/>
            <a:ext cx="363589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4572000" cy="5805264"/>
          </a:xfrm>
        </p:spPr>
        <p:txBody>
          <a:bodyPr/>
          <a:lstStyle/>
          <a:p>
            <a:pPr lvl="0" algn="ctr">
              <a:buNone/>
            </a:pPr>
            <a:r>
              <a:rPr lang="ru-RU" b="1" dirty="0" smtClean="0"/>
              <a:t>   2. Состав отрасли.</a:t>
            </a:r>
            <a:r>
              <a:rPr lang="ru-RU" dirty="0" smtClean="0"/>
              <a:t> </a:t>
            </a:r>
          </a:p>
          <a:p>
            <a:pPr lvl="0">
              <a:buNone/>
            </a:pPr>
            <a:r>
              <a:rPr lang="ru-RU" dirty="0" smtClean="0"/>
              <a:t> </a:t>
            </a:r>
            <a:r>
              <a:rPr lang="ru-RU" dirty="0" smtClean="0"/>
              <a:t>  В </a:t>
            </a:r>
            <a:r>
              <a:rPr lang="ru-RU" dirty="0" smtClean="0"/>
              <a:t>состав газовой промышленности РФ входят следующие элементы:</a:t>
            </a:r>
          </a:p>
          <a:p>
            <a:pPr lvl="0"/>
            <a:r>
              <a:rPr lang="ru-RU" dirty="0" smtClean="0"/>
              <a:t>добыча природного газа;</a:t>
            </a:r>
          </a:p>
          <a:p>
            <a:pPr lvl="0"/>
            <a:r>
              <a:rPr lang="ru-RU" dirty="0" smtClean="0"/>
              <a:t>добыча попутного газа;</a:t>
            </a:r>
          </a:p>
          <a:p>
            <a:pPr lvl="0"/>
            <a:r>
              <a:rPr lang="ru-RU" dirty="0" smtClean="0"/>
              <a:t>производство горючего газа из угля и сланцев;</a:t>
            </a:r>
          </a:p>
          <a:p>
            <a:pPr lvl="0"/>
            <a:r>
              <a:rPr lang="ru-RU" dirty="0" smtClean="0"/>
              <a:t>хранение газа.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9458" name="Picture 2" descr="http://images.vector-images.com/clp1/180394/clp499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0"/>
            <a:ext cx="4644008" cy="4104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60" name="Picture 4" descr="http://www.mir-forum.ru/upload/files/g/gazpr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365104"/>
            <a:ext cx="5040560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60648"/>
            <a:ext cx="9144000" cy="6597352"/>
          </a:xfrm>
        </p:spPr>
        <p:txBody>
          <a:bodyPr/>
          <a:lstStyle/>
          <a:p>
            <a:r>
              <a:rPr lang="ru-RU" dirty="0" smtClean="0"/>
              <a:t>Добыча природного газа в России осуществляется роторным и турбинным бурением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При роторном бурении двигатель расположен на поверхности земли, вращение от него передается долоту через промежуточные механизмы и колонну бурильных труб, имеющих </a:t>
            </a:r>
            <a:r>
              <a:rPr lang="ru-RU" dirty="0" smtClean="0"/>
              <a:t>диаметр150 </a:t>
            </a:r>
            <a:r>
              <a:rPr lang="ru-RU" dirty="0" smtClean="0"/>
              <a:t>мм. В качестве бурильных труб применяют цельнокатаные (бесшовные) </a:t>
            </a:r>
            <a:r>
              <a:rPr lang="ru-RU" dirty="0" smtClean="0"/>
              <a:t>трубы.</a:t>
            </a:r>
          </a:p>
          <a:p>
            <a:r>
              <a:rPr lang="ru-RU" dirty="0" smtClean="0"/>
              <a:t>Турбинное бурение отличается от роторного тем, что буровой двигатель (турбобур) опускают в скважину и крепят непосредственно над долотом. Турбобур вращается под действием промывочного раствора, который подают в него по бурильным трубам под большим </a:t>
            </a:r>
            <a:r>
              <a:rPr lang="ru-RU" dirty="0" smtClean="0"/>
              <a:t>давлением.</a:t>
            </a:r>
          </a:p>
          <a:p>
            <a:r>
              <a:rPr lang="ru-RU" dirty="0" smtClean="0"/>
              <a:t>В процессе бурения бурильные трубы остаются неподвижными, вращаются только вал турбобура и долото.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5508104" cy="515719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Далее осуществляется обработка природного </a:t>
            </a:r>
            <a:r>
              <a:rPr lang="ru-RU" dirty="0" smtClean="0"/>
              <a:t>газа</a:t>
            </a:r>
            <a:r>
              <a:rPr lang="ru-RU" dirty="0" smtClean="0"/>
              <a:t>.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Для осушки газа применяют способы: </a:t>
            </a:r>
          </a:p>
          <a:p>
            <a:r>
              <a:rPr lang="ru-RU" dirty="0" smtClean="0"/>
              <a:t>абсорбционные, т е. поглощение водяных паров жидкостями, </a:t>
            </a:r>
          </a:p>
          <a:p>
            <a:r>
              <a:rPr lang="ru-RU" dirty="0" smtClean="0"/>
              <a:t>адсорбционные, т. е. поглощение водяных паров твердыми сорбентами, </a:t>
            </a:r>
          </a:p>
          <a:p>
            <a:r>
              <a:rPr lang="ru-RU" dirty="0" smtClean="0"/>
              <a:t>физические — простое охлаждение или охлаждение с последующей абсорбцией. </a:t>
            </a:r>
            <a:endParaRPr lang="ru-RU" dirty="0" smtClean="0"/>
          </a:p>
          <a:p>
            <a:r>
              <a:rPr lang="ru-RU" dirty="0" smtClean="0"/>
              <a:t>сухие и мокрые методы очистки газа от Н2S.</a:t>
            </a:r>
          </a:p>
          <a:p>
            <a:endParaRPr lang="ru-RU" dirty="0" smtClean="0"/>
          </a:p>
        </p:txBody>
      </p:sp>
      <p:pic>
        <p:nvPicPr>
          <p:cNvPr id="21510" name="Picture 6" descr="http://www.servis.asbestgbi.com/file/upig/upiga_123.jpg"/>
          <p:cNvPicPr>
            <a:picLocks noChangeAspect="1" noChangeArrowheads="1"/>
          </p:cNvPicPr>
          <p:nvPr/>
        </p:nvPicPr>
        <p:blipFill>
          <a:blip r:embed="rId2" cstate="print"/>
          <a:srcRect l="16009" r="20843"/>
          <a:stretch>
            <a:fillRect/>
          </a:stretch>
        </p:blipFill>
        <p:spPr bwMode="auto">
          <a:xfrm>
            <a:off x="5399584" y="0"/>
            <a:ext cx="3744416" cy="4221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12" name="Picture 8" descr="http://energas.ru/files/redaktura_proektov/mogutlor/215_osushka_p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293096"/>
            <a:ext cx="4716016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335699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Потребление газа не бывает равномерным в течение года, снижается в летние месяцы и повышается в зимние. Для сглаживания неравномерного потребления и создания аварийного запаса газа у крупных </a:t>
            </a:r>
            <a:r>
              <a:rPr lang="ru-RU" dirty="0" smtClean="0"/>
              <a:t>потребителей,например </a:t>
            </a:r>
            <a:r>
              <a:rPr lang="ru-RU" dirty="0" smtClean="0"/>
              <a:t>в городах, строили специальные хранилища - </a:t>
            </a:r>
            <a:r>
              <a:rPr lang="ru-RU" dirty="0" smtClean="0"/>
              <a:t>газгольдеры,в </a:t>
            </a:r>
            <a:r>
              <a:rPr lang="ru-RU" dirty="0" smtClean="0"/>
              <a:t>которых накапливался избыточный газ. Газгольдеры имеют ряд существенных недостатков - они </a:t>
            </a:r>
            <a:r>
              <a:rPr lang="ru-RU" dirty="0" smtClean="0"/>
              <a:t>дороги,занимают </a:t>
            </a:r>
            <a:r>
              <a:rPr lang="ru-RU" dirty="0" smtClean="0"/>
              <a:t>большие площади и недостаточны по </a:t>
            </a:r>
            <a:r>
              <a:rPr lang="ru-RU" dirty="0" smtClean="0"/>
              <a:t>объему.Проблема </a:t>
            </a:r>
            <a:r>
              <a:rPr lang="ru-RU" dirty="0" smtClean="0"/>
              <a:t>накопления газа в больших количествах была решена, когда был разработан способ создания подземных хранилищ газа.</a:t>
            </a:r>
          </a:p>
          <a:p>
            <a:endParaRPr lang="ru-RU" dirty="0"/>
          </a:p>
        </p:txBody>
      </p:sp>
      <p:pic>
        <p:nvPicPr>
          <p:cNvPr id="20482" name="Picture 2" descr="http://www.ngt-holding.ru/upload/root/image/activities/Gas_Oil/Underground_gas_storage/PX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140968"/>
            <a:ext cx="8244408" cy="3717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lvl="0" algn="ctr"/>
            <a:r>
              <a:rPr lang="ru-RU" sz="2400" b="1" dirty="0" smtClean="0">
                <a:solidFill>
                  <a:schemeClr val="tx1"/>
                </a:solidFill>
              </a:rPr>
              <a:t>3. Технико-экономические </a:t>
            </a:r>
            <a:r>
              <a:rPr lang="ru-RU" sz="2400" b="1" dirty="0" smtClean="0">
                <a:solidFill>
                  <a:schemeClr val="tx1"/>
                </a:solidFill>
              </a:rPr>
              <a:t>показатели развития отрасли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548680"/>
            <a:ext cx="9144000" cy="597666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Разведанные запасы газа в России (свободный газ и газовые «шапки») составляют примерно 48 </a:t>
            </a:r>
            <a:r>
              <a:rPr lang="ru-RU" dirty="0" err="1" smtClean="0"/>
              <a:t>трлн</a:t>
            </a:r>
            <a:r>
              <a:rPr lang="ru-RU" dirty="0" smtClean="0"/>
              <a:t> куб. м. Из общего объема разведанных запасов на Западную Сибирь приходится 36,2 </a:t>
            </a:r>
            <a:r>
              <a:rPr lang="ru-RU" dirty="0" err="1" smtClean="0"/>
              <a:t>трлн</a:t>
            </a:r>
            <a:r>
              <a:rPr lang="ru-RU" dirty="0" smtClean="0"/>
              <a:t> куб. м (77,7%), на шельф северных морей — 3,2 </a:t>
            </a:r>
            <a:r>
              <a:rPr lang="ru-RU" dirty="0" err="1" smtClean="0"/>
              <a:t>трлн</a:t>
            </a:r>
            <a:r>
              <a:rPr lang="ru-RU" dirty="0" smtClean="0"/>
              <a:t> куб. м (6,8%), на Восточную Сибирь и Дальний Восток — 2,8 </a:t>
            </a:r>
            <a:r>
              <a:rPr lang="ru-RU" dirty="0" err="1" smtClean="0"/>
              <a:t>трлн</a:t>
            </a:r>
            <a:r>
              <a:rPr lang="ru-RU" dirty="0" smtClean="0"/>
              <a:t> куб. м (6</a:t>
            </a:r>
            <a:r>
              <a:rPr lang="ru-RU" dirty="0" smtClean="0"/>
              <a:t>%).</a:t>
            </a:r>
          </a:p>
          <a:p>
            <a:r>
              <a:rPr lang="ru-RU" dirty="0" smtClean="0"/>
              <a:t>Главной ресурсной базой и основным центром добычи газа на обозримую перспективу </a:t>
            </a:r>
            <a:r>
              <a:rPr lang="ru-RU" dirty="0" smtClean="0"/>
              <a:t>для </a:t>
            </a:r>
            <a:r>
              <a:rPr lang="ru-RU" dirty="0" smtClean="0"/>
              <a:t>России в целом, остается Западная Сибирь, а именно – </a:t>
            </a:r>
            <a:r>
              <a:rPr lang="ru-RU" dirty="0" err="1" smtClean="0"/>
              <a:t>Надым-Пур-Тазовский</a:t>
            </a:r>
            <a:r>
              <a:rPr lang="ru-RU" dirty="0" smtClean="0"/>
              <a:t> регион и, в перспективе, – полуостров Ямал</a:t>
            </a:r>
            <a:r>
              <a:rPr lang="ru-RU" dirty="0" smtClean="0"/>
              <a:t>..</a:t>
            </a:r>
          </a:p>
          <a:p>
            <a:r>
              <a:rPr lang="ru-RU" dirty="0" smtClean="0"/>
              <a:t>Сформировалось несколько регионов переработки газа - Оренбургский, Астраханский, </a:t>
            </a:r>
            <a:r>
              <a:rPr lang="ru-RU" dirty="0" err="1" smtClean="0"/>
              <a:t>Сосногорский</a:t>
            </a:r>
            <a:r>
              <a:rPr lang="ru-RU" dirty="0" smtClean="0"/>
              <a:t> (Республика Коми) и </a:t>
            </a:r>
            <a:r>
              <a:rPr lang="ru-RU" dirty="0" err="1" smtClean="0"/>
              <a:t>Западно-Сибирский</a:t>
            </a:r>
            <a:r>
              <a:rPr lang="ru-RU" dirty="0" smtClean="0"/>
              <a:t>. Они разнятся по номенклатуре и количеству выпускаемой продукции, что, прежде всего, объясняется объёмом разведанных запасов ближайших месторождений и химическим составом добываемого здесь газа.</a:t>
            </a: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187</TotalTime>
  <Words>1357</Words>
  <Application>Microsoft Office PowerPoint</Application>
  <PresentationFormat>Экран (4:3)</PresentationFormat>
  <Paragraphs>72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Газовая промышленность России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3. Технико-экономические показатели развития отрасли </vt:lpstr>
      <vt:lpstr>Разведанные запасы газа в России</vt:lpstr>
      <vt:lpstr>Слайд 11</vt:lpstr>
      <vt:lpstr>Из основных магистральных газопроводов следует отметить следующие: </vt:lpstr>
      <vt:lpstr>Слайд 13</vt:lpstr>
      <vt:lpstr>Слайд 14</vt:lpstr>
      <vt:lpstr>Слайд 15</vt:lpstr>
      <vt:lpstr>5. География. </vt:lpstr>
      <vt:lpstr>Слайд 17</vt:lpstr>
      <vt:lpstr>6. Особенности современного развития отрасли и перспективы развития. </vt:lpstr>
      <vt:lpstr>Слайд 19</vt:lpstr>
      <vt:lpstr>Структура запасов газа России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Газовая промышленность России</dc:title>
  <dc:creator>Малая</dc:creator>
  <cp:lastModifiedBy>Малая</cp:lastModifiedBy>
  <cp:revision>21</cp:revision>
  <dcterms:created xsi:type="dcterms:W3CDTF">2013-11-29T16:42:00Z</dcterms:created>
  <dcterms:modified xsi:type="dcterms:W3CDTF">2013-11-29T19:59:38Z</dcterms:modified>
</cp:coreProperties>
</file>