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66" r:id="rId3"/>
    <p:sldId id="261" r:id="rId4"/>
    <p:sldId id="258" r:id="rId5"/>
    <p:sldId id="262" r:id="rId6"/>
    <p:sldId id="259" r:id="rId7"/>
    <p:sldId id="263" r:id="rId8"/>
    <p:sldId id="264" r:id="rId9"/>
    <p:sldId id="267" r:id="rId10"/>
    <p:sldId id="265" r:id="rId11"/>
    <p:sldId id="270" r:id="rId12"/>
    <p:sldId id="269" r:id="rId13"/>
    <p:sldId id="271" r:id="rId14"/>
    <p:sldId id="272" r:id="rId15"/>
    <p:sldId id="273" r:id="rId16"/>
    <p:sldId id="275" r:id="rId17"/>
    <p:sldId id="276" r:id="rId18"/>
    <p:sldId id="277"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62" autoAdjust="0"/>
    <p:restoredTop sz="94660"/>
  </p:normalViewPr>
  <p:slideViewPr>
    <p:cSldViewPr>
      <p:cViewPr varScale="1">
        <p:scale>
          <a:sx n="68" d="100"/>
          <a:sy n="68" d="100"/>
        </p:scale>
        <p:origin x="-144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view3D>
      <c:rAngAx val="1"/>
    </c:view3D>
    <c:plotArea>
      <c:layout/>
      <c:bar3DChart>
        <c:barDir val="col"/>
        <c:grouping val="clustered"/>
        <c:ser>
          <c:idx val="0"/>
          <c:order val="0"/>
          <c:tx>
            <c:strRef>
              <c:f>Лист1!$B$1</c:f>
              <c:strCache>
                <c:ptCount val="1"/>
                <c:pt idx="0">
                  <c:v>Численность рожденных детей</c:v>
                </c:pt>
              </c:strCache>
            </c:strRef>
          </c:tx>
          <c:cat>
            <c:numRef>
              <c:f>Лист1!$A$2:$A$3</c:f>
              <c:numCache>
                <c:formatCode>General</c:formatCode>
                <c:ptCount val="2"/>
                <c:pt idx="0">
                  <c:v>2011</c:v>
                </c:pt>
                <c:pt idx="1">
                  <c:v>2012</c:v>
                </c:pt>
              </c:numCache>
            </c:numRef>
          </c:cat>
          <c:val>
            <c:numRef>
              <c:f>Лист1!$B$2:$B$3</c:f>
              <c:numCache>
                <c:formatCode>General</c:formatCode>
                <c:ptCount val="2"/>
                <c:pt idx="0">
                  <c:v>20102</c:v>
                </c:pt>
                <c:pt idx="1">
                  <c:v>30906</c:v>
                </c:pt>
              </c:numCache>
            </c:numRef>
          </c:val>
        </c:ser>
        <c:ser>
          <c:idx val="1"/>
          <c:order val="1"/>
          <c:tx>
            <c:strRef>
              <c:f>Лист1!$C$1</c:f>
              <c:strCache>
                <c:ptCount val="1"/>
                <c:pt idx="0">
                  <c:v>Число зарегистрированных смертей</c:v>
                </c:pt>
              </c:strCache>
            </c:strRef>
          </c:tx>
          <c:cat>
            <c:numRef>
              <c:f>Лист1!$A$2:$A$3</c:f>
              <c:numCache>
                <c:formatCode>General</c:formatCode>
                <c:ptCount val="2"/>
                <c:pt idx="0">
                  <c:v>2011</c:v>
                </c:pt>
                <c:pt idx="1">
                  <c:v>2012</c:v>
                </c:pt>
              </c:numCache>
            </c:numRef>
          </c:cat>
          <c:val>
            <c:numRef>
              <c:f>Лист1!$C$2:$C$3</c:f>
              <c:numCache>
                <c:formatCode>General</c:formatCode>
                <c:ptCount val="2"/>
                <c:pt idx="0">
                  <c:v>28030</c:v>
                </c:pt>
                <c:pt idx="1">
                  <c:v>25000</c:v>
                </c:pt>
              </c:numCache>
            </c:numRef>
          </c:val>
        </c:ser>
        <c:shape val="box"/>
        <c:axId val="87644416"/>
        <c:axId val="87666688"/>
        <c:axId val="0"/>
      </c:bar3DChart>
      <c:catAx>
        <c:axId val="87644416"/>
        <c:scaling>
          <c:orientation val="minMax"/>
        </c:scaling>
        <c:axPos val="b"/>
        <c:numFmt formatCode="General" sourceLinked="1"/>
        <c:tickLblPos val="nextTo"/>
        <c:crossAx val="87666688"/>
        <c:crosses val="autoZero"/>
        <c:auto val="1"/>
        <c:lblAlgn val="ctr"/>
        <c:lblOffset val="100"/>
      </c:catAx>
      <c:valAx>
        <c:axId val="87666688"/>
        <c:scaling>
          <c:orientation val="minMax"/>
          <c:max val="30000"/>
          <c:min val="0"/>
        </c:scaling>
        <c:axPos val="l"/>
        <c:majorGridlines/>
        <c:numFmt formatCode="General" sourceLinked="1"/>
        <c:tickLblPos val="nextTo"/>
        <c:crossAx val="87644416"/>
        <c:crosses val="autoZero"/>
        <c:crossBetween val="between"/>
        <c:majorUnit val="5000"/>
        <c:minorUnit val="1000"/>
        <c:dispUnits>
          <c:builtInUnit val="thousands"/>
          <c:dispUnitsLbl/>
        </c:dispUnits>
      </c:valAx>
    </c:plotArea>
    <c:legend>
      <c:legendPos val="r"/>
      <c:txPr>
        <a:bodyPr/>
        <a:lstStyle/>
        <a:p>
          <a:pPr algn="just">
            <a:defRPr/>
          </a:pPr>
          <a:endParaRPr lang="ru-RU"/>
        </a:p>
      </c:txPr>
    </c:legend>
    <c:plotVisOnly val="1"/>
  </c:chart>
  <c:txPr>
    <a:bodyPr/>
    <a:lstStyle/>
    <a:p>
      <a:pPr>
        <a:defRPr sz="1800"/>
      </a:pPr>
      <a:endParaRPr lang="ru-RU"/>
    </a:p>
  </c:tx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CD3CB432-C146-4514-83F8-C3C1CE41B775}" type="datetimeFigureOut">
              <a:rPr lang="ru-RU" smtClean="0"/>
              <a:pPr/>
              <a:t>26.11.2013</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B337439B-181F-42EC-BF6F-CFD89901AA82}" type="slidenum">
              <a:rPr lang="ru-RU" smtClean="0"/>
              <a:pPr/>
              <a:t>‹#›</a:t>
            </a:fld>
            <a:endParaRPr lang="ru-RU"/>
          </a:p>
        </p:txBody>
      </p:sp>
    </p:spTree>
  </p:cSld>
  <p:clrMapOvr>
    <a:masterClrMapping/>
  </p:clrMapOvr>
  <p:transition spd="med">
    <p:wheel spokes="8"/>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CD3CB432-C146-4514-83F8-C3C1CE41B775}" type="datetimeFigureOut">
              <a:rPr lang="ru-RU" smtClean="0"/>
              <a:pPr/>
              <a:t>26.11.2013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337439B-181F-42EC-BF6F-CFD89901AA82}" type="slidenum">
              <a:rPr lang="ru-RU" smtClean="0"/>
              <a:pPr/>
              <a:t>‹#›</a:t>
            </a:fld>
            <a:endParaRPr lang="ru-RU"/>
          </a:p>
        </p:txBody>
      </p:sp>
    </p:spTree>
  </p:cSld>
  <p:clrMapOvr>
    <a:masterClrMapping/>
  </p:clrMapOvr>
  <p:transition spd="med">
    <p:wheel spokes="8"/>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CD3CB432-C146-4514-83F8-C3C1CE41B775}" type="datetimeFigureOut">
              <a:rPr lang="ru-RU" smtClean="0"/>
              <a:pPr/>
              <a:t>26.11.2013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337439B-181F-42EC-BF6F-CFD89901AA82}" type="slidenum">
              <a:rPr lang="ru-RU" smtClean="0"/>
              <a:pPr/>
              <a:t>‹#›</a:t>
            </a:fld>
            <a:endParaRPr lang="ru-RU"/>
          </a:p>
        </p:txBody>
      </p:sp>
    </p:spTree>
  </p:cSld>
  <p:clrMapOvr>
    <a:masterClrMapping/>
  </p:clrMapOvr>
  <p:transition spd="med">
    <p:wheel spokes="8"/>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CD3CB432-C146-4514-83F8-C3C1CE41B775}" type="datetimeFigureOut">
              <a:rPr lang="ru-RU" smtClean="0"/>
              <a:pPr/>
              <a:t>26.11.2013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337439B-181F-42EC-BF6F-CFD89901AA82}" type="slidenum">
              <a:rPr lang="ru-RU" smtClean="0"/>
              <a:pPr/>
              <a:t>‹#›</a:t>
            </a:fld>
            <a:endParaRPr lang="ru-RU"/>
          </a:p>
        </p:txBody>
      </p:sp>
    </p:spTree>
  </p:cSld>
  <p:clrMapOvr>
    <a:masterClrMapping/>
  </p:clrMapOvr>
  <p:transition spd="med">
    <p:wheel spokes="8"/>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CD3CB432-C146-4514-83F8-C3C1CE41B775}" type="datetimeFigureOut">
              <a:rPr lang="ru-RU" smtClean="0"/>
              <a:pPr/>
              <a:t>26.11.2013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337439B-181F-42EC-BF6F-CFD89901AA82}" type="slidenum">
              <a:rPr lang="ru-RU" smtClean="0"/>
              <a:pPr/>
              <a:t>‹#›</a:t>
            </a:fld>
            <a:endParaRPr lang="ru-RU"/>
          </a:p>
        </p:txBody>
      </p:sp>
    </p:spTree>
  </p:cSld>
  <p:clrMapOvr>
    <a:masterClrMapping/>
  </p:clrMapOvr>
  <p:transition spd="med">
    <p:wheel spokes="8"/>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CD3CB432-C146-4514-83F8-C3C1CE41B775}" type="datetimeFigureOut">
              <a:rPr lang="ru-RU" smtClean="0"/>
              <a:pPr/>
              <a:t>26.11.2013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337439B-181F-42EC-BF6F-CFD89901AA82}" type="slidenum">
              <a:rPr lang="ru-RU" smtClean="0"/>
              <a:pPr/>
              <a:t>‹#›</a:t>
            </a:fld>
            <a:endParaRPr lang="ru-RU"/>
          </a:p>
        </p:txBody>
      </p:sp>
    </p:spTree>
  </p:cSld>
  <p:clrMapOvr>
    <a:masterClrMapping/>
  </p:clrMapOvr>
  <p:transition spd="med">
    <p:wheel spokes="8"/>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CD3CB432-C146-4514-83F8-C3C1CE41B775}" type="datetimeFigureOut">
              <a:rPr lang="ru-RU" smtClean="0"/>
              <a:pPr/>
              <a:t>26.11.2013</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B337439B-181F-42EC-BF6F-CFD89901AA82}" type="slidenum">
              <a:rPr lang="ru-RU" smtClean="0"/>
              <a:pPr/>
              <a:t>‹#›</a:t>
            </a:fld>
            <a:endParaRPr lang="ru-RU"/>
          </a:p>
        </p:txBody>
      </p:sp>
    </p:spTree>
  </p:cSld>
  <p:clrMapOvr>
    <a:masterClrMapping/>
  </p:clrMapOvr>
  <p:transition spd="med">
    <p:wheel spokes="8"/>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CD3CB432-C146-4514-83F8-C3C1CE41B775}" type="datetimeFigureOut">
              <a:rPr lang="ru-RU" smtClean="0"/>
              <a:pPr/>
              <a:t>26.11.2013</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B337439B-181F-42EC-BF6F-CFD89901AA82}" type="slidenum">
              <a:rPr lang="ru-RU" smtClean="0"/>
              <a:pPr/>
              <a:t>‹#›</a:t>
            </a:fld>
            <a:endParaRPr lang="ru-RU"/>
          </a:p>
        </p:txBody>
      </p:sp>
    </p:spTree>
  </p:cSld>
  <p:clrMapOvr>
    <a:masterClrMapping/>
  </p:clrMapOvr>
  <p:transition spd="med">
    <p:wheel spokes="8"/>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CD3CB432-C146-4514-83F8-C3C1CE41B775}" type="datetimeFigureOut">
              <a:rPr lang="ru-RU" smtClean="0"/>
              <a:pPr/>
              <a:t>26.11.2013</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B337439B-181F-42EC-BF6F-CFD89901AA82}" type="slidenum">
              <a:rPr lang="ru-RU" smtClean="0"/>
              <a:pPr/>
              <a:t>‹#›</a:t>
            </a:fld>
            <a:endParaRPr lang="ru-RU"/>
          </a:p>
        </p:txBody>
      </p:sp>
    </p:spTree>
  </p:cSld>
  <p:clrMapOvr>
    <a:masterClrMapping/>
  </p:clrMapOvr>
  <p:transition spd="med">
    <p:wheel spokes="8"/>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CD3CB432-C146-4514-83F8-C3C1CE41B775}" type="datetimeFigureOut">
              <a:rPr lang="ru-RU" smtClean="0"/>
              <a:pPr/>
              <a:t>26.11.2013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337439B-181F-42EC-BF6F-CFD89901AA82}" type="slidenum">
              <a:rPr lang="ru-RU" smtClean="0"/>
              <a:pPr/>
              <a:t>‹#›</a:t>
            </a:fld>
            <a:endParaRPr lang="ru-RU"/>
          </a:p>
        </p:txBody>
      </p:sp>
    </p:spTree>
  </p:cSld>
  <p:clrMapOvr>
    <a:masterClrMapping/>
  </p:clrMapOvr>
  <p:transition spd="med">
    <p:wheel spokes="8"/>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CD3CB432-C146-4514-83F8-C3C1CE41B775}" type="datetimeFigureOut">
              <a:rPr lang="ru-RU" smtClean="0"/>
              <a:pPr/>
              <a:t>26.11.2013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337439B-181F-42EC-BF6F-CFD89901AA82}" type="slidenum">
              <a:rPr lang="ru-RU" smtClean="0"/>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transition spd="med">
    <p:wheel spokes="8"/>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CD3CB432-C146-4514-83F8-C3C1CE41B775}" type="datetimeFigureOut">
              <a:rPr lang="ru-RU" smtClean="0"/>
              <a:pPr/>
              <a:t>26.11.2013</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337439B-181F-42EC-BF6F-CFD89901AA8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spd="med">
    <p:wheel spokes="8"/>
  </p:transition>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71604" y="714356"/>
            <a:ext cx="6114846" cy="2187146"/>
          </a:xfrm>
        </p:spPr>
        <p:txBody>
          <a:bodyPr>
            <a:normAutofit/>
          </a:bodyPr>
          <a:lstStyle/>
          <a:p>
            <a:pPr algn="ctr"/>
            <a:r>
              <a:rPr lang="ru-RU" sz="3600" dirty="0" smtClean="0">
                <a:effectLst>
                  <a:outerShdw blurRad="38100" dist="38100" dir="2700000" algn="tl">
                    <a:srgbClr val="000000">
                      <a:alpha val="43137"/>
                    </a:srgbClr>
                  </a:outerShdw>
                </a:effectLst>
              </a:rPr>
              <a:t>Презентация на тему:</a:t>
            </a:r>
            <a:br>
              <a:rPr lang="ru-RU" sz="3600" dirty="0" smtClean="0">
                <a:effectLst>
                  <a:outerShdw blurRad="38100" dist="38100" dir="2700000" algn="tl">
                    <a:srgbClr val="000000">
                      <a:alpha val="43137"/>
                    </a:srgbClr>
                  </a:outerShdw>
                </a:effectLst>
              </a:rPr>
            </a:br>
            <a:r>
              <a:rPr lang="ru-RU" sz="3600" dirty="0" smtClean="0">
                <a:effectLst>
                  <a:outerShdw blurRad="38100" dist="38100" dir="2700000" algn="tl">
                    <a:srgbClr val="000000">
                      <a:alpha val="43137"/>
                    </a:srgbClr>
                  </a:outerShdw>
                </a:effectLst>
              </a:rPr>
              <a:t>«</a:t>
            </a:r>
            <a:r>
              <a:rPr lang="ru-RU" sz="3600" dirty="0" smtClean="0">
                <a:effectLst>
                  <a:outerShdw blurRad="38100" dist="38100" dir="2700000" algn="tl">
                    <a:srgbClr val="000000">
                      <a:alpha val="43137"/>
                    </a:srgbClr>
                  </a:outerShdw>
                </a:effectLst>
              </a:rPr>
              <a:t>Этногеографическая </a:t>
            </a:r>
            <a:r>
              <a:rPr lang="ru-RU" sz="3600" dirty="0" smtClean="0">
                <a:effectLst>
                  <a:outerShdw blurRad="38100" dist="38100" dir="2700000" algn="tl">
                    <a:srgbClr val="000000">
                      <a:alpha val="43137"/>
                    </a:srgbClr>
                  </a:outerShdw>
                </a:effectLst>
              </a:rPr>
              <a:t>характеристика армян»</a:t>
            </a:r>
            <a:endParaRPr lang="ru-RU" sz="3600" dirty="0">
              <a:effectLst>
                <a:outerShdw blurRad="38100" dist="38100" dir="2700000" algn="tl">
                  <a:srgbClr val="000000">
                    <a:alpha val="43137"/>
                  </a:srgbClr>
                </a:outerShdw>
              </a:effectLst>
            </a:endParaRPr>
          </a:p>
        </p:txBody>
      </p:sp>
      <p:sp>
        <p:nvSpPr>
          <p:cNvPr id="3" name="Подзаголовок 2"/>
          <p:cNvSpPr>
            <a:spLocks noGrp="1"/>
          </p:cNvSpPr>
          <p:nvPr>
            <p:ph type="subTitle" idx="1"/>
          </p:nvPr>
        </p:nvSpPr>
        <p:spPr>
          <a:xfrm>
            <a:off x="3428992" y="4071942"/>
            <a:ext cx="5114778" cy="1744190"/>
          </a:xfrm>
        </p:spPr>
        <p:txBody>
          <a:bodyPr>
            <a:normAutofit/>
          </a:bodyPr>
          <a:lstStyle/>
          <a:p>
            <a:pPr>
              <a:spcBef>
                <a:spcPts val="0"/>
              </a:spcBef>
            </a:pPr>
            <a:r>
              <a:rPr lang="ru-RU" sz="2400" i="1" dirty="0" smtClean="0"/>
              <a:t>Выполнила</a:t>
            </a:r>
          </a:p>
          <a:p>
            <a:pPr>
              <a:spcBef>
                <a:spcPts val="0"/>
              </a:spcBef>
            </a:pPr>
            <a:r>
              <a:rPr lang="ru-RU" sz="2400" i="1" dirty="0" smtClean="0"/>
              <a:t>Студентка 2 курса</a:t>
            </a:r>
          </a:p>
          <a:p>
            <a:pPr>
              <a:spcBef>
                <a:spcPts val="0"/>
              </a:spcBef>
            </a:pPr>
            <a:r>
              <a:rPr lang="ru-RU" sz="2400" i="1" dirty="0" smtClean="0"/>
              <a:t>Группа </a:t>
            </a:r>
            <a:r>
              <a:rPr lang="ru-RU" sz="2400" i="1" dirty="0" err="1" smtClean="0"/>
              <a:t>Гео-б-о</a:t>
            </a:r>
            <a:r>
              <a:rPr lang="ru-RU" sz="2400" i="1" dirty="0" smtClean="0"/>
              <a:t> 121</a:t>
            </a:r>
          </a:p>
          <a:p>
            <a:pPr>
              <a:spcBef>
                <a:spcPts val="0"/>
              </a:spcBef>
            </a:pPr>
            <a:r>
              <a:rPr lang="ru-RU" sz="2400" i="1" dirty="0" smtClean="0"/>
              <a:t>Акопян Аревик</a:t>
            </a:r>
            <a:endParaRPr lang="ru-RU" sz="2400" i="1" dirty="0"/>
          </a:p>
        </p:txBody>
      </p:sp>
    </p:spTree>
  </p:cSld>
  <p:clrMapOvr>
    <a:masterClrMapping/>
  </p:clrMapOvr>
  <p:transition spd="med">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500042"/>
            <a:ext cx="8183880" cy="714380"/>
          </a:xfrm>
        </p:spPr>
        <p:txBody>
          <a:bodyPr>
            <a:normAutofit/>
          </a:bodyPr>
          <a:lstStyle/>
          <a:p>
            <a:pPr algn="ctr"/>
            <a:r>
              <a:rPr lang="ru-RU" sz="2800" dirty="0" smtClean="0"/>
              <a:t>Религия</a:t>
            </a:r>
            <a:endParaRPr lang="ru-RU" sz="2800" dirty="0"/>
          </a:p>
        </p:txBody>
      </p:sp>
      <p:sp>
        <p:nvSpPr>
          <p:cNvPr id="3" name="Содержимое 2"/>
          <p:cNvSpPr>
            <a:spLocks noGrp="1"/>
          </p:cNvSpPr>
          <p:nvPr>
            <p:ph idx="1"/>
          </p:nvPr>
        </p:nvSpPr>
        <p:spPr>
          <a:xfrm>
            <a:off x="500034" y="1357298"/>
            <a:ext cx="4357718" cy="4500594"/>
          </a:xfrm>
        </p:spPr>
        <p:txBody>
          <a:bodyPr>
            <a:normAutofit fontScale="92500" lnSpcReduction="10000"/>
          </a:bodyPr>
          <a:lstStyle/>
          <a:p>
            <a:pPr algn="just"/>
            <a:r>
              <a:rPr lang="ru-RU" sz="1800" dirty="0" smtClean="0"/>
              <a:t> 	Армянская церковь одна из древнейших христианских церквей мира. </a:t>
            </a:r>
            <a:r>
              <a:rPr lang="ru-RU" sz="1700" dirty="0" smtClean="0"/>
              <a:t>Христианство появилось в Армении в первом веке н. э. В начале IV века (традиционная дата — 301 год) царь </a:t>
            </a:r>
            <a:r>
              <a:rPr lang="ru-RU" sz="1700" dirty="0" err="1" smtClean="0"/>
              <a:t>Трдат</a:t>
            </a:r>
            <a:r>
              <a:rPr lang="ru-RU" sz="1700" dirty="0" smtClean="0"/>
              <a:t> III провозгласил христианство государственной религией, таким образом Армения стала первым христианским государством в мире.</a:t>
            </a:r>
          </a:p>
          <a:p>
            <a:pPr algn="just"/>
            <a:r>
              <a:rPr lang="ru-RU" sz="1700" dirty="0" smtClean="0"/>
              <a:t> 	Христианство исповедует, по приблизительным оценкам, около 98,7 % верующего населения Армении, 94,7 % являются последователями Армянской Апостольской Церкви, и 4 % являются последователями других деноминаций христианства.</a:t>
            </a:r>
          </a:p>
          <a:p>
            <a:endParaRPr lang="ru-RU" dirty="0"/>
          </a:p>
        </p:txBody>
      </p:sp>
      <p:pic>
        <p:nvPicPr>
          <p:cNvPr id="6" name="Рисунок 5" descr="Tiridates_III_of_Armenia-Baptism.jpg"/>
          <p:cNvPicPr>
            <a:picLocks noChangeAspect="1"/>
          </p:cNvPicPr>
          <p:nvPr/>
        </p:nvPicPr>
        <p:blipFill>
          <a:blip r:embed="rId2"/>
          <a:stretch>
            <a:fillRect/>
          </a:stretch>
        </p:blipFill>
        <p:spPr>
          <a:xfrm>
            <a:off x="6786578" y="500042"/>
            <a:ext cx="1815010" cy="3033659"/>
          </a:xfrm>
          <a:prstGeom prst="rect">
            <a:avLst/>
          </a:prstGeom>
        </p:spPr>
      </p:pic>
      <p:pic>
        <p:nvPicPr>
          <p:cNvPr id="7" name="Рисунок 6" descr="Mother_See_of_Holy_Etchmiadzin.jpg"/>
          <p:cNvPicPr>
            <a:picLocks noChangeAspect="1"/>
          </p:cNvPicPr>
          <p:nvPr/>
        </p:nvPicPr>
        <p:blipFill>
          <a:blip r:embed="rId3"/>
          <a:stretch>
            <a:fillRect/>
          </a:stretch>
        </p:blipFill>
        <p:spPr>
          <a:xfrm>
            <a:off x="4929190" y="3571876"/>
            <a:ext cx="3429024" cy="2286016"/>
          </a:xfrm>
          <a:prstGeom prst="rect">
            <a:avLst/>
          </a:prstGeom>
        </p:spPr>
      </p:pic>
    </p:spTree>
  </p:cSld>
  <p:clrMapOvr>
    <a:masterClrMapping/>
  </p:clrMapOvr>
  <p:transition spd="med">
    <p:wheel spokes="8"/>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500042"/>
            <a:ext cx="8183880" cy="571504"/>
          </a:xfrm>
        </p:spPr>
        <p:txBody>
          <a:bodyPr>
            <a:normAutofit fontScale="90000"/>
          </a:bodyPr>
          <a:lstStyle/>
          <a:p>
            <a:pPr algn="ctr"/>
            <a:r>
              <a:rPr lang="ru-RU" sz="3200" dirty="0" smtClean="0"/>
              <a:t>Традиции и обычаи</a:t>
            </a:r>
            <a:endParaRPr lang="ru-RU" sz="3200" dirty="0"/>
          </a:p>
        </p:txBody>
      </p:sp>
      <p:sp>
        <p:nvSpPr>
          <p:cNvPr id="3" name="Содержимое 2"/>
          <p:cNvSpPr>
            <a:spLocks noGrp="1"/>
          </p:cNvSpPr>
          <p:nvPr>
            <p:ph idx="1"/>
          </p:nvPr>
        </p:nvSpPr>
        <p:spPr>
          <a:xfrm>
            <a:off x="500034" y="1071546"/>
            <a:ext cx="8183880" cy="4616580"/>
          </a:xfrm>
        </p:spPr>
        <p:txBody>
          <a:bodyPr>
            <a:normAutofit/>
          </a:bodyPr>
          <a:lstStyle/>
          <a:p>
            <a:pPr algn="just">
              <a:buNone/>
            </a:pPr>
            <a:r>
              <a:rPr lang="ru-RU" sz="1600" dirty="0" smtClean="0"/>
              <a:t>		Армянский народ богат национальными традициями. Среди армянских традиций главными можно выделить свадебные обычаи, праздники и виноделие, которое принято у многих семей как родовая традиция, передающаяся из поколения в поколение		</a:t>
            </a:r>
          </a:p>
          <a:p>
            <a:pPr algn="just">
              <a:buNone/>
            </a:pPr>
            <a:r>
              <a:rPr lang="ru-RU" sz="1600" dirty="0" smtClean="0"/>
              <a:t>		На сегодняшний день устойчиво сохраняются такие традиции армян как прочность брака, почитание старших, крепость и широта родственных связей, обычай родственной и соседской взаимопомощи, гостеприимство.</a:t>
            </a:r>
          </a:p>
          <a:p>
            <a:pPr algn="just"/>
            <a:r>
              <a:rPr lang="ru-RU" sz="1600" dirty="0" smtClean="0"/>
              <a:t> 	</a:t>
            </a:r>
            <a:r>
              <a:rPr lang="ru-RU" sz="1600" b="1" dirty="0" smtClean="0">
                <a:effectLst>
                  <a:outerShdw blurRad="38100" dist="38100" dir="2700000" algn="tl">
                    <a:srgbClr val="000000">
                      <a:alpha val="43137"/>
                    </a:srgbClr>
                  </a:outerShdw>
                </a:effectLst>
              </a:rPr>
              <a:t>Гостеприимство. </a:t>
            </a:r>
            <a:r>
              <a:rPr lang="ru-RU" sz="1600" dirty="0" smtClean="0"/>
              <a:t>Про гостеприимство армянского народа знают во всем мире. По любому случаю обязательно нужно накрыть стол там, где у тебя есть близкие люди: в доме, на работе и т.д. Обязательно нужно поесть - если ты не сделаешь этого, то ты не желаешь счастья. Чем чаще ты накрываешь стол, тем больше тебе вернется - искренне считают армяне.</a:t>
            </a:r>
          </a:p>
          <a:p>
            <a:pPr algn="just"/>
            <a:endParaRPr lang="ru-RU" sz="1600" dirty="0"/>
          </a:p>
        </p:txBody>
      </p:sp>
      <p:pic>
        <p:nvPicPr>
          <p:cNvPr id="4" name="Рисунок 3" descr="gostepriimstvo2.jpg"/>
          <p:cNvPicPr>
            <a:picLocks noChangeAspect="1"/>
          </p:cNvPicPr>
          <p:nvPr/>
        </p:nvPicPr>
        <p:blipFill>
          <a:blip r:embed="rId2"/>
          <a:stretch>
            <a:fillRect/>
          </a:stretch>
        </p:blipFill>
        <p:spPr>
          <a:xfrm>
            <a:off x="1142976" y="4406510"/>
            <a:ext cx="2857520" cy="1881201"/>
          </a:xfrm>
          <a:prstGeom prst="rect">
            <a:avLst/>
          </a:prstGeom>
        </p:spPr>
      </p:pic>
      <p:pic>
        <p:nvPicPr>
          <p:cNvPr id="5" name="Рисунок 4" descr="г.jpg"/>
          <p:cNvPicPr>
            <a:picLocks noChangeAspect="1"/>
          </p:cNvPicPr>
          <p:nvPr/>
        </p:nvPicPr>
        <p:blipFill>
          <a:blip r:embed="rId3"/>
          <a:stretch>
            <a:fillRect/>
          </a:stretch>
        </p:blipFill>
        <p:spPr>
          <a:xfrm>
            <a:off x="4786314" y="4236249"/>
            <a:ext cx="3000396" cy="2050271"/>
          </a:xfrm>
          <a:prstGeom prst="rect">
            <a:avLst/>
          </a:prstGeom>
        </p:spPr>
      </p:pic>
    </p:spTree>
  </p:cSld>
  <p:clrMapOvr>
    <a:masterClrMapping/>
  </p:clrMapOvr>
  <p:transition spd="med">
    <p:wheel spokes="8"/>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2920" y="530352"/>
            <a:ext cx="8183880" cy="5327540"/>
          </a:xfrm>
        </p:spPr>
        <p:txBody>
          <a:bodyPr>
            <a:normAutofit/>
          </a:bodyPr>
          <a:lstStyle/>
          <a:p>
            <a:pPr algn="just"/>
            <a:r>
              <a:rPr lang="ru-RU" sz="1800" dirty="0" smtClean="0"/>
              <a:t> 	</a:t>
            </a:r>
            <a:r>
              <a:rPr lang="ru-RU" sz="1800" b="1" dirty="0" smtClean="0">
                <a:effectLst>
                  <a:outerShdw blurRad="38100" dist="38100" dir="2700000" algn="tl">
                    <a:srgbClr val="000000">
                      <a:alpha val="43137"/>
                    </a:srgbClr>
                  </a:outerShdw>
                </a:effectLst>
              </a:rPr>
              <a:t>Виноделие.</a:t>
            </a:r>
            <a:r>
              <a:rPr lang="ru-RU" sz="1800" dirty="0" smtClean="0"/>
              <a:t> С древнейших времен армяне умели делать высококачественные вина и коньяки, а техника разведения виноградников и ухода за ними, выработанная ещё в эпоху государства Урарту, почти не менялась на протяжении столетий. Виноград Армении отличается большим содержанием сахара, что и нужно для получения высококачественных вин и коньяков. </a:t>
            </a:r>
          </a:p>
          <a:p>
            <a:pPr algn="just">
              <a:buNone/>
            </a:pPr>
            <a:r>
              <a:rPr lang="ru-RU" sz="1800" dirty="0" smtClean="0"/>
              <a:t>		Производство вина у многих семей в Армении является родовой традицией, передающейся из поколения в поколение.</a:t>
            </a:r>
          </a:p>
          <a:p>
            <a:endParaRPr lang="ru-RU" dirty="0"/>
          </a:p>
        </p:txBody>
      </p:sp>
      <p:pic>
        <p:nvPicPr>
          <p:cNvPr id="4" name="Рисунок 3" descr="800px-Khor_Virap.jpg"/>
          <p:cNvPicPr>
            <a:picLocks noChangeAspect="1"/>
          </p:cNvPicPr>
          <p:nvPr/>
        </p:nvPicPr>
        <p:blipFill>
          <a:blip r:embed="rId2"/>
          <a:stretch>
            <a:fillRect/>
          </a:stretch>
        </p:blipFill>
        <p:spPr>
          <a:xfrm>
            <a:off x="714348" y="3214686"/>
            <a:ext cx="3967289" cy="2643206"/>
          </a:xfrm>
          <a:prstGeom prst="rect">
            <a:avLst/>
          </a:prstGeom>
        </p:spPr>
      </p:pic>
      <p:pic>
        <p:nvPicPr>
          <p:cNvPr id="5" name="Рисунок 4" descr="93ccc32daab8618d4490298f03fe1c68.jpg"/>
          <p:cNvPicPr>
            <a:picLocks noChangeAspect="1"/>
          </p:cNvPicPr>
          <p:nvPr/>
        </p:nvPicPr>
        <p:blipFill>
          <a:blip r:embed="rId3"/>
          <a:stretch>
            <a:fillRect/>
          </a:stretch>
        </p:blipFill>
        <p:spPr>
          <a:xfrm>
            <a:off x="4929190" y="3571876"/>
            <a:ext cx="3778248" cy="2734507"/>
          </a:xfrm>
          <a:prstGeom prst="rect">
            <a:avLst/>
          </a:prstGeom>
        </p:spPr>
      </p:pic>
    </p:spTree>
  </p:cSld>
  <p:clrMapOvr>
    <a:masterClrMapping/>
  </p:clrMapOvr>
  <p:transition spd="med">
    <p:wheel spokes="8"/>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algn="just"/>
            <a:r>
              <a:rPr lang="ru-RU" sz="1800" dirty="0" smtClean="0"/>
              <a:t> 	</a:t>
            </a:r>
            <a:r>
              <a:rPr lang="ru-RU" sz="1800" b="1" dirty="0" smtClean="0">
                <a:effectLst>
                  <a:outerShdw blurRad="38100" dist="38100" dir="2700000" algn="tl">
                    <a:srgbClr val="000000">
                      <a:alpha val="43137"/>
                    </a:srgbClr>
                  </a:outerShdw>
                </a:effectLst>
              </a:rPr>
              <a:t>Рождение ребенка</a:t>
            </a:r>
            <a:r>
              <a:rPr lang="ru-RU" sz="1800" dirty="0" smtClean="0"/>
              <a:t>. У армян принято иметь в семье более трёх детей. Рождение ребёнка у армян всегда сопровождается пиром и торжеством.</a:t>
            </a:r>
          </a:p>
          <a:p>
            <a:pPr algn="just"/>
            <a:endParaRPr lang="ru-RU" sz="1800" dirty="0"/>
          </a:p>
        </p:txBody>
      </p:sp>
      <p:pic>
        <p:nvPicPr>
          <p:cNvPr id="4" name="Рисунок 3" descr="P1000593.JPG"/>
          <p:cNvPicPr>
            <a:picLocks noChangeAspect="1"/>
          </p:cNvPicPr>
          <p:nvPr/>
        </p:nvPicPr>
        <p:blipFill>
          <a:blip r:embed="rId2" cstate="print"/>
          <a:stretch>
            <a:fillRect/>
          </a:stretch>
        </p:blipFill>
        <p:spPr>
          <a:xfrm>
            <a:off x="714348" y="1571612"/>
            <a:ext cx="3524275" cy="2643206"/>
          </a:xfrm>
          <a:prstGeom prst="rect">
            <a:avLst/>
          </a:prstGeom>
        </p:spPr>
      </p:pic>
      <p:pic>
        <p:nvPicPr>
          <p:cNvPr id="5" name="Рисунок 4" descr="481i66.jpg"/>
          <p:cNvPicPr>
            <a:picLocks noChangeAspect="1"/>
          </p:cNvPicPr>
          <p:nvPr/>
        </p:nvPicPr>
        <p:blipFill>
          <a:blip r:embed="rId3"/>
          <a:stretch>
            <a:fillRect/>
          </a:stretch>
        </p:blipFill>
        <p:spPr>
          <a:xfrm>
            <a:off x="4357686" y="2857496"/>
            <a:ext cx="4030363" cy="2700343"/>
          </a:xfrm>
          <a:prstGeom prst="rect">
            <a:avLst/>
          </a:prstGeom>
        </p:spPr>
      </p:pic>
    </p:spTree>
  </p:cSld>
  <p:clrMapOvr>
    <a:masterClrMapping/>
  </p:clrMapOvr>
  <p:transition spd="med">
    <p:wheel spokes="8"/>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428604"/>
            <a:ext cx="8183880" cy="1000132"/>
          </a:xfrm>
        </p:spPr>
        <p:txBody>
          <a:bodyPr>
            <a:normAutofit fontScale="90000"/>
          </a:bodyPr>
          <a:lstStyle/>
          <a:p>
            <a:pPr algn="ctr"/>
            <a:r>
              <a:rPr lang="ru-RU" dirty="0" smtClean="0"/>
              <a:t>Национальные танцы и музыкальные инструменты</a:t>
            </a:r>
            <a:endParaRPr lang="ru-RU" dirty="0"/>
          </a:p>
        </p:txBody>
      </p:sp>
      <p:sp>
        <p:nvSpPr>
          <p:cNvPr id="3" name="Содержимое 2"/>
          <p:cNvSpPr>
            <a:spLocks noGrp="1"/>
          </p:cNvSpPr>
          <p:nvPr>
            <p:ph idx="1"/>
          </p:nvPr>
        </p:nvSpPr>
        <p:spPr>
          <a:xfrm>
            <a:off x="500034" y="1500174"/>
            <a:ext cx="8183880" cy="4187952"/>
          </a:xfrm>
        </p:spPr>
        <p:txBody>
          <a:bodyPr>
            <a:normAutofit/>
          </a:bodyPr>
          <a:lstStyle/>
          <a:p>
            <a:pPr algn="just"/>
            <a:r>
              <a:rPr lang="ru-RU" sz="1800" b="1" dirty="0" err="1" smtClean="0"/>
              <a:t>Кочари</a:t>
            </a:r>
            <a:r>
              <a:rPr lang="ru-RU" sz="1800" b="1" dirty="0" smtClean="0"/>
              <a:t>́</a:t>
            </a:r>
            <a:r>
              <a:rPr lang="ru-RU" sz="1800" dirty="0" smtClean="0"/>
              <a:t> (</a:t>
            </a:r>
            <a:r>
              <a:rPr lang="ru-RU" sz="1800" dirty="0" err="1" smtClean="0"/>
              <a:t>арм</a:t>
            </a:r>
            <a:r>
              <a:rPr lang="ru-RU" sz="1800" dirty="0" smtClean="0"/>
              <a:t>. </a:t>
            </a:r>
            <a:r>
              <a:rPr lang="ru-RU" sz="1800" dirty="0" err="1" smtClean="0"/>
              <a:t>Քոչարի</a:t>
            </a:r>
            <a:r>
              <a:rPr lang="ru-RU" sz="1800" dirty="0" smtClean="0"/>
              <a:t>) — армянский народный массовый (мужской) танец. Сопровождается игрой на зурне и </a:t>
            </a:r>
            <a:r>
              <a:rPr lang="ru-RU" sz="1800" dirty="0" err="1" smtClean="0"/>
              <a:t>дхоле</a:t>
            </a:r>
            <a:r>
              <a:rPr lang="ru-RU" sz="1800" dirty="0" smtClean="0"/>
              <a:t>. </a:t>
            </a:r>
            <a:r>
              <a:rPr lang="ru-RU" sz="1800" dirty="0" err="1" smtClean="0"/>
              <a:t>Кочари</a:t>
            </a:r>
            <a:r>
              <a:rPr lang="ru-RU" sz="1800" dirty="0" smtClean="0"/>
              <a:t> появился в первобытнообщинном строе, связан с культом животных. Распространён по всей Армении, другие названия — </a:t>
            </a:r>
            <a:r>
              <a:rPr lang="ru-RU" sz="1800" i="1" dirty="0" err="1" smtClean="0"/>
              <a:t>мышу</a:t>
            </a:r>
            <a:r>
              <a:rPr lang="ru-RU" sz="1800" i="1" dirty="0" smtClean="0"/>
              <a:t> </a:t>
            </a:r>
            <a:r>
              <a:rPr lang="ru-RU" sz="1800" i="1" dirty="0" err="1" smtClean="0"/>
              <a:t>хыр</a:t>
            </a:r>
            <a:r>
              <a:rPr lang="ru-RU" sz="1800" dirty="0" smtClean="0"/>
              <a:t>, </a:t>
            </a:r>
            <a:r>
              <a:rPr lang="ru-RU" sz="1800" i="1" dirty="0" err="1" smtClean="0"/>
              <a:t>апарани</a:t>
            </a:r>
            <a:r>
              <a:rPr lang="ru-RU" sz="1800" i="1" dirty="0" smtClean="0"/>
              <a:t> </a:t>
            </a:r>
            <a:r>
              <a:rPr lang="ru-RU" sz="1800" i="1" dirty="0" err="1" smtClean="0"/>
              <a:t>кочари</a:t>
            </a:r>
            <a:r>
              <a:rPr lang="ru-RU" sz="1800" dirty="0" smtClean="0"/>
              <a:t>, </a:t>
            </a:r>
            <a:r>
              <a:rPr lang="ru-RU" sz="1800" i="1" dirty="0" err="1" smtClean="0"/>
              <a:t>мартуну</a:t>
            </a:r>
            <a:r>
              <a:rPr lang="ru-RU" sz="1800" i="1" dirty="0" smtClean="0"/>
              <a:t> </a:t>
            </a:r>
            <a:r>
              <a:rPr lang="ru-RU" sz="1800" i="1" dirty="0" err="1" smtClean="0"/>
              <a:t>кочари</a:t>
            </a:r>
            <a:r>
              <a:rPr lang="ru-RU" sz="1800" dirty="0" smtClean="0"/>
              <a:t> и др.</a:t>
            </a:r>
            <a:r>
              <a:rPr lang="ru-RU" sz="1800" baseline="30000" dirty="0" smtClean="0"/>
              <a:t> </a:t>
            </a:r>
            <a:r>
              <a:rPr lang="ru-RU" sz="1800" dirty="0" smtClean="0"/>
              <a:t>Пляшут </a:t>
            </a:r>
            <a:r>
              <a:rPr lang="ru-RU" sz="1800" dirty="0" err="1" smtClean="0"/>
              <a:t>кочари</a:t>
            </a:r>
            <a:r>
              <a:rPr lang="ru-RU" sz="1800" dirty="0" smtClean="0"/>
              <a:t> на праздниках, танец привлекает образностью и мужественной динамикой.</a:t>
            </a:r>
          </a:p>
          <a:p>
            <a:pPr algn="just"/>
            <a:endParaRPr lang="ru-RU" sz="1800" dirty="0" smtClean="0"/>
          </a:p>
          <a:p>
            <a:pPr algn="just"/>
            <a:endParaRPr lang="ru-RU" sz="1800" dirty="0"/>
          </a:p>
        </p:txBody>
      </p:sp>
      <p:pic>
        <p:nvPicPr>
          <p:cNvPr id="4" name="Рисунок 3" descr="photo-Arménie_01-13-6-09-515x343.jpg"/>
          <p:cNvPicPr>
            <a:picLocks noChangeAspect="1"/>
          </p:cNvPicPr>
          <p:nvPr/>
        </p:nvPicPr>
        <p:blipFill>
          <a:blip r:embed="rId2"/>
          <a:stretch>
            <a:fillRect/>
          </a:stretch>
        </p:blipFill>
        <p:spPr>
          <a:xfrm>
            <a:off x="1285852" y="3571876"/>
            <a:ext cx="3381382" cy="2252066"/>
          </a:xfrm>
          <a:prstGeom prst="rect">
            <a:avLst/>
          </a:prstGeom>
        </p:spPr>
      </p:pic>
      <p:pic>
        <p:nvPicPr>
          <p:cNvPr id="5" name="Рисунок 4" descr="0015-014-Tanets.jpg"/>
          <p:cNvPicPr>
            <a:picLocks noChangeAspect="1"/>
          </p:cNvPicPr>
          <p:nvPr/>
        </p:nvPicPr>
        <p:blipFill>
          <a:blip r:embed="rId3"/>
          <a:stretch>
            <a:fillRect/>
          </a:stretch>
        </p:blipFill>
        <p:spPr>
          <a:xfrm>
            <a:off x="5072066" y="3357562"/>
            <a:ext cx="3643338" cy="2805370"/>
          </a:xfrm>
          <a:prstGeom prst="rect">
            <a:avLst/>
          </a:prstGeom>
        </p:spPr>
      </p:pic>
    </p:spTree>
  </p:cSld>
  <p:clrMapOvr>
    <a:masterClrMapping/>
  </p:clrMapOvr>
  <p:transition spd="med">
    <p:wheel spokes="8"/>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2920" y="530352"/>
            <a:ext cx="3854766" cy="4187952"/>
          </a:xfrm>
        </p:spPr>
        <p:txBody>
          <a:bodyPr>
            <a:normAutofit/>
          </a:bodyPr>
          <a:lstStyle/>
          <a:p>
            <a:pPr algn="just"/>
            <a:r>
              <a:rPr lang="ru-RU" sz="1600" b="1" dirty="0" err="1" smtClean="0"/>
              <a:t>Дудук</a:t>
            </a:r>
            <a:r>
              <a:rPr lang="ru-RU" sz="1600" dirty="0" smtClean="0"/>
              <a:t> — армянский духовой музыкальный инструмент, представляет из себя трубку с 9-ю игровыми отверстиями и двойной тростью. Распространён среди народов Кавказа, Ближнего Востока и Балканского полуострова.</a:t>
            </a:r>
            <a:endParaRPr lang="ru-RU" sz="1600" dirty="0"/>
          </a:p>
        </p:txBody>
      </p:sp>
      <p:pic>
        <p:nvPicPr>
          <p:cNvPr id="5" name="Рисунок 4" descr="0_38313_57ada367_L.jpg"/>
          <p:cNvPicPr>
            <a:picLocks noChangeAspect="1"/>
          </p:cNvPicPr>
          <p:nvPr/>
        </p:nvPicPr>
        <p:blipFill>
          <a:blip r:embed="rId2"/>
          <a:stretch>
            <a:fillRect/>
          </a:stretch>
        </p:blipFill>
        <p:spPr>
          <a:xfrm>
            <a:off x="5000628" y="500042"/>
            <a:ext cx="3460752" cy="2595564"/>
          </a:xfrm>
          <a:prstGeom prst="rect">
            <a:avLst/>
          </a:prstGeom>
        </p:spPr>
      </p:pic>
      <p:sp>
        <p:nvSpPr>
          <p:cNvPr id="7" name="Содержимое 2"/>
          <p:cNvSpPr txBox="1">
            <a:spLocks/>
          </p:cNvSpPr>
          <p:nvPr/>
        </p:nvSpPr>
        <p:spPr>
          <a:xfrm>
            <a:off x="500034" y="3286124"/>
            <a:ext cx="3643338" cy="2500330"/>
          </a:xfrm>
          <a:prstGeom prst="rect">
            <a:avLst/>
          </a:prstGeom>
        </p:spPr>
        <p:txBody>
          <a:bodyPr vert="horz" lIns="182880" tIns="91440">
            <a:normAutofit/>
          </a:bodyPr>
          <a:lstStyle/>
          <a:p>
            <a:pPr marL="265176" lvl="0" indent="-265176" algn="just">
              <a:spcBef>
                <a:spcPts val="250"/>
              </a:spcBef>
              <a:buClr>
                <a:schemeClr val="accent1"/>
              </a:buClr>
              <a:buSzPct val="80000"/>
              <a:buFont typeface="Wingdings 2"/>
              <a:buChar char=""/>
            </a:pPr>
            <a:r>
              <a:rPr lang="ru-RU" sz="1600" b="1" dirty="0" err="1" smtClean="0"/>
              <a:t>Давул</a:t>
            </a:r>
            <a:r>
              <a:rPr lang="ru-RU" sz="1600" dirty="0" smtClean="0"/>
              <a:t> - армянский народный музыкальный ударный инструмент. Имеет большую двустороннюю форму, как барабан с мембранам из овечьей и козлиной кожи.</a:t>
            </a:r>
            <a:endParaRPr kumimoji="0" lang="ru-RU" sz="1600" b="0" i="0" u="none" strike="noStrike" kern="1200" cap="none" spc="0" normalizeH="0" baseline="0" noProof="0" dirty="0">
              <a:ln>
                <a:noFill/>
              </a:ln>
              <a:solidFill>
                <a:schemeClr val="tx1"/>
              </a:solidFill>
              <a:effectLst/>
              <a:uLnTx/>
              <a:uFillTx/>
              <a:latin typeface="+mn-lt"/>
              <a:ea typeface="+mn-ea"/>
              <a:cs typeface="+mn-cs"/>
            </a:endParaRPr>
          </a:p>
        </p:txBody>
      </p:sp>
      <p:pic>
        <p:nvPicPr>
          <p:cNvPr id="8" name="Рисунок 7" descr="MVC-070F.JPG"/>
          <p:cNvPicPr>
            <a:picLocks noChangeAspect="1"/>
          </p:cNvPicPr>
          <p:nvPr/>
        </p:nvPicPr>
        <p:blipFill>
          <a:blip r:embed="rId3"/>
          <a:stretch>
            <a:fillRect/>
          </a:stretch>
        </p:blipFill>
        <p:spPr>
          <a:xfrm>
            <a:off x="4286248" y="3357562"/>
            <a:ext cx="3143272" cy="2357454"/>
          </a:xfrm>
          <a:prstGeom prst="rect">
            <a:avLst/>
          </a:prstGeom>
        </p:spPr>
      </p:pic>
    </p:spTree>
  </p:cSld>
  <p:clrMapOvr>
    <a:masterClrMapping/>
  </p:clrMapOvr>
  <p:transition spd="med">
    <p:wheel spokes="8"/>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500042"/>
            <a:ext cx="8183880" cy="500066"/>
          </a:xfrm>
        </p:spPr>
        <p:txBody>
          <a:bodyPr>
            <a:normAutofit fontScale="90000"/>
          </a:bodyPr>
          <a:lstStyle/>
          <a:p>
            <a:pPr algn="ctr"/>
            <a:r>
              <a:rPr lang="ru-RU" dirty="0" smtClean="0"/>
              <a:t>Традиции народных праздников</a:t>
            </a:r>
            <a:endParaRPr lang="ru-RU" dirty="0"/>
          </a:p>
        </p:txBody>
      </p:sp>
      <p:sp>
        <p:nvSpPr>
          <p:cNvPr id="3" name="Содержимое 2"/>
          <p:cNvSpPr>
            <a:spLocks noGrp="1"/>
          </p:cNvSpPr>
          <p:nvPr>
            <p:ph idx="1"/>
          </p:nvPr>
        </p:nvSpPr>
        <p:spPr>
          <a:xfrm>
            <a:off x="357158" y="1142984"/>
            <a:ext cx="4714908" cy="2428892"/>
          </a:xfrm>
        </p:spPr>
        <p:txBody>
          <a:bodyPr>
            <a:normAutofit fontScale="85000" lnSpcReduction="10000"/>
          </a:bodyPr>
          <a:lstStyle/>
          <a:p>
            <a:pPr algn="just"/>
            <a:r>
              <a:rPr lang="ru-RU" sz="1600" dirty="0" smtClean="0"/>
              <a:t> 	</a:t>
            </a:r>
            <a:r>
              <a:rPr lang="ru-RU" sz="1800" dirty="0" smtClean="0"/>
              <a:t>Праздник </a:t>
            </a:r>
            <a:r>
              <a:rPr lang="ru-RU" sz="1800" b="1" dirty="0" smtClean="0"/>
              <a:t>«</a:t>
            </a:r>
            <a:r>
              <a:rPr lang="ru-RU" sz="1800" b="1" dirty="0" err="1" smtClean="0"/>
              <a:t>Трндез</a:t>
            </a:r>
            <a:r>
              <a:rPr lang="ru-RU" sz="1800" b="1" dirty="0" smtClean="0"/>
              <a:t>» </a:t>
            </a:r>
            <a:r>
              <a:rPr lang="ru-RU" sz="1800" dirty="0" smtClean="0"/>
              <a:t>отмечается в конце зимы 14 февраля. Этот праздник напоминает праздник Влюбленных, т.к. главные его участники – влюбленные и молодожены. А в остальном он похож на русскую Масленицу. Прямо во дворе церкви разводят большой костер и молодожены прыгают через него, чтобы очисться от всего плохого: зла, высокомерия и несчастий. С этим днем на землю Армении приходит весна...</a:t>
            </a:r>
            <a:endParaRPr lang="ru-RU" sz="1800" dirty="0"/>
          </a:p>
        </p:txBody>
      </p:sp>
      <p:pic>
        <p:nvPicPr>
          <p:cNvPr id="4" name="Рисунок 3" descr="trndez200211.jpg"/>
          <p:cNvPicPr>
            <a:picLocks noChangeAspect="1"/>
          </p:cNvPicPr>
          <p:nvPr/>
        </p:nvPicPr>
        <p:blipFill>
          <a:blip r:embed="rId2"/>
          <a:stretch>
            <a:fillRect/>
          </a:stretch>
        </p:blipFill>
        <p:spPr>
          <a:xfrm>
            <a:off x="5357818" y="1214422"/>
            <a:ext cx="3035714" cy="2251488"/>
          </a:xfrm>
          <a:prstGeom prst="rect">
            <a:avLst/>
          </a:prstGeom>
        </p:spPr>
      </p:pic>
      <p:sp>
        <p:nvSpPr>
          <p:cNvPr id="5" name="Содержимое 2"/>
          <p:cNvSpPr txBox="1">
            <a:spLocks/>
          </p:cNvSpPr>
          <p:nvPr/>
        </p:nvSpPr>
        <p:spPr>
          <a:xfrm>
            <a:off x="3857620" y="3643314"/>
            <a:ext cx="4857784" cy="2428892"/>
          </a:xfrm>
          <a:prstGeom prst="rect">
            <a:avLst/>
          </a:prstGeom>
        </p:spPr>
        <p:txBody>
          <a:bodyPr vert="horz" lIns="182880" tIns="91440">
            <a:normAutofit/>
          </a:bodyPr>
          <a:lstStyle/>
          <a:p>
            <a:pPr marL="265176" lvl="0" indent="-265176" algn="just">
              <a:spcBef>
                <a:spcPts val="250"/>
              </a:spcBef>
              <a:buClr>
                <a:schemeClr val="accent1"/>
              </a:buClr>
              <a:buSzPct val="80000"/>
              <a:buFont typeface="Wingdings 2"/>
              <a:buChar char=""/>
            </a:pPr>
            <a:r>
              <a:rPr kumimoji="0" lang="ru-RU" sz="1600" b="0" i="0" u="none" strike="noStrike" kern="1200" cap="none" spc="0" normalizeH="0" baseline="0" noProof="0" dirty="0" smtClean="0">
                <a:ln>
                  <a:noFill/>
                </a:ln>
                <a:solidFill>
                  <a:schemeClr val="tx1"/>
                </a:solidFill>
                <a:effectLst/>
                <a:uLnTx/>
                <a:uFillTx/>
                <a:latin typeface="+mn-lt"/>
                <a:ea typeface="+mn-ea"/>
                <a:cs typeface="+mn-cs"/>
              </a:rPr>
              <a:t> 	</a:t>
            </a:r>
            <a:r>
              <a:rPr lang="ru-RU" sz="1600" b="1" dirty="0" smtClean="0"/>
              <a:t>День Святого Саркиса</a:t>
            </a:r>
            <a:r>
              <a:rPr lang="ru-RU" sz="1600" dirty="0" smtClean="0"/>
              <a:t> - покровителя влюбленных в Армении, отмечается 19 февраля. В этот день девушки пекут специальное соленое печенье - «</a:t>
            </a:r>
            <a:r>
              <a:rPr lang="ru-RU" sz="1600" dirty="0" err="1" smtClean="0"/>
              <a:t>ахаблит</a:t>
            </a:r>
            <a:r>
              <a:rPr lang="ru-RU" sz="1600" dirty="0" smtClean="0"/>
              <a:t>». Печенье съедается перед сном и тот, кто явится девушке во сне и поднесет воды, чтобы напиться, тот и является суженым.</a:t>
            </a:r>
            <a:endParaRPr kumimoji="0" lang="ru-RU" sz="16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Рисунок 5" descr="3-st.sargis.jpg"/>
          <p:cNvPicPr>
            <a:picLocks noChangeAspect="1"/>
          </p:cNvPicPr>
          <p:nvPr/>
        </p:nvPicPr>
        <p:blipFill>
          <a:blip r:embed="rId3"/>
          <a:stretch>
            <a:fillRect/>
          </a:stretch>
        </p:blipFill>
        <p:spPr>
          <a:xfrm>
            <a:off x="1142976" y="3645930"/>
            <a:ext cx="2279234" cy="2283400"/>
          </a:xfrm>
          <a:prstGeom prst="rect">
            <a:avLst/>
          </a:prstGeom>
        </p:spPr>
      </p:pic>
    </p:spTree>
  </p:cSld>
  <p:clrMapOvr>
    <a:masterClrMapping/>
  </p:clrMapOvr>
  <p:transition spd="med">
    <p:wheel spokes="8"/>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2920" y="428604"/>
            <a:ext cx="8183880" cy="4289700"/>
          </a:xfrm>
        </p:spPr>
        <p:txBody>
          <a:bodyPr>
            <a:normAutofit/>
          </a:bodyPr>
          <a:lstStyle/>
          <a:p>
            <a:pPr algn="just"/>
            <a:r>
              <a:rPr lang="ru-RU" sz="1800" dirty="0" smtClean="0"/>
              <a:t>Летом, в начале августа, когда стано­вится особенно жарко и поля страдают от засухи, наступает спасительный праздник воды </a:t>
            </a:r>
            <a:r>
              <a:rPr lang="ru-RU" sz="1800" b="1" dirty="0" smtClean="0"/>
              <a:t>«</a:t>
            </a:r>
            <a:r>
              <a:rPr lang="ru-RU" sz="1800" b="1" dirty="0" err="1" smtClean="0"/>
              <a:t>Вардавар</a:t>
            </a:r>
            <a:r>
              <a:rPr lang="ru-RU" sz="1800" b="1" dirty="0" smtClean="0"/>
              <a:t>». </a:t>
            </a:r>
            <a:r>
              <a:rPr lang="ru-RU" sz="1800" dirty="0" smtClean="0"/>
              <a:t>В традиционном обливании водой друг друга на улицах города также угадываются древние корни языческих обрядов. С незапамятных времен помолвленные девушки за три недели до свадьбы должны были бросить в миску с водой пшеницу и овес, а когда зерна прорастали, то этой водой молодые поливали друг друга. </a:t>
            </a:r>
            <a:r>
              <a:rPr lang="ru-RU" sz="1800" dirty="0" err="1" smtClean="0"/>
              <a:t>Вардавар</a:t>
            </a:r>
            <a:r>
              <a:rPr lang="ru-RU" sz="1800" dirty="0" smtClean="0"/>
              <a:t> проходит достаточно весело.</a:t>
            </a:r>
          </a:p>
          <a:p>
            <a:pPr algn="just"/>
            <a:endParaRPr lang="ru-RU" sz="1800" dirty="0"/>
          </a:p>
        </p:txBody>
      </p:sp>
      <p:pic>
        <p:nvPicPr>
          <p:cNvPr id="4" name="Рисунок 3" descr="800px-Вардавар1.jpg"/>
          <p:cNvPicPr>
            <a:picLocks noChangeAspect="1"/>
          </p:cNvPicPr>
          <p:nvPr/>
        </p:nvPicPr>
        <p:blipFill>
          <a:blip r:embed="rId2"/>
          <a:stretch>
            <a:fillRect/>
          </a:stretch>
        </p:blipFill>
        <p:spPr>
          <a:xfrm>
            <a:off x="642910" y="3071810"/>
            <a:ext cx="3967289" cy="2643206"/>
          </a:xfrm>
          <a:prstGeom prst="rect">
            <a:avLst/>
          </a:prstGeom>
        </p:spPr>
      </p:pic>
      <p:pic>
        <p:nvPicPr>
          <p:cNvPr id="5" name="Рисунок 4" descr="38193_or.jpg"/>
          <p:cNvPicPr>
            <a:picLocks noChangeAspect="1"/>
          </p:cNvPicPr>
          <p:nvPr/>
        </p:nvPicPr>
        <p:blipFill>
          <a:blip r:embed="rId3"/>
          <a:stretch>
            <a:fillRect/>
          </a:stretch>
        </p:blipFill>
        <p:spPr>
          <a:xfrm>
            <a:off x="4857752" y="3143248"/>
            <a:ext cx="3612439" cy="2500330"/>
          </a:xfrm>
          <a:prstGeom prst="rect">
            <a:avLst/>
          </a:prstGeom>
        </p:spPr>
      </p:pic>
    </p:spTree>
  </p:cSld>
  <p:clrMapOvr>
    <a:masterClrMapping/>
  </p:clrMapOvr>
  <p:transition spd="med">
    <p:wheel spokes="8"/>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928802"/>
            <a:ext cx="8183880" cy="2071702"/>
          </a:xfrm>
        </p:spPr>
        <p:txBody>
          <a:bodyPr>
            <a:normAutofit/>
          </a:bodyPr>
          <a:lstStyle/>
          <a:p>
            <a:pPr algn="ctr"/>
            <a:r>
              <a:rPr lang="ru-RU" sz="6000" i="1" smtClean="0">
                <a:effectLst>
                  <a:outerShdw blurRad="38100" dist="38100" dir="2700000" algn="tl">
                    <a:srgbClr val="000000">
                      <a:alpha val="43137"/>
                    </a:srgbClr>
                  </a:outerShdw>
                </a:effectLst>
              </a:rPr>
              <a:t>Спасибо </a:t>
            </a:r>
            <a:br>
              <a:rPr lang="ru-RU" sz="6000" i="1" smtClean="0">
                <a:effectLst>
                  <a:outerShdw blurRad="38100" dist="38100" dir="2700000" algn="tl">
                    <a:srgbClr val="000000">
                      <a:alpha val="43137"/>
                    </a:srgbClr>
                  </a:outerShdw>
                </a:effectLst>
              </a:rPr>
            </a:br>
            <a:r>
              <a:rPr lang="ru-RU" sz="6000" i="1" smtClean="0">
                <a:effectLst>
                  <a:outerShdw blurRad="38100" dist="38100" dir="2700000" algn="tl">
                    <a:srgbClr val="000000">
                      <a:alpha val="43137"/>
                    </a:srgbClr>
                  </a:outerShdw>
                </a:effectLst>
              </a:rPr>
              <a:t>за </a:t>
            </a:r>
            <a:r>
              <a:rPr lang="ru-RU" sz="6000" i="1" dirty="0" smtClean="0">
                <a:effectLst>
                  <a:outerShdw blurRad="38100" dist="38100" dir="2700000" algn="tl">
                    <a:srgbClr val="000000">
                      <a:alpha val="43137"/>
                    </a:srgbClr>
                  </a:outerShdw>
                </a:effectLst>
              </a:rPr>
              <a:t>внимание !</a:t>
            </a:r>
            <a:endParaRPr lang="ru-RU" sz="6000" i="1" dirty="0">
              <a:effectLst>
                <a:outerShdw blurRad="38100" dist="38100" dir="2700000" algn="tl">
                  <a:srgbClr val="000000">
                    <a:alpha val="43137"/>
                  </a:srgbClr>
                </a:outerShdw>
              </a:effectLst>
            </a:endParaRPr>
          </a:p>
        </p:txBody>
      </p:sp>
    </p:spTree>
  </p:cSld>
  <p:clrMapOvr>
    <a:masterClrMapping/>
  </p:clrMapOvr>
  <p:transition spd="med">
    <p:wheel spokes="8"/>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500042"/>
            <a:ext cx="8183880" cy="1051560"/>
          </a:xfrm>
        </p:spPr>
        <p:txBody>
          <a:bodyPr>
            <a:normAutofit fontScale="90000"/>
          </a:bodyPr>
          <a:lstStyle/>
          <a:p>
            <a:pPr algn="ctr"/>
            <a:r>
              <a:rPr lang="ru-RU" b="0" dirty="0" smtClean="0"/>
              <a:t>Этногенез</a:t>
            </a:r>
            <a:r>
              <a:rPr lang="ru-RU" i="1" dirty="0" smtClean="0"/>
              <a:t/>
            </a:r>
            <a:br>
              <a:rPr lang="ru-RU" i="1" dirty="0" smtClean="0"/>
            </a:br>
            <a:endParaRPr lang="ru-RU" dirty="0"/>
          </a:p>
        </p:txBody>
      </p:sp>
      <p:sp>
        <p:nvSpPr>
          <p:cNvPr id="3" name="Содержимое 2"/>
          <p:cNvSpPr>
            <a:spLocks noGrp="1"/>
          </p:cNvSpPr>
          <p:nvPr>
            <p:ph idx="1"/>
          </p:nvPr>
        </p:nvSpPr>
        <p:spPr>
          <a:xfrm>
            <a:off x="500034" y="1000108"/>
            <a:ext cx="5214974" cy="4786346"/>
          </a:xfrm>
        </p:spPr>
        <p:txBody>
          <a:bodyPr>
            <a:normAutofit fontScale="70000" lnSpcReduction="20000"/>
          </a:bodyPr>
          <a:lstStyle/>
          <a:p>
            <a:pPr algn="just"/>
            <a:r>
              <a:rPr lang="ru-RU" sz="2300" dirty="0" smtClean="0"/>
              <a:t> 	Становление древнеармянской народности происходило в рамках государства Урарту в 9-6 вв. до н. э. В 6 в. До н. э. в древнеперсидских текстах упоминается «страна </a:t>
            </a:r>
            <a:r>
              <a:rPr lang="ru-RU" sz="2300" dirty="0" err="1" smtClean="0"/>
              <a:t>Армина</a:t>
            </a:r>
            <a:r>
              <a:rPr lang="ru-RU" sz="2300" dirty="0" smtClean="0"/>
              <a:t>» (древнегреческий – Армения), занимавшая Армянское нагорье; складывается древнеармянская народность. Само население называет свою страну </a:t>
            </a:r>
            <a:r>
              <a:rPr lang="ru-RU" sz="2300" dirty="0" err="1" smtClean="0"/>
              <a:t>Хайк</a:t>
            </a:r>
            <a:r>
              <a:rPr lang="ru-RU" sz="2300" dirty="0" smtClean="0"/>
              <a:t> (</a:t>
            </a:r>
            <a:r>
              <a:rPr lang="ru-RU" sz="2300" dirty="0" err="1" smtClean="0"/>
              <a:t>Айк</a:t>
            </a:r>
            <a:r>
              <a:rPr lang="ru-RU" sz="2300" dirty="0" smtClean="0"/>
              <a:t>) – по имени мифического предка, отсюда самоназвание.</a:t>
            </a:r>
          </a:p>
          <a:p>
            <a:pPr algn="just"/>
            <a:endParaRPr lang="ru-RU" sz="2300" dirty="0" smtClean="0"/>
          </a:p>
          <a:p>
            <a:pPr algn="just"/>
            <a:r>
              <a:rPr lang="ru-RU" sz="2300" dirty="0" smtClean="0"/>
              <a:t> 	Существует две основные версии армянского этногенеза.  Согласно основной версии, этногенез армян произошёл в период с конца  II тысячелетия до н. э. и завершился к </a:t>
            </a:r>
            <a:r>
              <a:rPr lang="en-US" sz="2300" dirty="0" smtClean="0"/>
              <a:t>VI</a:t>
            </a:r>
            <a:r>
              <a:rPr lang="ru-RU" sz="2300" dirty="0" smtClean="0"/>
              <a:t> веку до н. э. в результате этнического растворения малочисленных мигрировавших с запада </a:t>
            </a:r>
            <a:r>
              <a:rPr lang="ru-RU" sz="2300" dirty="0" err="1" smtClean="0"/>
              <a:t>индоевропейцев-протоармян</a:t>
            </a:r>
            <a:r>
              <a:rPr lang="ru-RU" sz="2300" dirty="0" smtClean="0"/>
              <a:t> в массиве частично родственных индоевропейцев же — </a:t>
            </a:r>
            <a:r>
              <a:rPr lang="ru-RU" sz="2300" dirty="0" err="1" smtClean="0"/>
              <a:t>лувийцев</a:t>
            </a:r>
            <a:r>
              <a:rPr lang="ru-RU" sz="2300" dirty="0" smtClean="0"/>
              <a:t>  и аборигенных </a:t>
            </a:r>
            <a:r>
              <a:rPr lang="ru-RU" sz="2300" dirty="0" err="1" smtClean="0"/>
              <a:t>хурритов</a:t>
            </a:r>
            <a:r>
              <a:rPr lang="ru-RU" sz="2300" dirty="0" smtClean="0"/>
              <a:t>, </a:t>
            </a:r>
            <a:r>
              <a:rPr lang="ru-RU" sz="2300" dirty="0" err="1" smtClean="0"/>
              <a:t>урартов</a:t>
            </a:r>
            <a:r>
              <a:rPr lang="ru-RU" sz="2300" dirty="0" smtClean="0"/>
              <a:t> и </a:t>
            </a:r>
            <a:r>
              <a:rPr lang="ru-RU" sz="2300" dirty="0" err="1" smtClean="0"/>
              <a:t>хаттов</a:t>
            </a:r>
            <a:r>
              <a:rPr lang="ru-RU" sz="2300" dirty="0" smtClean="0"/>
              <a:t>, населявших Армянское нагорье.</a:t>
            </a:r>
          </a:p>
          <a:p>
            <a:pPr algn="just"/>
            <a:endParaRPr lang="ru-RU" dirty="0"/>
          </a:p>
        </p:txBody>
      </p:sp>
      <p:pic>
        <p:nvPicPr>
          <p:cNvPr id="4" name="Рисунок 3" descr="Hay_pers.jpg"/>
          <p:cNvPicPr>
            <a:picLocks noChangeAspect="1"/>
          </p:cNvPicPr>
          <p:nvPr/>
        </p:nvPicPr>
        <p:blipFill>
          <a:blip r:embed="rId2"/>
          <a:stretch>
            <a:fillRect/>
          </a:stretch>
        </p:blipFill>
        <p:spPr>
          <a:xfrm>
            <a:off x="5857884" y="642918"/>
            <a:ext cx="2500330" cy="2505331"/>
          </a:xfrm>
          <a:prstGeom prst="rect">
            <a:avLst/>
          </a:prstGeom>
        </p:spPr>
      </p:pic>
      <p:pic>
        <p:nvPicPr>
          <p:cNvPr id="5" name="Содержимое 3" descr="800px-Zakavkaz.png"/>
          <p:cNvPicPr>
            <a:picLocks noChangeAspect="1"/>
          </p:cNvPicPr>
          <p:nvPr/>
        </p:nvPicPr>
        <p:blipFill>
          <a:blip r:embed="rId3" cstate="print"/>
          <a:stretch>
            <a:fillRect/>
          </a:stretch>
        </p:blipFill>
        <p:spPr>
          <a:xfrm>
            <a:off x="5715008" y="3500438"/>
            <a:ext cx="2963601" cy="2215292"/>
          </a:xfrm>
          <a:prstGeom prst="rect">
            <a:avLst/>
          </a:prstGeom>
        </p:spPr>
      </p:pic>
    </p:spTree>
  </p:cSld>
  <p:clrMapOvr>
    <a:masterClrMapping/>
  </p:clrMapOvr>
  <p:transition spd="med">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357166"/>
            <a:ext cx="8183880" cy="1051560"/>
          </a:xfrm>
        </p:spPr>
        <p:txBody>
          <a:bodyPr>
            <a:normAutofit/>
          </a:bodyPr>
          <a:lstStyle/>
          <a:p>
            <a:pPr algn="ctr"/>
            <a:r>
              <a:rPr lang="ru-RU" sz="3200" dirty="0" smtClean="0"/>
              <a:t>Численность населения</a:t>
            </a:r>
            <a:endParaRPr lang="ru-RU" sz="3200" dirty="0"/>
          </a:p>
        </p:txBody>
      </p:sp>
      <p:sp>
        <p:nvSpPr>
          <p:cNvPr id="3" name="Содержимое 2"/>
          <p:cNvSpPr>
            <a:spLocks noGrp="1"/>
          </p:cNvSpPr>
          <p:nvPr>
            <p:ph idx="1"/>
          </p:nvPr>
        </p:nvSpPr>
        <p:spPr>
          <a:xfrm>
            <a:off x="500034" y="1500174"/>
            <a:ext cx="8183880" cy="4187952"/>
          </a:xfrm>
        </p:spPr>
        <p:txBody>
          <a:bodyPr>
            <a:normAutofit/>
          </a:bodyPr>
          <a:lstStyle/>
          <a:p>
            <a:pPr algn="just"/>
            <a:r>
              <a:rPr lang="ru-RU" sz="2400" dirty="0" smtClean="0"/>
              <a:t> 	Численность население Армении составляет 3027,6 </a:t>
            </a:r>
            <a:r>
              <a:rPr lang="ru-RU" sz="2400" dirty="0" err="1" smtClean="0"/>
              <a:t>млн</a:t>
            </a:r>
            <a:r>
              <a:rPr lang="ru-RU" sz="2400" dirty="0" smtClean="0"/>
              <a:t> человек. Плотность населения - 101,8 чел./км². 66,8% населения сосредоточено в городах республики и 33,2% в селах.</a:t>
            </a:r>
          </a:p>
          <a:p>
            <a:pPr algn="just"/>
            <a:endParaRPr lang="ru-RU" sz="2400" dirty="0"/>
          </a:p>
        </p:txBody>
      </p:sp>
      <p:pic>
        <p:nvPicPr>
          <p:cNvPr id="4" name="Рисунок 3" descr="blog1st9-2st9-2_clip_image010.jpg"/>
          <p:cNvPicPr>
            <a:picLocks noChangeAspect="1"/>
          </p:cNvPicPr>
          <p:nvPr/>
        </p:nvPicPr>
        <p:blipFill>
          <a:blip r:embed="rId2"/>
          <a:stretch>
            <a:fillRect/>
          </a:stretch>
        </p:blipFill>
        <p:spPr>
          <a:xfrm>
            <a:off x="1071538" y="3143248"/>
            <a:ext cx="3429004" cy="2640333"/>
          </a:xfrm>
          <a:prstGeom prst="rect">
            <a:avLst/>
          </a:prstGeom>
        </p:spPr>
      </p:pic>
      <p:pic>
        <p:nvPicPr>
          <p:cNvPr id="5" name="Рисунок 4" descr="263991597.jpg"/>
          <p:cNvPicPr>
            <a:picLocks noChangeAspect="1"/>
          </p:cNvPicPr>
          <p:nvPr/>
        </p:nvPicPr>
        <p:blipFill>
          <a:blip r:embed="rId3"/>
          <a:stretch>
            <a:fillRect/>
          </a:stretch>
        </p:blipFill>
        <p:spPr>
          <a:xfrm>
            <a:off x="4786314" y="3286124"/>
            <a:ext cx="3905261" cy="2928946"/>
          </a:xfrm>
          <a:prstGeom prst="rect">
            <a:avLst/>
          </a:prstGeom>
        </p:spPr>
      </p:pic>
    </p:spTree>
  </p:cSld>
  <p:clrMapOvr>
    <a:masterClrMapping/>
  </p:clrMapOvr>
  <p:transition spd="med">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428604"/>
            <a:ext cx="8183880" cy="642942"/>
          </a:xfrm>
        </p:spPr>
        <p:txBody>
          <a:bodyPr>
            <a:normAutofit/>
          </a:bodyPr>
          <a:lstStyle/>
          <a:p>
            <a:pPr algn="ctr"/>
            <a:r>
              <a:rPr lang="ru-RU" sz="2800" dirty="0" smtClean="0"/>
              <a:t>География расселения и численность</a:t>
            </a:r>
            <a:endParaRPr lang="ru-RU" sz="2800" dirty="0"/>
          </a:p>
        </p:txBody>
      </p:sp>
      <p:sp>
        <p:nvSpPr>
          <p:cNvPr id="3" name="Содержимое 2"/>
          <p:cNvSpPr>
            <a:spLocks noGrp="1"/>
          </p:cNvSpPr>
          <p:nvPr>
            <p:ph idx="1"/>
          </p:nvPr>
        </p:nvSpPr>
        <p:spPr>
          <a:xfrm>
            <a:off x="357158" y="1071546"/>
            <a:ext cx="8358246" cy="5000660"/>
          </a:xfrm>
        </p:spPr>
        <p:txBody>
          <a:bodyPr>
            <a:normAutofit fontScale="25000" lnSpcReduction="20000"/>
          </a:bodyPr>
          <a:lstStyle/>
          <a:p>
            <a:pPr algn="just"/>
            <a:r>
              <a:rPr lang="ru-RU" sz="6400" dirty="0" smtClean="0"/>
              <a:t> 	Армяне принадлежат к числу рассредоточенных в мире этносов.</a:t>
            </a:r>
          </a:p>
          <a:p>
            <a:pPr algn="just"/>
            <a:r>
              <a:rPr lang="ru-RU" sz="6400" dirty="0" smtClean="0"/>
              <a:t> 	По некоторым источникам численность армян в мире составляет примерно 10 миллионов человек, из которых лишь одна треть проживает в Республика Армения (более 3 </a:t>
            </a:r>
            <a:r>
              <a:rPr lang="ru-RU" sz="6400" dirty="0" err="1" smtClean="0"/>
              <a:t>млн</a:t>
            </a:r>
            <a:r>
              <a:rPr lang="ru-RU" sz="6400" dirty="0" smtClean="0"/>
              <a:t> чел., составляя там до 98 % населения). Остальные живут более чем в 70 странах (преимущественно в городах):</a:t>
            </a:r>
          </a:p>
          <a:p>
            <a:pPr algn="just"/>
            <a:r>
              <a:rPr lang="ru-RU" sz="6400" dirty="0" smtClean="0"/>
              <a:t> 	Крупные армянские диаспоры существуют в России (1 130 491 человек – по данным переписи 2002 года), США (700 тыс. человек), Грузии 437,2 тыс. человек, Франции (270 тыс. человек), Иране (200 тыс. человек), Сирии (170 тыс. человек), Ливане (150 тыс. человек), Турции (150 тыс. человек), Аргентине (70 тыс. человек), Украине (54 тыс. человек), Узбекистане (50 тыс. человек), Туркменистане (32 тыс. человек), Болгарии (25 тыс. человек), Канаде (20 тыс. человек) и др.</a:t>
            </a:r>
          </a:p>
          <a:p>
            <a:pPr algn="just"/>
            <a:r>
              <a:rPr lang="ru-RU" sz="6400" dirty="0" smtClean="0"/>
              <a:t> 	В России армян намного больше, чем в любой другой стране за пределами Армении. Как показали материалы переписи 2002 г., 68% армян России сосредоточились практически в двух основных европейских регионах страны: Центральный федеральный округ (ЦФО) - Москва и Московская область (15%) - и особенно Южный федеральный округ - ЮФО и СКВО - (54%). Количественно в наибольшей степени российские армяне представлены в ЦФО - в Москве, а в СКФО - в Краснодарском крае, ставших основными регионами исследования. Самый стремительный рост численности армян произошел в столице, где количество их в период 1989 - 2002 г. выросло не в два, как по РФ в целом, а в три раза (с 44 тыс. чел. до 124 тыс. чел).</a:t>
            </a:r>
          </a:p>
          <a:p>
            <a:endParaRPr lang="ru-RU" dirty="0"/>
          </a:p>
        </p:txBody>
      </p:sp>
    </p:spTree>
  </p:cSld>
  <p:clrMapOvr>
    <a:masterClrMapping/>
  </p:clrMapOvr>
  <p:transition spd="med">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8183880" cy="1051560"/>
          </a:xfrm>
        </p:spPr>
        <p:txBody>
          <a:bodyPr>
            <a:normAutofit fontScale="90000"/>
          </a:bodyPr>
          <a:lstStyle/>
          <a:p>
            <a:pPr algn="ctr"/>
            <a:r>
              <a:rPr lang="ru-RU" dirty="0" smtClean="0"/>
              <a:t>График расселения армян по миру</a:t>
            </a:r>
            <a:endParaRPr lang="ru-RU" dirty="0"/>
          </a:p>
        </p:txBody>
      </p:sp>
      <p:pic>
        <p:nvPicPr>
          <p:cNvPr id="4" name="Содержимое 3" descr="17371.png"/>
          <p:cNvPicPr>
            <a:picLocks noGrp="1" noChangeAspect="1"/>
          </p:cNvPicPr>
          <p:nvPr>
            <p:ph idx="1"/>
          </p:nvPr>
        </p:nvPicPr>
        <p:blipFill>
          <a:blip r:embed="rId2"/>
          <a:stretch>
            <a:fillRect/>
          </a:stretch>
        </p:blipFill>
        <p:spPr>
          <a:xfrm>
            <a:off x="500034" y="1785926"/>
            <a:ext cx="8183562" cy="3589281"/>
          </a:xfrm>
        </p:spPr>
      </p:pic>
    </p:spTree>
  </p:cSld>
  <p:clrMapOvr>
    <a:masterClrMapping/>
  </p:clrMapOvr>
  <p:transition spd="med">
    <p:wheel spokes="8"/>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357166"/>
            <a:ext cx="8183880" cy="1051560"/>
          </a:xfrm>
        </p:spPr>
        <p:txBody>
          <a:bodyPr>
            <a:normAutofit/>
          </a:bodyPr>
          <a:lstStyle/>
          <a:p>
            <a:pPr algn="ctr"/>
            <a:r>
              <a:rPr lang="ru-RU" sz="2800" dirty="0" smtClean="0"/>
              <a:t>Динамика и численность в городской и сельской местности</a:t>
            </a:r>
            <a:endParaRPr lang="ru-RU" sz="2800" dirty="0"/>
          </a:p>
        </p:txBody>
      </p:sp>
      <p:sp>
        <p:nvSpPr>
          <p:cNvPr id="3" name="Содержимое 2"/>
          <p:cNvSpPr>
            <a:spLocks noGrp="1"/>
          </p:cNvSpPr>
          <p:nvPr>
            <p:ph idx="1"/>
          </p:nvPr>
        </p:nvSpPr>
        <p:spPr>
          <a:xfrm>
            <a:off x="500034" y="1571612"/>
            <a:ext cx="8183880" cy="4187952"/>
          </a:xfrm>
        </p:spPr>
        <p:txBody>
          <a:bodyPr>
            <a:normAutofit/>
          </a:bodyPr>
          <a:lstStyle/>
          <a:p>
            <a:pPr algn="just"/>
            <a:r>
              <a:rPr lang="ru-RU" sz="1800" dirty="0" smtClean="0"/>
              <a:t> 	Между последними переписями с 1959 по 2002 год численный состав армян в России удвоился (212% по отношению к численности в России в 1989 году). Ранее их насчитывалось 532 тысячи, теперь - 1,1 миллиона человек. Причины роста численности очевидны - интенсивная миграция с конца 1980-х годов из Армении (землетрясение) и Азербайджана (Карабахский конфликт). Вторая причина - положительный демографический рост, особенно в среде выходцев из сельской местности.</a:t>
            </a:r>
          </a:p>
          <a:p>
            <a:endParaRPr lang="ru-RU" dirty="0"/>
          </a:p>
        </p:txBody>
      </p:sp>
    </p:spTree>
  </p:cSld>
  <p:clrMapOvr>
    <a:masterClrMapping/>
  </p:clrMapOvr>
  <p:transition spd="med">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642918"/>
            <a:ext cx="8183880" cy="4187952"/>
          </a:xfrm>
        </p:spPr>
        <p:txBody>
          <a:bodyPr>
            <a:normAutofit/>
          </a:bodyPr>
          <a:lstStyle/>
          <a:p>
            <a:pPr algn="just"/>
            <a:endParaRPr lang="ru-RU" sz="1900" dirty="0" smtClean="0"/>
          </a:p>
          <a:p>
            <a:pPr algn="just"/>
            <a:r>
              <a:rPr lang="ru-RU" sz="1900" dirty="0" smtClean="0"/>
              <a:t> 	Многочисленна диаспора армян и в Ставропольском крае. Пополнение диаспоры способствует ее упрочению в Ставропольском крае в количественном и качественном отношениях. Увеличивается численность диаспоры, сохраняется ее этнокультурная самобытность, формируется общинное самосознание, организуются общественные объединения. Динамика численности армян в крае, по сведениям А.В. </a:t>
            </a:r>
            <a:r>
              <a:rPr lang="ru-RU" sz="1900" dirty="0" err="1" smtClean="0"/>
              <a:t>Авксентьева</a:t>
            </a:r>
            <a:r>
              <a:rPr lang="ru-RU" sz="1900" dirty="0" smtClean="0"/>
              <a:t> и В.А </a:t>
            </a:r>
            <a:r>
              <a:rPr lang="ru-RU" sz="1900" dirty="0" err="1" smtClean="0"/>
              <a:t>Авксентьева</a:t>
            </a:r>
            <a:r>
              <a:rPr lang="ru-RU" sz="1900" dirty="0" smtClean="0"/>
              <a:t> выглядит следующим образом:</a:t>
            </a:r>
          </a:p>
          <a:p>
            <a:endParaRPr lang="ru-RU" dirty="0"/>
          </a:p>
        </p:txBody>
      </p:sp>
      <p:graphicFrame>
        <p:nvGraphicFramePr>
          <p:cNvPr id="8" name="Таблица 7"/>
          <p:cNvGraphicFramePr>
            <a:graphicFrameLocks noGrp="1"/>
          </p:cNvGraphicFramePr>
          <p:nvPr/>
        </p:nvGraphicFramePr>
        <p:xfrm>
          <a:off x="642910" y="3714752"/>
          <a:ext cx="7929618" cy="1854200"/>
        </p:xfrm>
        <a:graphic>
          <a:graphicData uri="http://schemas.openxmlformats.org/drawingml/2006/table">
            <a:tbl>
              <a:tblPr firstRow="1" bandRow="1">
                <a:tableStyleId>{5C22544A-7EE6-4342-B048-85BDC9FD1C3A}</a:tableStyleId>
              </a:tblPr>
              <a:tblGrid>
                <a:gridCol w="2643206"/>
                <a:gridCol w="2643206"/>
                <a:gridCol w="2643206"/>
              </a:tblGrid>
              <a:tr h="370840">
                <a:tc>
                  <a:txBody>
                    <a:bodyPr/>
                    <a:lstStyle/>
                    <a:p>
                      <a:pPr algn="ctr">
                        <a:lnSpc>
                          <a:spcPct val="115000"/>
                        </a:lnSpc>
                        <a:spcAft>
                          <a:spcPts val="0"/>
                        </a:spcAft>
                      </a:pPr>
                      <a:r>
                        <a:rPr lang="ru-RU" sz="1600" dirty="0">
                          <a:latin typeface="Calibri"/>
                          <a:ea typeface="Calibri"/>
                          <a:cs typeface="Times New Roman"/>
                        </a:rPr>
                        <a:t>Год</a:t>
                      </a:r>
                    </a:p>
                  </a:txBody>
                  <a:tcPr marL="68580" marR="68580" marT="0" marB="0"/>
                </a:tc>
                <a:tc>
                  <a:txBody>
                    <a:bodyPr/>
                    <a:lstStyle/>
                    <a:p>
                      <a:pPr algn="ctr">
                        <a:lnSpc>
                          <a:spcPct val="115000"/>
                        </a:lnSpc>
                        <a:spcAft>
                          <a:spcPts val="0"/>
                        </a:spcAft>
                      </a:pPr>
                      <a:r>
                        <a:rPr lang="ru-RU" sz="1600">
                          <a:latin typeface="Calibri"/>
                          <a:ea typeface="Calibri"/>
                          <a:cs typeface="Times New Roman"/>
                        </a:rPr>
                        <a:t>Количество ( чел. )</a:t>
                      </a:r>
                    </a:p>
                  </a:txBody>
                  <a:tcPr marL="68580" marR="68580" marT="0" marB="0"/>
                </a:tc>
                <a:tc>
                  <a:txBody>
                    <a:bodyPr/>
                    <a:lstStyle/>
                    <a:p>
                      <a:pPr algn="ctr">
                        <a:lnSpc>
                          <a:spcPct val="115000"/>
                        </a:lnSpc>
                        <a:spcAft>
                          <a:spcPts val="0"/>
                        </a:spcAft>
                      </a:pPr>
                      <a:r>
                        <a:rPr lang="ru-RU" sz="1600">
                          <a:latin typeface="Calibri"/>
                          <a:ea typeface="Calibri"/>
                          <a:cs typeface="Times New Roman"/>
                        </a:rPr>
                        <a:t>Доля населения, %</a:t>
                      </a:r>
                    </a:p>
                  </a:txBody>
                  <a:tcPr marL="68580" marR="68580" marT="0" marB="0"/>
                </a:tc>
              </a:tr>
              <a:tr h="370840">
                <a:tc>
                  <a:txBody>
                    <a:bodyPr/>
                    <a:lstStyle/>
                    <a:p>
                      <a:pPr algn="ctr">
                        <a:lnSpc>
                          <a:spcPct val="115000"/>
                        </a:lnSpc>
                        <a:spcAft>
                          <a:spcPts val="0"/>
                        </a:spcAft>
                      </a:pPr>
                      <a:r>
                        <a:rPr lang="ru-RU" sz="1600">
                          <a:latin typeface="Calibri"/>
                          <a:ea typeface="Calibri"/>
                          <a:cs typeface="Times New Roman"/>
                        </a:rPr>
                        <a:t>1970</a:t>
                      </a:r>
                    </a:p>
                  </a:txBody>
                  <a:tcPr marL="68580" marR="68580" marT="0" marB="0"/>
                </a:tc>
                <a:tc>
                  <a:txBody>
                    <a:bodyPr/>
                    <a:lstStyle/>
                    <a:p>
                      <a:pPr algn="ctr">
                        <a:lnSpc>
                          <a:spcPct val="115000"/>
                        </a:lnSpc>
                        <a:spcAft>
                          <a:spcPts val="0"/>
                        </a:spcAft>
                      </a:pPr>
                      <a:r>
                        <a:rPr lang="ru-RU" sz="1600">
                          <a:latin typeface="Calibri"/>
                          <a:ea typeface="Calibri"/>
                          <a:cs typeface="Times New Roman"/>
                        </a:rPr>
                        <a:t>30 100</a:t>
                      </a:r>
                    </a:p>
                  </a:txBody>
                  <a:tcPr marL="68580" marR="68580" marT="0" marB="0"/>
                </a:tc>
                <a:tc>
                  <a:txBody>
                    <a:bodyPr/>
                    <a:lstStyle/>
                    <a:p>
                      <a:pPr algn="ctr">
                        <a:lnSpc>
                          <a:spcPct val="115000"/>
                        </a:lnSpc>
                        <a:spcAft>
                          <a:spcPts val="0"/>
                        </a:spcAft>
                      </a:pPr>
                      <a:r>
                        <a:rPr lang="ru-RU" sz="1600">
                          <a:latin typeface="Calibri"/>
                          <a:ea typeface="Calibri"/>
                          <a:cs typeface="Times New Roman"/>
                        </a:rPr>
                        <a:t>1,5%</a:t>
                      </a:r>
                    </a:p>
                  </a:txBody>
                  <a:tcPr marL="68580" marR="68580" marT="0" marB="0"/>
                </a:tc>
              </a:tr>
              <a:tr h="370840">
                <a:tc>
                  <a:txBody>
                    <a:bodyPr/>
                    <a:lstStyle/>
                    <a:p>
                      <a:pPr algn="ctr">
                        <a:lnSpc>
                          <a:spcPct val="115000"/>
                        </a:lnSpc>
                        <a:spcAft>
                          <a:spcPts val="0"/>
                        </a:spcAft>
                      </a:pPr>
                      <a:r>
                        <a:rPr lang="ru-RU" sz="1600">
                          <a:latin typeface="Calibri"/>
                          <a:ea typeface="Calibri"/>
                          <a:cs typeface="Times New Roman"/>
                        </a:rPr>
                        <a:t>1980</a:t>
                      </a:r>
                    </a:p>
                  </a:txBody>
                  <a:tcPr marL="68580" marR="68580" marT="0" marB="0"/>
                </a:tc>
                <a:tc>
                  <a:txBody>
                    <a:bodyPr/>
                    <a:lstStyle/>
                    <a:p>
                      <a:pPr algn="ctr">
                        <a:lnSpc>
                          <a:spcPct val="115000"/>
                        </a:lnSpc>
                        <a:spcAft>
                          <a:spcPts val="0"/>
                        </a:spcAft>
                      </a:pPr>
                      <a:r>
                        <a:rPr lang="ru-RU" sz="1600">
                          <a:latin typeface="Calibri"/>
                          <a:ea typeface="Calibri"/>
                          <a:cs typeface="Times New Roman"/>
                        </a:rPr>
                        <a:t>39 000</a:t>
                      </a:r>
                    </a:p>
                  </a:txBody>
                  <a:tcPr marL="68580" marR="68580" marT="0" marB="0"/>
                </a:tc>
                <a:tc>
                  <a:txBody>
                    <a:bodyPr/>
                    <a:lstStyle/>
                    <a:p>
                      <a:pPr algn="ctr">
                        <a:lnSpc>
                          <a:spcPct val="115000"/>
                        </a:lnSpc>
                        <a:spcAft>
                          <a:spcPts val="0"/>
                        </a:spcAft>
                      </a:pPr>
                      <a:r>
                        <a:rPr lang="ru-RU" sz="1600">
                          <a:latin typeface="Calibri"/>
                          <a:ea typeface="Calibri"/>
                          <a:cs typeface="Times New Roman"/>
                        </a:rPr>
                        <a:t>1,8%</a:t>
                      </a:r>
                    </a:p>
                  </a:txBody>
                  <a:tcPr marL="68580" marR="68580" marT="0" marB="0"/>
                </a:tc>
              </a:tr>
              <a:tr h="370840">
                <a:tc>
                  <a:txBody>
                    <a:bodyPr/>
                    <a:lstStyle/>
                    <a:p>
                      <a:pPr algn="ctr">
                        <a:lnSpc>
                          <a:spcPct val="115000"/>
                        </a:lnSpc>
                        <a:spcAft>
                          <a:spcPts val="0"/>
                        </a:spcAft>
                      </a:pPr>
                      <a:r>
                        <a:rPr lang="ru-RU" sz="1600">
                          <a:latin typeface="Calibri"/>
                          <a:ea typeface="Calibri"/>
                          <a:cs typeface="Times New Roman"/>
                        </a:rPr>
                        <a:t>1989</a:t>
                      </a:r>
                    </a:p>
                  </a:txBody>
                  <a:tcPr marL="68580" marR="68580" marT="0" marB="0"/>
                </a:tc>
                <a:tc>
                  <a:txBody>
                    <a:bodyPr/>
                    <a:lstStyle/>
                    <a:p>
                      <a:pPr algn="ctr">
                        <a:lnSpc>
                          <a:spcPct val="115000"/>
                        </a:lnSpc>
                        <a:spcAft>
                          <a:spcPts val="0"/>
                        </a:spcAft>
                      </a:pPr>
                      <a:r>
                        <a:rPr lang="ru-RU" sz="1600">
                          <a:latin typeface="Calibri"/>
                          <a:ea typeface="Calibri"/>
                          <a:cs typeface="Times New Roman"/>
                        </a:rPr>
                        <a:t>70 171</a:t>
                      </a:r>
                    </a:p>
                  </a:txBody>
                  <a:tcPr marL="68580" marR="68580" marT="0" marB="0"/>
                </a:tc>
                <a:tc>
                  <a:txBody>
                    <a:bodyPr/>
                    <a:lstStyle/>
                    <a:p>
                      <a:pPr algn="ctr">
                        <a:lnSpc>
                          <a:spcPct val="115000"/>
                        </a:lnSpc>
                        <a:spcAft>
                          <a:spcPts val="0"/>
                        </a:spcAft>
                      </a:pPr>
                      <a:r>
                        <a:rPr lang="ru-RU" sz="1600">
                          <a:latin typeface="Calibri"/>
                          <a:ea typeface="Calibri"/>
                          <a:cs typeface="Times New Roman"/>
                        </a:rPr>
                        <a:t>2,9%</a:t>
                      </a:r>
                    </a:p>
                  </a:txBody>
                  <a:tcPr marL="68580" marR="68580" marT="0" marB="0"/>
                </a:tc>
              </a:tr>
              <a:tr h="370840">
                <a:tc>
                  <a:txBody>
                    <a:bodyPr/>
                    <a:lstStyle/>
                    <a:p>
                      <a:pPr algn="ctr">
                        <a:lnSpc>
                          <a:spcPct val="115000"/>
                        </a:lnSpc>
                        <a:spcAft>
                          <a:spcPts val="0"/>
                        </a:spcAft>
                      </a:pPr>
                      <a:r>
                        <a:rPr lang="ru-RU" sz="1600" dirty="0">
                          <a:latin typeface="Calibri"/>
                          <a:ea typeface="Calibri"/>
                          <a:cs typeface="Times New Roman"/>
                        </a:rPr>
                        <a:t>1990</a:t>
                      </a:r>
                    </a:p>
                  </a:txBody>
                  <a:tcPr marL="68580" marR="68580" marT="0" marB="0"/>
                </a:tc>
                <a:tc>
                  <a:txBody>
                    <a:bodyPr/>
                    <a:lstStyle/>
                    <a:p>
                      <a:pPr algn="ctr">
                        <a:lnSpc>
                          <a:spcPct val="115000"/>
                        </a:lnSpc>
                        <a:spcAft>
                          <a:spcPts val="0"/>
                        </a:spcAft>
                      </a:pPr>
                      <a:r>
                        <a:rPr lang="ru-RU" sz="1600">
                          <a:latin typeface="Calibri"/>
                          <a:ea typeface="Calibri"/>
                          <a:cs typeface="Times New Roman"/>
                        </a:rPr>
                        <a:t>102 400</a:t>
                      </a:r>
                    </a:p>
                  </a:txBody>
                  <a:tcPr marL="68580" marR="68580" marT="0" marB="0"/>
                </a:tc>
                <a:tc>
                  <a:txBody>
                    <a:bodyPr/>
                    <a:lstStyle/>
                    <a:p>
                      <a:pPr algn="ctr">
                        <a:lnSpc>
                          <a:spcPct val="115000"/>
                        </a:lnSpc>
                        <a:spcAft>
                          <a:spcPts val="0"/>
                        </a:spcAft>
                      </a:pPr>
                      <a:r>
                        <a:rPr lang="ru-RU" sz="1600" dirty="0">
                          <a:latin typeface="Calibri"/>
                          <a:ea typeface="Calibri"/>
                          <a:cs typeface="Times New Roman"/>
                        </a:rPr>
                        <a:t>3,9%</a:t>
                      </a:r>
                    </a:p>
                  </a:txBody>
                  <a:tcPr marL="68580" marR="68580" marT="0" marB="0"/>
                </a:tc>
              </a:tr>
            </a:tbl>
          </a:graphicData>
        </a:graphic>
      </p:graphicFrame>
    </p:spTree>
  </p:cSld>
  <p:clrMapOvr>
    <a:masterClrMapping/>
  </p:clrMapOvr>
  <p:transition spd="med">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algn="just"/>
            <a:endParaRPr lang="ru-RU" sz="2000" dirty="0" smtClean="0"/>
          </a:p>
          <a:p>
            <a:pPr algn="just"/>
            <a:r>
              <a:rPr lang="ru-RU" sz="2000" dirty="0" smtClean="0"/>
              <a:t> 	По данным Ставропольского краевого комитета государственной статистики, на начало 1999 г. из 2 659 9 тыс. населения края армяне составили 115,0 тыс.; на начало 2000 г. из 2 692 тыс. жителей края они составили 4 % населения.</a:t>
            </a:r>
          </a:p>
          <a:p>
            <a:pPr algn="just"/>
            <a:endParaRPr lang="ru-RU" sz="2000" dirty="0" smtClean="0"/>
          </a:p>
          <a:p>
            <a:pPr algn="ctr">
              <a:buNone/>
            </a:pPr>
            <a:endParaRPr lang="ru-RU" sz="2000" b="1" dirty="0" smtClean="0"/>
          </a:p>
          <a:p>
            <a:pPr algn="ctr">
              <a:buNone/>
            </a:pPr>
            <a:r>
              <a:rPr lang="ru-RU" sz="2000" b="1" dirty="0" smtClean="0"/>
              <a:t>Расчетная численность армян Ставропольского края на 01.01.2001 (тыс. чел.)</a:t>
            </a:r>
            <a:endParaRPr lang="ru-RU" sz="2000" dirty="0"/>
          </a:p>
        </p:txBody>
      </p:sp>
      <p:graphicFrame>
        <p:nvGraphicFramePr>
          <p:cNvPr id="4" name="Таблица 3"/>
          <p:cNvGraphicFramePr>
            <a:graphicFrameLocks noGrp="1"/>
          </p:cNvGraphicFramePr>
          <p:nvPr/>
        </p:nvGraphicFramePr>
        <p:xfrm>
          <a:off x="642910" y="3643314"/>
          <a:ext cx="7858180" cy="1785952"/>
        </p:xfrm>
        <a:graphic>
          <a:graphicData uri="http://schemas.openxmlformats.org/drawingml/2006/table">
            <a:tbl>
              <a:tblPr firstRow="1" bandRow="1">
                <a:tableStyleId>{5C22544A-7EE6-4342-B048-85BDC9FD1C3A}</a:tableStyleId>
              </a:tblPr>
              <a:tblGrid>
                <a:gridCol w="3929090"/>
                <a:gridCol w="3929090"/>
              </a:tblGrid>
              <a:tr h="446488">
                <a:tc>
                  <a:txBody>
                    <a:bodyPr/>
                    <a:lstStyle/>
                    <a:p>
                      <a:pPr>
                        <a:spcAft>
                          <a:spcPts val="0"/>
                        </a:spcAft>
                      </a:pPr>
                      <a:r>
                        <a:rPr lang="ru-RU" b="0" i="0" dirty="0">
                          <a:latin typeface="Tahoma"/>
                        </a:rPr>
                        <a:t>Территория</a:t>
                      </a:r>
                    </a:p>
                  </a:txBody>
                  <a:tcPr marL="68580" marR="68580" marT="0" marB="0"/>
                </a:tc>
                <a:tc>
                  <a:txBody>
                    <a:bodyPr/>
                    <a:lstStyle/>
                    <a:p>
                      <a:pPr>
                        <a:spcAft>
                          <a:spcPts val="0"/>
                        </a:spcAft>
                      </a:pPr>
                      <a:r>
                        <a:rPr lang="ru-RU" b="0" i="0">
                          <a:latin typeface="Tahoma"/>
                        </a:rPr>
                        <a:t>Армяне</a:t>
                      </a:r>
                    </a:p>
                  </a:txBody>
                  <a:tcPr marL="68580" marR="68580" marT="0" marB="0"/>
                </a:tc>
              </a:tr>
              <a:tr h="446488">
                <a:tc>
                  <a:txBody>
                    <a:bodyPr/>
                    <a:lstStyle/>
                    <a:p>
                      <a:pPr>
                        <a:spcAft>
                          <a:spcPts val="0"/>
                        </a:spcAft>
                      </a:pPr>
                      <a:r>
                        <a:rPr lang="ru-RU" b="0" i="0">
                          <a:latin typeface="Tahoma"/>
                        </a:rPr>
                        <a:t>По краю</a:t>
                      </a:r>
                    </a:p>
                  </a:txBody>
                  <a:tcPr marL="68580" marR="68580" marT="0" marB="0"/>
                </a:tc>
                <a:tc>
                  <a:txBody>
                    <a:bodyPr/>
                    <a:lstStyle/>
                    <a:p>
                      <a:pPr>
                        <a:spcAft>
                          <a:spcPts val="0"/>
                        </a:spcAft>
                      </a:pPr>
                      <a:r>
                        <a:rPr lang="ru-RU" b="0" i="0">
                          <a:latin typeface="Tahoma"/>
                        </a:rPr>
                        <a:t>120,8</a:t>
                      </a:r>
                    </a:p>
                  </a:txBody>
                  <a:tcPr marL="68580" marR="68580" marT="0" marB="0"/>
                </a:tc>
              </a:tr>
              <a:tr h="446488">
                <a:tc>
                  <a:txBody>
                    <a:bodyPr/>
                    <a:lstStyle/>
                    <a:p>
                      <a:pPr>
                        <a:spcAft>
                          <a:spcPts val="0"/>
                        </a:spcAft>
                      </a:pPr>
                      <a:r>
                        <a:rPr lang="ru-RU" b="0" i="0">
                          <a:latin typeface="Tahoma"/>
                        </a:rPr>
                        <a:t>Городская</a:t>
                      </a:r>
                    </a:p>
                  </a:txBody>
                  <a:tcPr marL="68580" marR="68580" marT="0" marB="0"/>
                </a:tc>
                <a:tc>
                  <a:txBody>
                    <a:bodyPr/>
                    <a:lstStyle/>
                    <a:p>
                      <a:pPr>
                        <a:spcAft>
                          <a:spcPts val="0"/>
                        </a:spcAft>
                      </a:pPr>
                      <a:r>
                        <a:rPr lang="ru-RU" b="0" i="0">
                          <a:latin typeface="Tahoma"/>
                        </a:rPr>
                        <a:t>78,5</a:t>
                      </a:r>
                    </a:p>
                  </a:txBody>
                  <a:tcPr marL="68580" marR="68580" marT="0" marB="0"/>
                </a:tc>
              </a:tr>
              <a:tr h="446488">
                <a:tc>
                  <a:txBody>
                    <a:bodyPr/>
                    <a:lstStyle/>
                    <a:p>
                      <a:pPr>
                        <a:spcAft>
                          <a:spcPts val="0"/>
                        </a:spcAft>
                      </a:pPr>
                      <a:r>
                        <a:rPr lang="ru-RU" b="0" i="0" dirty="0">
                          <a:latin typeface="Tahoma"/>
                        </a:rPr>
                        <a:t>Сельская</a:t>
                      </a:r>
                    </a:p>
                  </a:txBody>
                  <a:tcPr marL="68580" marR="68580" marT="0" marB="0"/>
                </a:tc>
                <a:tc>
                  <a:txBody>
                    <a:bodyPr/>
                    <a:lstStyle/>
                    <a:p>
                      <a:pPr>
                        <a:spcAft>
                          <a:spcPts val="0"/>
                        </a:spcAft>
                      </a:pPr>
                      <a:r>
                        <a:rPr lang="ru-RU" b="0" i="0" dirty="0">
                          <a:latin typeface="Tahoma"/>
                        </a:rPr>
                        <a:t>42,3</a:t>
                      </a:r>
                    </a:p>
                  </a:txBody>
                  <a:tcPr marL="68580" marR="68580" marT="0" marB="0"/>
                </a:tc>
              </a:tr>
            </a:tbl>
          </a:graphicData>
        </a:graphic>
      </p:graphicFrame>
    </p:spTree>
  </p:cSld>
  <p:clrMapOvr>
    <a:masterClrMapping/>
  </p:clrMapOvr>
  <p:transition spd="med">
    <p:wheel spokes="8"/>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500042"/>
            <a:ext cx="8183880" cy="571504"/>
          </a:xfrm>
        </p:spPr>
        <p:txBody>
          <a:bodyPr>
            <a:normAutofit fontScale="90000"/>
          </a:bodyPr>
          <a:lstStyle/>
          <a:p>
            <a:pPr algn="ctr"/>
            <a:r>
              <a:rPr lang="ru-RU" sz="3200" dirty="0" smtClean="0"/>
              <a:t>Демографическая ситуация</a:t>
            </a:r>
            <a:endParaRPr lang="ru-RU" sz="3200" dirty="0"/>
          </a:p>
        </p:txBody>
      </p:sp>
      <p:sp>
        <p:nvSpPr>
          <p:cNvPr id="3" name="Содержимое 2"/>
          <p:cNvSpPr>
            <a:spLocks noGrp="1"/>
          </p:cNvSpPr>
          <p:nvPr>
            <p:ph idx="1"/>
          </p:nvPr>
        </p:nvSpPr>
        <p:spPr>
          <a:xfrm>
            <a:off x="285720" y="1142984"/>
            <a:ext cx="8358246" cy="4500594"/>
          </a:xfrm>
        </p:spPr>
        <p:txBody>
          <a:bodyPr>
            <a:normAutofit/>
          </a:bodyPr>
          <a:lstStyle/>
          <a:p>
            <a:pPr algn="just"/>
            <a:r>
              <a:rPr lang="ru-RU" sz="1700" dirty="0" smtClean="0"/>
              <a:t> </a:t>
            </a:r>
            <a:r>
              <a:rPr lang="ru-RU" sz="1600" dirty="0" smtClean="0"/>
              <a:t>	Согласно </a:t>
            </a:r>
            <a:r>
              <a:rPr lang="ru-RU" sz="1600" dirty="0" err="1" smtClean="0"/>
              <a:t>Нацстатслужбе</a:t>
            </a:r>
            <a:r>
              <a:rPr lang="ru-RU" sz="1600" dirty="0" smtClean="0"/>
              <a:t>, в январе–сентябре 2012г. в Армении зарегистрировано 30 906 новорожденных, что на 3% меньше, чем за тот же период 2011г. Коэффициент рождаемости в расчете на 1000 жителей сократился и составил 12,6. На 0,8% сократилось и число смертных случаев. Естественный прирост населения составил 10091 человек, что на 7,1% меньше показателя 2011г.</a:t>
            </a:r>
            <a:endParaRPr lang="ru-RU" sz="1600" dirty="0"/>
          </a:p>
        </p:txBody>
      </p:sp>
      <p:graphicFrame>
        <p:nvGraphicFramePr>
          <p:cNvPr id="4" name="Содержимое 3"/>
          <p:cNvGraphicFramePr>
            <a:graphicFrameLocks/>
          </p:cNvGraphicFramePr>
          <p:nvPr/>
        </p:nvGraphicFramePr>
        <p:xfrm>
          <a:off x="1500166" y="2428868"/>
          <a:ext cx="6715143" cy="400051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wheel spokes="8"/>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352</TotalTime>
  <Words>182</Words>
  <Application>Microsoft Office PowerPoint</Application>
  <PresentationFormat>Экран (4:3)</PresentationFormat>
  <Paragraphs>70</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Аспект</vt:lpstr>
      <vt:lpstr>Презентация на тему: «Этногеографическая характеристика армян»</vt:lpstr>
      <vt:lpstr>Этногенез </vt:lpstr>
      <vt:lpstr>Численность населения</vt:lpstr>
      <vt:lpstr>География расселения и численность</vt:lpstr>
      <vt:lpstr>График расселения армян по миру</vt:lpstr>
      <vt:lpstr>Динамика и численность в городской и сельской местности</vt:lpstr>
      <vt:lpstr>Слайд 7</vt:lpstr>
      <vt:lpstr>Слайд 8</vt:lpstr>
      <vt:lpstr>Демографическая ситуация</vt:lpstr>
      <vt:lpstr>Религия</vt:lpstr>
      <vt:lpstr>Традиции и обычаи</vt:lpstr>
      <vt:lpstr>Слайд 12</vt:lpstr>
      <vt:lpstr>Слайд 13</vt:lpstr>
      <vt:lpstr>Национальные танцы и музыкальные инструменты</vt:lpstr>
      <vt:lpstr>Слайд 15</vt:lpstr>
      <vt:lpstr>Традиции народных праздников</vt:lpstr>
      <vt:lpstr>Слайд 17</vt:lpstr>
      <vt:lpstr>Спасибо  за внимание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dc:creator>
  <cp:lastModifiedBy>Пользователь</cp:lastModifiedBy>
  <cp:revision>40</cp:revision>
  <dcterms:created xsi:type="dcterms:W3CDTF">2013-11-25T16:03:10Z</dcterms:created>
  <dcterms:modified xsi:type="dcterms:W3CDTF">2013-11-26T16:43:08Z</dcterms:modified>
</cp:coreProperties>
</file>