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0" r:id="rId4"/>
    <p:sldId id="270" r:id="rId5"/>
    <p:sldId id="271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2E97-ACE8-4974-8BCE-4DAFE698B49B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39827-9508-4071-BA9E-77012CF2C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5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9827-9508-4071-BA9E-77012CF2C0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5F93B8-81A2-4E1C-BB71-9F5F75B0D58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53BD98D-554A-44EB-99A9-23679B6CFE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Студентка 4 курса</a:t>
            </a:r>
          </a:p>
          <a:p>
            <a:pPr algn="r"/>
            <a:r>
              <a:rPr lang="ru-RU" dirty="0" smtClean="0"/>
              <a:t>Направления «География»</a:t>
            </a:r>
          </a:p>
          <a:p>
            <a:pPr algn="r"/>
            <a:r>
              <a:rPr lang="ru-RU" dirty="0" smtClean="0"/>
              <a:t>Группы ГЕО-с-о-101</a:t>
            </a:r>
            <a:endParaRPr lang="ru-RU" dirty="0" smtClean="0"/>
          </a:p>
          <a:p>
            <a:pPr algn="r"/>
            <a:r>
              <a:rPr lang="ru-RU" dirty="0" smtClean="0"/>
              <a:t>Берлизова Елена 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химия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Содовая </a:t>
            </a:r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968552" cy="5472608"/>
          </a:xfrm>
        </p:spPr>
        <p:txBody>
          <a:bodyPr>
            <a:normAutofit fontScale="92500" lnSpcReduction="10000"/>
          </a:bodyPr>
          <a:lstStyle/>
          <a:p>
            <a:pPr marL="0" indent="442913" algn="just">
              <a:buNone/>
            </a:pPr>
            <a:r>
              <a:rPr lang="ru-RU" dirty="0" smtClean="0"/>
              <a:t>Сода </a:t>
            </a:r>
            <a:r>
              <a:rPr lang="ru-RU" dirty="0"/>
              <a:t>– техническое название карбонатов натрия. Гидрокарбонат – питьевая сода. Нормальный карбонат – кальцинированная сера. Каустическая сода – гидроокись натрия.</a:t>
            </a:r>
          </a:p>
          <a:p>
            <a:pPr marL="0" indent="442913" algn="just">
              <a:buNone/>
            </a:pPr>
            <a:endParaRPr lang="ru-RU" dirty="0"/>
          </a:p>
          <a:p>
            <a:pPr marL="0" indent="442913" algn="just">
              <a:buNone/>
            </a:pPr>
            <a:r>
              <a:rPr lang="ru-RU" dirty="0"/>
              <a:t>Основным сырьем служит поваренная соль и известь. На 1 тонну готовой продукции требуется 1,5 тонны известняка, 5 м3 соляного рассола и большое количество топлива. Имеются запасы естественной соды в Алтайском крае – Михайловское месторождение.</a:t>
            </a:r>
          </a:p>
          <a:p>
            <a:pPr marL="0" indent="442913" algn="just">
              <a:buNone/>
            </a:pPr>
            <a:endParaRPr lang="ru-RU" dirty="0"/>
          </a:p>
          <a:p>
            <a:pPr marL="0" indent="442913" algn="just">
              <a:buNone/>
            </a:pPr>
            <a:r>
              <a:rPr lang="ru-RU" dirty="0"/>
              <a:t>Каустическая сода применяется в мыловаренной, стекольной, целлюлозно-бумажной, текстильной промышленности. В медицине и пищевой промышленности – питьевая сода.</a:t>
            </a:r>
          </a:p>
          <a:p>
            <a:pPr marL="0" indent="442913" algn="just">
              <a:buNone/>
            </a:pPr>
            <a:endParaRPr lang="ru-RU" dirty="0"/>
          </a:p>
          <a:p>
            <a:pPr marL="0" indent="442913" algn="just">
              <a:buNone/>
            </a:pPr>
            <a:r>
              <a:rPr lang="ru-RU" dirty="0" smtClean="0"/>
              <a:t>Центры: Березники</a:t>
            </a:r>
            <a:r>
              <a:rPr lang="ru-RU" dirty="0"/>
              <a:t>, Стерлитамак (Башкортостан), Михайловское (Алтайский край), </a:t>
            </a:r>
            <a:r>
              <a:rPr lang="ru-RU" dirty="0" smtClean="0"/>
              <a:t>Усолье – Сибирское </a:t>
            </a:r>
            <a:r>
              <a:rPr lang="ru-RU" dirty="0"/>
              <a:t>(Иркутская область)</a:t>
            </a:r>
          </a:p>
          <a:p>
            <a:pPr marL="0" indent="442913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575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Технико-экономические показатели развития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892480" cy="4114800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dirty="0" smtClean="0"/>
              <a:t>1. Многообразие </a:t>
            </a:r>
            <a:r>
              <a:rPr lang="ru-RU" dirty="0"/>
              <a:t>источников сырья для получения химических продуктов. В качестве первичного сырья химической отрасли могут быть использованы практически все органические и минеральные вещества природного и искусственного происхождения. Среди них нефть и природный газ, уголь и сланцы, различные минералы, продукты сельского хозяйства, древесина, отходы производства и прочие. Особое место в качестве исходного сырья для получения химических продуктов занимают многочисленные мономеры, полученные в результате переработки первичного сырья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buNone/>
            </a:pPr>
            <a:r>
              <a:rPr lang="ru-RU" dirty="0" smtClean="0"/>
              <a:t>2</a:t>
            </a:r>
            <a:r>
              <a:rPr lang="ru-RU" dirty="0"/>
              <a:t>. Многообразие вариантов получения целевой продукции. Особенности химических процессов, гибкость технологии открывают большие возможности в получении одних и тех же продуктов на базе различных видов </a:t>
            </a:r>
            <a:r>
              <a:rPr lang="ru-RU" dirty="0" smtClean="0"/>
              <a:t>сырья. С </a:t>
            </a:r>
            <a:r>
              <a:rPr lang="ru-RU" dirty="0"/>
              <a:t>другой стороны, множество разнообразных продуктов могут быть получены на базе одного и того же </a:t>
            </a:r>
            <a:r>
              <a:rPr lang="ru-RU" dirty="0" smtClean="0"/>
              <a:t>сырья. Удачный </a:t>
            </a:r>
            <a:r>
              <a:rPr lang="ru-RU" dirty="0"/>
              <a:t>выбор исходного сырья и технологии производства во многом определяет эффективность химического производства.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3168352" cy="190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110933"/>
            <a:ext cx="35242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Технико-экономические показатели развития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892480" cy="4446240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dirty="0"/>
              <a:t>3. Узкая специализация применяемого оборудования при производстве отдельных продуктов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buNone/>
            </a:pPr>
            <a:r>
              <a:rPr lang="ru-RU" dirty="0"/>
              <a:t>4. Высокая материалоемкость и энергоемкость </a:t>
            </a:r>
            <a:r>
              <a:rPr lang="ru-RU" dirty="0" err="1" smtClean="0"/>
              <a:t>продукции.Доля</a:t>
            </a:r>
            <a:r>
              <a:rPr lang="ru-RU" dirty="0" smtClean="0"/>
              <a:t> </a:t>
            </a:r>
            <a:r>
              <a:rPr lang="ru-RU" dirty="0"/>
              <a:t>материальных затрат в структуре затрат на производство химической продукции в среднем превышает 60 </a:t>
            </a:r>
            <a:r>
              <a:rPr lang="ru-RU" dirty="0" smtClean="0"/>
              <a:t>%. Основная химия относится к  наиболее материалоемким отраслям.</a:t>
            </a:r>
          </a:p>
          <a:p>
            <a:pPr marL="0" indent="442913" algn="just">
              <a:buNone/>
            </a:pPr>
            <a:r>
              <a:rPr lang="ru-RU" dirty="0" smtClean="0"/>
              <a:t>Вышеизложенные </a:t>
            </a:r>
            <a:r>
              <a:rPr lang="ru-RU" dirty="0"/>
              <a:t>факты особо остро ставят необходимость внедрения безотходных технологий, покупки более дешевого сырья и энергосбережения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buNone/>
            </a:pPr>
            <a:r>
              <a:rPr lang="ru-RU" dirty="0" smtClean="0"/>
              <a:t>5. </a:t>
            </a:r>
            <a:r>
              <a:rPr lang="ru-RU" dirty="0"/>
              <a:t>Невысокая трудоемкость химических производств (по сравнению со многими отраслями промышленности</a:t>
            </a:r>
            <a:r>
              <a:rPr lang="ru-RU" dirty="0" smtClean="0"/>
              <a:t>). Доля </a:t>
            </a:r>
            <a:r>
              <a:rPr lang="ru-RU" dirty="0"/>
              <a:t>заработной платы в себестоимости химической промышленности не превышает 5 - 6 %. Основной причиной невысокой трудоемкости продукции являются такие специфические особенности многих химических производств, как большие единичные мощности установок, непрерывный характер многих производств, а также высокий уровень автоматизации и механизации производств.</a:t>
            </a:r>
          </a:p>
        </p:txBody>
      </p:sp>
    </p:spTree>
    <p:extLst>
      <p:ext uri="{BB962C8B-B14F-4D97-AF65-F5344CB8AC3E}">
        <p14:creationId xmlns:p14="http://schemas.microsoft.com/office/powerpoint/2010/main" val="12681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8443"/>
            <a:ext cx="4355976" cy="24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Технико-экономические показатели развития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76456" cy="4470710"/>
          </a:xfrm>
        </p:spPr>
        <p:txBody>
          <a:bodyPr>
            <a:normAutofit lnSpcReduction="10000"/>
          </a:bodyPr>
          <a:lstStyle/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6. </a:t>
            </a:r>
            <a:r>
              <a:rPr lang="ru-RU" dirty="0"/>
              <a:t>Широкое развитие комбинирования, особенно в тех производствах и </a:t>
            </a:r>
            <a:r>
              <a:rPr lang="ru-RU" dirty="0" err="1"/>
              <a:t>подотраслях</a:t>
            </a:r>
            <a:r>
              <a:rPr lang="ru-RU" dirty="0"/>
              <a:t>, где осуществляется комплексная переработка сырья. </a:t>
            </a:r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7. </a:t>
            </a:r>
            <a:r>
              <a:rPr lang="ru-RU" dirty="0"/>
              <a:t>Широкое развитие трубопроводного транспорта, что обусловлено главным образом использованием в химической промышленности жидкого и газообразного сырья, применением жидкофазных и </a:t>
            </a:r>
            <a:r>
              <a:rPr lang="ru-RU" dirty="0" err="1"/>
              <a:t>газофазных</a:t>
            </a:r>
            <a:r>
              <a:rPr lang="ru-RU" dirty="0"/>
              <a:t> процессов переработки сырья и полупродуктов, жидким состоянием многих конечных </a:t>
            </a:r>
            <a:r>
              <a:rPr lang="ru-RU" dirty="0" smtClean="0"/>
              <a:t>продуктов.</a:t>
            </a:r>
            <a:endParaRPr lang="ru-RU" dirty="0"/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8. </a:t>
            </a:r>
            <a:r>
              <a:rPr lang="ru-RU" dirty="0"/>
              <a:t>Высокая доля амортизационных отчислений и затрат на контрольно-измерительные </a:t>
            </a:r>
            <a:r>
              <a:rPr lang="ru-RU" dirty="0" smtClean="0"/>
              <a:t>приборы. Большое </a:t>
            </a:r>
            <a:r>
              <a:rPr lang="ru-RU" dirty="0"/>
              <a:t>количество процессов происходит при сверхвысоких и сверхнизких температурах, давлениях, в агрессивных средах кислот, щелочей и т.д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9. </a:t>
            </a:r>
            <a:r>
              <a:rPr lang="ru-RU" dirty="0"/>
              <a:t>Особые дорогостоящие тара и упаковка необходимы большому количеству </a:t>
            </a:r>
            <a:r>
              <a:rPr lang="ru-RU" dirty="0" smtClean="0"/>
              <a:t>жидких  </a:t>
            </a:r>
            <a:r>
              <a:rPr lang="ru-RU" dirty="0"/>
              <a:t>агрессивных продуктов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10. </a:t>
            </a:r>
            <a:r>
              <a:rPr lang="ru-RU" dirty="0"/>
              <a:t>Большая доля затрат на оплату сверхурочных, праздничных и ночных работ, возникающая вследствие работы большинства предприятий в непрерывном режиме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dirty="0" smtClean="0"/>
              <a:t>11. </a:t>
            </a:r>
            <a:r>
              <a:rPr lang="ru-RU" dirty="0"/>
              <a:t>Резкое укрупнение масштабов химического оборудования, производств и предприятий, приводящее к убыточности малого и среднего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1057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5592"/>
            <a:ext cx="493204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6074" y="260648"/>
            <a:ext cx="8880422" cy="4114800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dirty="0"/>
              <a:t>Неотложными задачами в химической </a:t>
            </a:r>
            <a:r>
              <a:rPr lang="ru-RU" dirty="0" smtClean="0"/>
              <a:t>про­мышленности </a:t>
            </a:r>
            <a:r>
              <a:rPr lang="ru-RU" dirty="0"/>
              <a:t>России являются: преодоление затянувшегося кри­зиса, техническое перевооружение предприятий с широким приме­нением новых и новейших технологий, способных обеспечивать комплексное использование минерального и углеводородного сы­рья, рост эффективности производства, сокращение выбросов за­грязнений, утилизация промышленных отходов, финансирование приоритетных направлений развития</a:t>
            </a:r>
            <a:r>
              <a:rPr lang="ru-RU" dirty="0" smtClean="0"/>
              <a:t>.</a:t>
            </a:r>
            <a:endParaRPr lang="ru-RU" dirty="0"/>
          </a:p>
          <a:p>
            <a:pPr marL="0" indent="442913" algn="just">
              <a:buNone/>
            </a:pPr>
            <a:r>
              <a:rPr lang="ru-RU" dirty="0"/>
              <a:t>Важная стратегическая цель развития химического комплекса России — формирование конкурентоспособных производств на ос­нове новейших технологий и закрепление позиций российских про­изводителей на внутреннем и внешнем рынках. Приоритетными направлениями признано создание </a:t>
            </a:r>
            <a:r>
              <a:rPr lang="ru-RU" dirty="0" err="1"/>
              <a:t>озонобезопасных</a:t>
            </a:r>
            <a:r>
              <a:rPr lang="ru-RU" dirty="0"/>
              <a:t> </a:t>
            </a:r>
            <a:r>
              <a:rPr lang="ru-RU" dirty="0" smtClean="0"/>
              <a:t>продуктов, </a:t>
            </a:r>
            <a:r>
              <a:rPr lang="ru-RU" dirty="0"/>
              <a:t>а также современных средств защиты растений. </a:t>
            </a:r>
          </a:p>
          <a:p>
            <a:pPr marL="0" indent="442913" algn="just">
              <a:buNone/>
            </a:pPr>
            <a:r>
              <a:rPr lang="ru-RU" dirty="0"/>
              <a:t>Предполагается развитие в химической промышленности верти­кально-интегрированных структур предприятий с технологическим циклом от добычи и переработки сырья до выпуска готовой продук­ции в целях более комплексного использования ресурсов регионов.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29309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Особенности современного развития отрасли и 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50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Значение отрасли в народном хозяйстве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792" y="1052736"/>
            <a:ext cx="480624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 smtClean="0"/>
              <a:t>Производство продуктов основной химии определяет </a:t>
            </a:r>
            <a:r>
              <a:rPr lang="ru-RU" sz="1700" dirty="0"/>
              <a:t>развитие НТП, расширяет сырьевую базу </a:t>
            </a:r>
            <a:r>
              <a:rPr lang="ru-RU" sz="1700" dirty="0" smtClean="0"/>
              <a:t>промышленности, </a:t>
            </a:r>
            <a:r>
              <a:rPr lang="ru-RU" sz="1700" dirty="0"/>
              <a:t>является необходимым условием интенсификации сельского хозяйства (производство минеральных удобрений). </a:t>
            </a:r>
            <a:r>
              <a:rPr lang="ru-RU" sz="1700" dirty="0" smtClean="0"/>
              <a:t>Продукты </a:t>
            </a:r>
            <a:r>
              <a:rPr lang="ru-RU" sz="1700" dirty="0"/>
              <a:t>основной химии - </a:t>
            </a:r>
            <a:r>
              <a:rPr lang="ru-RU" sz="1700" dirty="0" smtClean="0"/>
              <a:t>в </a:t>
            </a:r>
            <a:r>
              <a:rPr lang="ru-RU" sz="1700" dirty="0"/>
              <a:t>наше время </a:t>
            </a:r>
            <a:r>
              <a:rPr lang="ru-RU" sz="1700" dirty="0" smtClean="0"/>
              <a:t>являются </a:t>
            </a:r>
            <a:r>
              <a:rPr lang="ru-RU" sz="1700" dirty="0"/>
              <a:t>надежным индикатором, показывающим степень модернизации экономики любой страны, уровень использования ею открытий научно-технического прогресса. Все ведущие государства мира интенсивно развивают эту </a:t>
            </a:r>
            <a:r>
              <a:rPr lang="ru-RU" sz="1700" dirty="0" err="1" smtClean="0"/>
              <a:t>подотрасль</a:t>
            </a:r>
            <a:r>
              <a:rPr lang="ru-RU" sz="1700" dirty="0" smtClean="0"/>
              <a:t>. Производимая </a:t>
            </a:r>
            <a:r>
              <a:rPr lang="ru-RU" sz="1700" dirty="0"/>
              <a:t>химической промышленность продукция (кислоты, удобрения, </a:t>
            </a:r>
            <a:r>
              <a:rPr lang="ru-RU" sz="1700" dirty="0" smtClean="0"/>
              <a:t>щелочи, соли и др.) </a:t>
            </a:r>
            <a:r>
              <a:rPr lang="ru-RU" sz="1700" dirty="0"/>
              <a:t>используются в технологических процессах многих отраслей хозяйства</a:t>
            </a:r>
            <a:r>
              <a:rPr lang="ru-RU" sz="16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355976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7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2. Основная </a:t>
            </a:r>
            <a:r>
              <a:rPr lang="ru-RU" dirty="0"/>
              <a:t>химия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spc="0" dirty="0"/>
              <a:t>Основная </a:t>
            </a:r>
            <a:r>
              <a:rPr lang="ru-RU" sz="2000" spc="0" dirty="0" smtClean="0"/>
              <a:t>химия производит: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spc="0" dirty="0" smtClean="0"/>
              <a:t>Минеральные удобрения (азотные, фосфатные, калийные);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spc="0" dirty="0" smtClean="0"/>
              <a:t>Кислоты;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spc="0" dirty="0" smtClean="0"/>
              <a:t>Соду</a:t>
            </a:r>
            <a:r>
              <a:rPr lang="ru-RU" sz="2000" spc="0" dirty="0"/>
              <a:t>.</a:t>
            </a:r>
            <a:endParaRPr lang="ru-RU" sz="2000" spc="0" dirty="0" smtClean="0"/>
          </a:p>
          <a:p>
            <a:pPr marL="0" indent="0" algn="just">
              <a:buNone/>
            </a:pPr>
            <a:r>
              <a:rPr lang="ru-RU" sz="2000" spc="0" dirty="0" smtClean="0"/>
              <a:t>Россия </a:t>
            </a:r>
            <a:r>
              <a:rPr lang="ru-RU" sz="2000" spc="0" dirty="0"/>
              <a:t>занимает одно из первых мест в мире по запасам калийных солей</a:t>
            </a:r>
            <a:r>
              <a:rPr lang="ru-RU" sz="2000" spc="0" dirty="0" smtClean="0"/>
              <a:t>.</a:t>
            </a:r>
            <a:endParaRPr lang="ru-RU" sz="2000" spc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22" y="3573015"/>
            <a:ext cx="5394176" cy="327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442913" algn="just">
              <a:buNone/>
            </a:pPr>
            <a:r>
              <a:rPr lang="ru-RU" dirty="0"/>
              <a:t>Наиболее крупные комплексы химической промышленности сложились в следующих экономических районах страны:</a:t>
            </a:r>
          </a:p>
          <a:p>
            <a:pPr marL="0" indent="442913" algn="just">
              <a:buNone/>
            </a:pPr>
            <a:r>
              <a:rPr lang="ru-RU" dirty="0"/>
              <a:t>1.	Центральный район — производство азотных и фосфорных удобрений, серной кислоты;</a:t>
            </a:r>
          </a:p>
          <a:p>
            <a:pPr marL="0" indent="442913" algn="just">
              <a:buNone/>
            </a:pPr>
            <a:r>
              <a:rPr lang="ru-RU" dirty="0"/>
              <a:t>2.	Уральский район — производство азотных, фосфорных и калийных удобрений, соды, серы, серной кислоты;</a:t>
            </a:r>
          </a:p>
          <a:p>
            <a:pPr marL="0" indent="442913" algn="just">
              <a:buNone/>
            </a:pPr>
            <a:r>
              <a:rPr lang="ru-RU" dirty="0"/>
              <a:t>3.	Северо-Западный район — производство фосфорных удобрений, серной кислоты;</a:t>
            </a:r>
          </a:p>
          <a:p>
            <a:pPr marL="0" indent="442913" algn="just">
              <a:buNone/>
            </a:pPr>
            <a:r>
              <a:rPr lang="ru-RU" dirty="0"/>
              <a:t>4.	Поволжье — нефтехимическое производство (оргсинтез);</a:t>
            </a:r>
          </a:p>
          <a:p>
            <a:pPr marL="0" indent="442913" algn="just">
              <a:buNone/>
            </a:pPr>
            <a:r>
              <a:rPr lang="ru-RU" dirty="0"/>
              <a:t>5.	Северный Кавказ — производство азотных удобрений;</a:t>
            </a:r>
          </a:p>
          <a:p>
            <a:pPr marL="0" indent="442913" algn="just">
              <a:buNone/>
            </a:pPr>
            <a:r>
              <a:rPr lang="ru-RU" dirty="0"/>
              <a:t>6.	Сибирь (Западная и Восточная) —азотная промышленность на коксовом газе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8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1168"/>
            <a:ext cx="8424936" cy="5787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7057"/>
            <a:ext cx="5353050" cy="273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1.Производство азотных удобрений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640960" cy="3384376"/>
          </a:xfrm>
        </p:spPr>
        <p:txBody>
          <a:bodyPr>
            <a:normAutofit fontScale="62500" lnSpcReduction="20000"/>
          </a:bodyPr>
          <a:lstStyle/>
          <a:p>
            <a:pPr marL="0" indent="354013" algn="just">
              <a:buNone/>
            </a:pPr>
            <a:r>
              <a:rPr lang="ru-RU" sz="2600" dirty="0" smtClean="0"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r>
              <a:rPr lang="ru-RU" sz="2600" dirty="0"/>
              <a:t>России принят аммиачный способ получения азотных удобрений (из аммиачной селитры, карбамида, сернокислого аммония). Основой производства азотных удобрений служит аммиак, раньше синтезируемый из азота воздуха и </a:t>
            </a:r>
            <a:r>
              <a:rPr lang="ru-RU" sz="2600" dirty="0" smtClean="0"/>
              <a:t>водорода. Теперь же </a:t>
            </a:r>
            <a:r>
              <a:rPr lang="ru-RU" sz="2600" dirty="0"/>
              <a:t>почти весь аммиак производится из природного газа (дешевого сырья) поэтому предприятия по производству азотных удобрений размещаются в районах распространения газовых ресурсов (Северный Кавказ) и вдоль трасс магистральных газопроводов (Центр, Поволжье, Северо-Запад</a:t>
            </a:r>
            <a:r>
              <a:rPr lang="ru-RU" sz="2600" dirty="0" smtClean="0"/>
              <a:t>).</a:t>
            </a:r>
            <a:endParaRPr lang="ru-RU" sz="2600" dirty="0"/>
          </a:p>
          <a:p>
            <a:pPr marL="0" indent="354013" algn="just">
              <a:buNone/>
            </a:pPr>
            <a:r>
              <a:rPr lang="ru-RU" sz="2600" dirty="0"/>
              <a:t>Предприятия, работающие на коксе, находятся либо в угольных бассейнах </a:t>
            </a:r>
            <a:r>
              <a:rPr lang="ru-RU" sz="2600" dirty="0" smtClean="0"/>
              <a:t>(Березники, </a:t>
            </a:r>
            <a:r>
              <a:rPr lang="ru-RU" sz="2600" dirty="0" err="1" smtClean="0"/>
              <a:t>Губаха</a:t>
            </a:r>
            <a:r>
              <a:rPr lang="ru-RU" sz="2600" dirty="0" smtClean="0"/>
              <a:t>, </a:t>
            </a:r>
            <a:r>
              <a:rPr lang="ru-RU" sz="2600" dirty="0" err="1"/>
              <a:t>Кизел</a:t>
            </a:r>
            <a:r>
              <a:rPr lang="ru-RU" sz="2600" dirty="0"/>
              <a:t>, Кемерово, Ангарск), либо в отдалении от них (</a:t>
            </a:r>
            <a:r>
              <a:rPr lang="ru-RU" sz="2600" dirty="0" smtClean="0"/>
              <a:t>Дзержинск</a:t>
            </a:r>
            <a:r>
              <a:rPr lang="ru-RU" sz="2600" dirty="0"/>
              <a:t>, Москва), поскольку кокс может перевозиться на значительные расстояния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354013" algn="just">
              <a:buNone/>
            </a:pPr>
            <a:r>
              <a:rPr lang="ru-RU" sz="2600" dirty="0"/>
              <a:t>Если сырьем служит коксовый газ, то азотные производства тяготеют к центрам коксования угля или комбинируется с черной металлургией, где водород получается, как отход коксовых газов (Череповец, Липецк, Магнитогорск, Нижний Тагил, Новокузнецк).</a:t>
            </a:r>
          </a:p>
          <a:p>
            <a:pPr marL="0" indent="354013" algn="just">
              <a:buNone/>
            </a:pPr>
            <a:r>
              <a:rPr lang="ru-RU" sz="2600" dirty="0" smtClean="0"/>
              <a:t>Центры: Новомосковск</a:t>
            </a:r>
            <a:r>
              <a:rPr lang="ru-RU" sz="2600" dirty="0"/>
              <a:t>, Щекино, Новгород, Дзержинск, Дорогобуж (Смоленская область, на основе использования отходов нефтепереработки Салават), </a:t>
            </a:r>
            <a:r>
              <a:rPr lang="ru-RU" sz="2600" dirty="0" smtClean="0"/>
              <a:t>Тольятти, </a:t>
            </a:r>
            <a:r>
              <a:rPr lang="ru-RU" sz="2600" dirty="0"/>
              <a:t>Кемерово, </a:t>
            </a:r>
            <a:r>
              <a:rPr lang="ru-RU" sz="2600" dirty="0" smtClean="0"/>
              <a:t>Невинномысск.</a:t>
            </a:r>
            <a:endParaRPr lang="ru-RU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2961"/>
            <a:ext cx="3048000" cy="2587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2" y="4077072"/>
            <a:ext cx="5715000" cy="276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2. Производство фосфатных удобрений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712968" cy="3600400"/>
          </a:xfrm>
        </p:spPr>
        <p:txBody>
          <a:bodyPr>
            <a:normAutofit fontScale="92500"/>
          </a:bodyPr>
          <a:lstStyle/>
          <a:p>
            <a:pPr marL="0" indent="442913" algn="just">
              <a:spcAft>
                <a:spcPts val="600"/>
              </a:spcAft>
              <a:buNone/>
            </a:pPr>
            <a:r>
              <a:rPr lang="ru-RU" sz="2000" dirty="0"/>
              <a:t>Производство фосфорных удобрений </a:t>
            </a:r>
            <a:r>
              <a:rPr lang="ru-RU" sz="2000" dirty="0" smtClean="0"/>
              <a:t>тяготеет </a:t>
            </a:r>
            <a:r>
              <a:rPr lang="ru-RU" sz="2000" dirty="0"/>
              <a:t>к районам их потребления. Для производства фос­форных удобрений требуется большое количество серной кислоты.</a:t>
            </a:r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sz="2000" dirty="0"/>
              <a:t>Предприятия по выпуску фосфорных удобрений в основном размещены в сельскохозяйственных районах на базе привозного апатитового концентрата с Кольского полуострова или на местном фосфорсодержащем сырье (Центральный район — Воскресенск, Дорогобуж, Брянск на </a:t>
            </a:r>
            <a:r>
              <a:rPr lang="ru-RU" sz="2000" dirty="0" smtClean="0"/>
              <a:t>Егорьевских </a:t>
            </a:r>
            <a:r>
              <a:rPr lang="ru-RU" sz="2000" dirty="0"/>
              <a:t>фосфоритах; Центрально-Черноземный — Щигры и Уварове, Поволжский — Тольятти, Балаково на привозных апатитах с Кольского полуострова, Северо-Западный — Кингисепп). Ряд заводов фосфорных удобрений возник вблизи источников дешевой сер­ной кислоты: Уральский район (Пермь, Красноуральск</a:t>
            </a:r>
            <a:r>
              <a:rPr lang="ru-RU" sz="2000" dirty="0" smtClean="0"/>
              <a:t>).</a:t>
            </a:r>
          </a:p>
          <a:p>
            <a:pPr marL="0" indent="442913" algn="just">
              <a:spcAft>
                <a:spcPts val="600"/>
              </a:spcAft>
              <a:buNone/>
            </a:pPr>
            <a:r>
              <a:rPr lang="ru-RU" sz="2000" dirty="0" smtClean="0"/>
              <a:t>Центры: Санкт-Петербург</a:t>
            </a:r>
            <a:r>
              <a:rPr lang="ru-RU" sz="2000" dirty="0"/>
              <a:t>, Волхов, Пермь, </a:t>
            </a:r>
            <a:r>
              <a:rPr lang="ru-RU" sz="2000" dirty="0" smtClean="0"/>
              <a:t>Кингисепп.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04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52725"/>
            <a:ext cx="66675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3. Производство </a:t>
            </a:r>
            <a:r>
              <a:rPr lang="ru-RU" dirty="0"/>
              <a:t>калийных удобрений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19256" cy="4525963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000" dirty="0"/>
              <a:t>Производство калийных удобрений в России </a:t>
            </a:r>
            <a:r>
              <a:rPr lang="ru-RU" sz="2000" dirty="0" smtClean="0"/>
              <a:t>сложилось </a:t>
            </a:r>
            <a:r>
              <a:rPr lang="ru-RU" sz="2000" dirty="0"/>
              <a:t>под воздействием сырьевого фактора и тяготеет к местам добычи калийных солей. Размещается производство калийных удобрений </a:t>
            </a:r>
            <a:r>
              <a:rPr lang="ru-RU" sz="2000" dirty="0" smtClean="0"/>
              <a:t>на </a:t>
            </a:r>
            <a:r>
              <a:rPr lang="ru-RU" sz="2000" dirty="0"/>
              <a:t>территории Уральского района (Березники, Соликамск) у источников сырья.               </a:t>
            </a:r>
            <a:endParaRPr lang="ru-RU" sz="2000" dirty="0" smtClean="0"/>
          </a:p>
          <a:p>
            <a:pPr marL="0" indent="442913" algn="just">
              <a:buNone/>
            </a:pPr>
            <a:r>
              <a:rPr lang="ru-RU" sz="2000" dirty="0" smtClean="0"/>
              <a:t>Россия занимает 3 место в мире по производству калийных удобрений.</a:t>
            </a:r>
          </a:p>
          <a:p>
            <a:pPr marL="0" indent="442913" algn="just">
              <a:buNone/>
            </a:pPr>
            <a:r>
              <a:rPr lang="ru-RU" sz="2000" dirty="0" smtClean="0"/>
              <a:t>Центры: Березники</a:t>
            </a:r>
            <a:r>
              <a:rPr lang="ru-RU" sz="2000" dirty="0"/>
              <a:t>, </a:t>
            </a:r>
            <a:r>
              <a:rPr lang="ru-RU" sz="2000" dirty="0" smtClean="0"/>
              <a:t>Соликамск.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98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14875"/>
            <a:ext cx="3096344" cy="218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40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Производство серной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784976" cy="4608512"/>
          </a:xfrm>
        </p:spPr>
        <p:txBody>
          <a:bodyPr>
            <a:normAutofit lnSpcReduction="10000"/>
          </a:bodyPr>
          <a:lstStyle/>
          <a:p>
            <a:pPr marL="0" indent="442913" algn="just">
              <a:buNone/>
            </a:pPr>
            <a:r>
              <a:rPr lang="ru-RU" dirty="0"/>
              <a:t>Серная кислота широко применяется при производстве минеральных удобрений (суперфосфат, сульфат аммония), в металлургии (разложение руд, например урановых), для очистки нефтепродуктов, выработки искусственных волокон, красителей, лекарственных и моющих средств, взрывчатых веществ. Сырьевая база включает, прежде всего, ископаемое сырье: серный колчедан - пирит (Урал) и самородную серу (Поволжье - месторождение </a:t>
            </a:r>
            <a:r>
              <a:rPr lang="ru-RU" dirty="0" smtClean="0"/>
              <a:t>Алексеевское). </a:t>
            </a:r>
            <a:r>
              <a:rPr lang="ru-RU" dirty="0"/>
              <a:t>Кроме того, серная кислота вырабатывается из сернистого газа, улавливаемого при плавке сульфидных руд, переработке сернистой нефти, сероочистке природного и кокосового газа. Главным источником серы являются отдельные газоконденсатные месторождения - Астраханское, </a:t>
            </a:r>
            <a:r>
              <a:rPr lang="ru-RU" dirty="0" smtClean="0"/>
              <a:t>Оренбургское.</a:t>
            </a:r>
          </a:p>
          <a:p>
            <a:pPr marL="0" indent="442913" algn="just">
              <a:buNone/>
            </a:pPr>
            <a:r>
              <a:rPr lang="ru-RU" dirty="0" smtClean="0"/>
              <a:t>Главные </a:t>
            </a:r>
            <a:r>
              <a:rPr lang="ru-RU" dirty="0"/>
              <a:t>районы размещения сернокислотных производство — Уральский, Поволжский, Восточно-Сибирский, Западно-Сибирский, Северо-Кавказский</a:t>
            </a:r>
            <a:r>
              <a:rPr lang="ru-RU" dirty="0" smtClean="0"/>
              <a:t>.</a:t>
            </a:r>
          </a:p>
          <a:p>
            <a:pPr marL="0" indent="442913" algn="just">
              <a:buNone/>
            </a:pPr>
            <a:r>
              <a:rPr lang="ru-RU" dirty="0" smtClean="0"/>
              <a:t> </a:t>
            </a:r>
            <a:r>
              <a:rPr lang="ru-RU" dirty="0"/>
              <a:t>Производство серной кислоты из-за трудностей, связанных с опасностью ее транспортировки, тяготеет преимуществен­но к местам ее потребления — к заводам фосфорных удобрений и дру­гим химическим производствам, к сырьевым источникам — предприя­тиям черной и цветной металлургии, газо- и нефтепереработки в по­рядке комбинирования и кооперирования с этими производствами (утилизация в металлургии, газо- и нефтепереработке </a:t>
            </a:r>
            <a:r>
              <a:rPr lang="ru-RU" dirty="0" smtClean="0"/>
              <a:t>промышленных отходов</a:t>
            </a:r>
            <a:r>
              <a:rPr lang="ru-RU" dirty="0"/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14875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515</TotalTime>
  <Words>1333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Основная химия России </vt:lpstr>
      <vt:lpstr>1. Значение отрасли в народном хозяйстве</vt:lpstr>
      <vt:lpstr>2. Основная химия </vt:lpstr>
      <vt:lpstr>География</vt:lpstr>
      <vt:lpstr>Презентация PowerPoint</vt:lpstr>
      <vt:lpstr>1.Производство азотных удобрений </vt:lpstr>
      <vt:lpstr>2. Производство фосфатных удобрений</vt:lpstr>
      <vt:lpstr>3. Производство калийных удобрений</vt:lpstr>
      <vt:lpstr> Производство серной кислоты</vt:lpstr>
      <vt:lpstr>Содовая промышленность</vt:lpstr>
      <vt:lpstr>Технико-экономические показатели развития отрасли</vt:lpstr>
      <vt:lpstr>Технико-экономические показатели развития отрасли</vt:lpstr>
      <vt:lpstr>Технико-экономические показатели развития отрасли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России</dc:title>
  <dc:creator>Елена</dc:creator>
  <cp:lastModifiedBy>Елена</cp:lastModifiedBy>
  <cp:revision>23</cp:revision>
  <dcterms:created xsi:type="dcterms:W3CDTF">2013-11-25T13:12:55Z</dcterms:created>
  <dcterms:modified xsi:type="dcterms:W3CDTF">2013-11-26T15:57:42Z</dcterms:modified>
</cp:coreProperties>
</file>