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78" r:id="rId6"/>
    <p:sldId id="260" r:id="rId7"/>
    <p:sldId id="279" r:id="rId8"/>
    <p:sldId id="274" r:id="rId9"/>
    <p:sldId id="259" r:id="rId10"/>
    <p:sldId id="271" r:id="rId11"/>
    <p:sldId id="262" r:id="rId12"/>
    <p:sldId id="261" r:id="rId13"/>
    <p:sldId id="280" r:id="rId14"/>
    <p:sldId id="263" r:id="rId15"/>
    <p:sldId id="282" r:id="rId16"/>
    <p:sldId id="281" r:id="rId17"/>
    <p:sldId id="264" r:id="rId18"/>
    <p:sldId id="268" r:id="rId19"/>
    <p:sldId id="272" r:id="rId20"/>
    <p:sldId id="270" r:id="rId21"/>
    <p:sldId id="273" r:id="rId22"/>
    <p:sldId id="269" r:id="rId23"/>
    <p:sldId id="277" r:id="rId24"/>
    <p:sldId id="284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06378-F931-478F-B3CF-95F7875ED58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DC620-0272-4AC3-88BF-9EC0AFCE1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91C1-09AD-4177-8CB1-47B1CC2F3F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15C536-EA80-4D58-9041-41DF678E626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386930-CC66-4B31-9124-4DD1EFCF2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commons.wikimedia.org/wiki/File:Russian_Automotive_Industry_2000-2008.png?uselang=r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&#1080;&#1087;&#1072;&#1090;&#1086;&#1074;\&#1056;&#1072;&#1073;&#1086;&#1095;&#1080;&#1081;%20&#1089;&#1090;&#1086;&#1083;\&#1084;&#1072;&#1096;&#1080;&#1085;&#1086;&#1089;&#1090;&#1088;&#1086;&#1077;&#1085;&#1080;&#1077;1\023.sw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Характеристика машиностроения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2852936"/>
            <a:ext cx="2971056" cy="1752600"/>
          </a:xfrm>
        </p:spPr>
        <p:txBody>
          <a:bodyPr/>
          <a:lstStyle/>
          <a:p>
            <a:r>
              <a:rPr lang="ru-RU" dirty="0" smtClean="0"/>
              <a:t>Работу выполнила:</a:t>
            </a:r>
          </a:p>
          <a:p>
            <a:r>
              <a:rPr lang="ru-RU" dirty="0" smtClean="0"/>
              <a:t>Барсегян </a:t>
            </a:r>
            <a:r>
              <a:rPr lang="ru-RU" dirty="0" err="1" smtClean="0"/>
              <a:t>Лусинэ</a:t>
            </a:r>
            <a:r>
              <a:rPr lang="ru-RU" dirty="0" smtClean="0"/>
              <a:t>,</a:t>
            </a:r>
          </a:p>
          <a:p>
            <a:r>
              <a:rPr lang="ru-RU" dirty="0" smtClean="0"/>
              <a:t>4 курс, </a:t>
            </a:r>
            <a:r>
              <a:rPr lang="ru-RU" dirty="0" err="1" smtClean="0"/>
              <a:t>ГЕО-с-о</a:t>
            </a:r>
            <a:r>
              <a:rPr lang="ru-RU" dirty="0" smtClean="0"/>
              <a:t> 101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928992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Степень влияния конкретных факторов на размещение машиностроения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971599" y="2276872"/>
          <a:ext cx="7956375" cy="3456385"/>
        </p:xfrm>
        <a:graphic>
          <a:graphicData uri="http://schemas.openxmlformats.org/drawingml/2006/table">
            <a:tbl>
              <a:tblPr/>
              <a:tblGrid>
                <a:gridCol w="1591275"/>
                <a:gridCol w="1591275"/>
                <a:gridCol w="1591275"/>
                <a:gridCol w="1591275"/>
                <a:gridCol w="1591275"/>
              </a:tblGrid>
              <a:tr h="3181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Отрасли </a:t>
                      </a:r>
                      <a:r>
                        <a:rPr lang="ru-RU" sz="135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промышлен-ности</a:t>
                      </a: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производства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Ресурсы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Районы потребления продукции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сырьевые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Топливно-энергетические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трудовые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7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Машиностроение: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b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Локомотивостроение</a:t>
                      </a:r>
                      <a:b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Судостроение</a:t>
                      </a:r>
                      <a:b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Автостроение</a:t>
                      </a:r>
                      <a:b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Станкостроение</a:t>
                      </a:r>
                      <a:b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Приборостроение</a:t>
                      </a:r>
                      <a:b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С/х машиностроение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Решающее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Сильное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Слабое </a:t>
                      </a:r>
                      <a:endParaRPr lang="ru-RU" sz="13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 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Слабое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Слабое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Слабое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Решающее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Сильное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Решающее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Слабое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Решающее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Сильное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b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Решающее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Тяжелое и энергетическое </a:t>
            </a:r>
            <a:r>
              <a:rPr lang="ru-RU" b="1" u="sng" dirty="0" smtClean="0"/>
              <a:t>машиностроение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Группа отраслей тяжелого машиностроения отличается большим потреблением металла, относительно малой трудоемкостью и использованием энергии. Тяжелое машиностроение включает производство оборудования для металлургических предприятий, горно-шахтного, крупного энергетического оборудования, тяжелых станков и </a:t>
            </a:r>
            <a:r>
              <a:rPr lang="ru-RU" dirty="0" err="1" smtClean="0"/>
              <a:t>кузнечно-прессовых</a:t>
            </a:r>
            <a:r>
              <a:rPr lang="ru-RU" dirty="0" smtClean="0"/>
              <a:t> машин, крупных морских и речных судов, локомотивов и вагонов. Особенности производства продукции тяжелого машиностроения заключаются в отливке, механической обработке и сборке крупногабаритных деталей, узлов, агрегатов и целых секций. Для этой цели отрасли характерны как предприятия законченного производственного цикла, самостоятельно осуществляющие заготовку, обработку и сборку деталей и узлов, так и заводы, сочетающие эти операции с монтажом привозных, поступающих в порядке кооперированных связей деталей, агрегатов и секций.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Основные </a:t>
            </a:r>
            <a:r>
              <a:rPr lang="ru-RU" dirty="0"/>
              <a:t>центры </a:t>
            </a:r>
            <a:r>
              <a:rPr lang="ru-RU" i="1" dirty="0"/>
              <a:t>тяжёлого машиностроения</a:t>
            </a:r>
            <a:r>
              <a:rPr lang="ru-RU" dirty="0"/>
              <a:t> связаны с </a:t>
            </a:r>
            <a:r>
              <a:rPr lang="ru-RU" dirty="0" smtClean="0"/>
              <a:t>металлургическими </a:t>
            </a:r>
            <a:r>
              <a:rPr lang="ru-RU" dirty="0"/>
              <a:t>базами </a:t>
            </a:r>
            <a:r>
              <a:rPr lang="ru-RU" dirty="0" smtClean="0"/>
              <a:t>(</a:t>
            </a:r>
            <a:r>
              <a:rPr lang="ru-RU" dirty="0"/>
              <a:t>Урал) или районами добычи полезных ископаемых (</a:t>
            </a:r>
            <a:r>
              <a:rPr lang="ru-RU" dirty="0" smtClean="0"/>
              <a:t>Сибирь </a:t>
            </a:r>
            <a:r>
              <a:rPr lang="ru-RU" dirty="0"/>
              <a:t>и Дальний Восток) — </a:t>
            </a:r>
            <a:r>
              <a:rPr lang="ru-RU" dirty="0" smtClean="0"/>
              <a:t>Екатеринбург, Орск, Анжеро-Судженск, Новокузнецк</a:t>
            </a:r>
            <a:r>
              <a:rPr lang="ru-RU" dirty="0"/>
              <a:t>, Абакан, Черемхово, Иркутск, Дарасун, Комсомольск-на-Амуре.</a:t>
            </a:r>
          </a:p>
          <a:p>
            <a:pPr algn="just">
              <a:buNone/>
            </a:pPr>
            <a:r>
              <a:rPr lang="ru-RU" i="1" dirty="0" smtClean="0"/>
              <a:t>		Энергетическое </a:t>
            </a:r>
            <a:r>
              <a:rPr lang="ru-RU" i="1" dirty="0"/>
              <a:t>машиностроение</a:t>
            </a:r>
            <a:r>
              <a:rPr lang="ru-RU" dirty="0"/>
              <a:t> тяготеет к Центру — Москва и Белгород, где производится оборудование для ТЭС, </a:t>
            </a:r>
            <a:r>
              <a:rPr lang="ru-RU" dirty="0" err="1"/>
              <a:t>Северо-Западу</a:t>
            </a:r>
            <a:r>
              <a:rPr lang="ru-RU" dirty="0"/>
              <a:t> — Санкт-Петербург (ГЭС) и Колпино (АЭС) и Северному Кавказу — </a:t>
            </a:r>
            <a:r>
              <a:rPr lang="ru-RU" dirty="0" smtClean="0"/>
              <a:t>Волгодонск </a:t>
            </a:r>
            <a:r>
              <a:rPr lang="ru-RU" dirty="0"/>
              <a:t>(АЭС) и Таганрог (ТЭС).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Общее </a:t>
            </a:r>
            <a:r>
              <a:rPr lang="ru-RU" b="1" u="sng" dirty="0" err="1" smtClean="0"/>
              <a:t>машиостроение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930128" cy="48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6400" i="1" dirty="0" smtClean="0"/>
          </a:p>
          <a:p>
            <a:pPr algn="just">
              <a:buNone/>
            </a:pPr>
            <a:r>
              <a:rPr lang="ru-RU" sz="6400" dirty="0" smtClean="0"/>
              <a:t>		Группа отраслей общего машиностроения характеризуется средними нормами потребления металла, энергии, не высокой трудоемкостью. Предприятия общего машиностроения производят технологическое оборудование для нефтеперерабатывающей, химической, бумажной, лесной, строительной промышленности, дорожные и простейшие сельскохозяйственные машины. Преобладают специализированные предприятия, связанные с изготовлением заготовок и сборкой конструкций, агрегатов и деталей, поставляемых в порядке кооперации. </a:t>
            </a:r>
          </a:p>
          <a:p>
            <a:pPr algn="just">
              <a:buNone/>
            </a:pPr>
            <a:r>
              <a:rPr lang="ru-RU" sz="6400" i="1" dirty="0" smtClean="0"/>
              <a:t>		</a:t>
            </a:r>
          </a:p>
          <a:p>
            <a:pPr algn="just">
              <a:buNone/>
            </a:pPr>
            <a:r>
              <a:rPr lang="ru-RU" sz="6400" i="1" dirty="0" smtClean="0"/>
              <a:t>		Машиностроение </a:t>
            </a:r>
            <a:r>
              <a:rPr lang="ru-RU" sz="6400" i="1" dirty="0"/>
              <a:t>для легкой и пищевой промышленности</a:t>
            </a:r>
            <a:r>
              <a:rPr lang="ru-RU" sz="6400" dirty="0" smtClean="0"/>
              <a:t>. Основным </a:t>
            </a:r>
            <a:r>
              <a:rPr lang="ru-RU" sz="6400" dirty="0"/>
              <a:t>фактором размещения является близость к потребителю</a:t>
            </a:r>
            <a:r>
              <a:rPr lang="ru-RU" sz="6400" dirty="0" smtClean="0"/>
              <a:t>.</a:t>
            </a:r>
          </a:p>
          <a:p>
            <a:pPr algn="just">
              <a:buNone/>
            </a:pPr>
            <a:r>
              <a:rPr lang="ru-RU" sz="6400" i="1" dirty="0" smtClean="0"/>
              <a:t>		Судостроительная </a:t>
            </a:r>
            <a:r>
              <a:rPr lang="ru-RU" sz="6400" i="1" dirty="0"/>
              <a:t>промышленность</a:t>
            </a:r>
            <a:r>
              <a:rPr lang="ru-RU" sz="6400" dirty="0"/>
              <a:t>. </a:t>
            </a:r>
            <a:endParaRPr lang="ru-RU" sz="6400" i="1" dirty="0" smtClean="0"/>
          </a:p>
          <a:p>
            <a:pPr algn="just">
              <a:buNone/>
            </a:pPr>
            <a:r>
              <a:rPr lang="ru-RU" sz="6400" i="1" dirty="0" smtClean="0"/>
              <a:t>		Морское </a:t>
            </a:r>
            <a:r>
              <a:rPr lang="ru-RU" sz="6400" i="1" dirty="0"/>
              <a:t>судостроение</a:t>
            </a:r>
            <a:r>
              <a:rPr lang="ru-RU" sz="6400" dirty="0"/>
              <a:t> развито в Санкт-Петербурге, где производят все типы судов, в Калининграде, Выборге (</a:t>
            </a:r>
            <a:r>
              <a:rPr lang="ru-RU" sz="6400" dirty="0" err="1"/>
              <a:t>Северо-Запад</a:t>
            </a:r>
            <a:r>
              <a:rPr lang="ru-RU" sz="6400" dirty="0"/>
              <a:t>), в </a:t>
            </a:r>
            <a:r>
              <a:rPr lang="ru-RU" sz="6400" dirty="0" smtClean="0"/>
              <a:t>Архангельске </a:t>
            </a:r>
            <a:r>
              <a:rPr lang="ru-RU" sz="6400" dirty="0"/>
              <a:t>и Северодвинске (Север). В крупных морских портах, например в Мурманске и Владивостоке, развит судоремонт.</a:t>
            </a:r>
          </a:p>
          <a:p>
            <a:pPr algn="just">
              <a:buNone/>
            </a:pPr>
            <a:r>
              <a:rPr lang="ru-RU" sz="6400" dirty="0" smtClean="0"/>
              <a:t>		Основные </a:t>
            </a:r>
            <a:r>
              <a:rPr lang="ru-RU" sz="6400" dirty="0"/>
              <a:t>центры </a:t>
            </a:r>
            <a:r>
              <a:rPr lang="ru-RU" sz="6400" i="1" dirty="0"/>
              <a:t>речного судостроения</a:t>
            </a:r>
            <a:r>
              <a:rPr lang="ru-RU" sz="6400" dirty="0"/>
              <a:t> — Нижний Новгород и Астрахань (на Волге), Котлас. Великий Устюг и Сыктывкар (в бассейне Северной Двины). Тюмень (бассейн Обско-Иртышский бассейн), Крас­ноярск (Енисей), Усть-Кут (Лена), Благовещенск. Хабаровск и Комсо­мольск-на-Амуре (Амур).</a:t>
            </a:r>
          </a:p>
          <a:p>
            <a:pPr algn="just">
              <a:buNone/>
            </a:pPr>
            <a:r>
              <a:rPr lang="ru-RU" sz="6400" dirty="0" smtClean="0"/>
              <a:t>	</a:t>
            </a:r>
          </a:p>
          <a:p>
            <a:pPr algn="just">
              <a:buNone/>
            </a:pPr>
            <a:r>
              <a:rPr lang="ru-RU" sz="6400" dirty="0" smtClean="0"/>
              <a:t>		Крупнейшие </a:t>
            </a:r>
            <a:r>
              <a:rPr lang="ru-RU" sz="6400" dirty="0"/>
              <a:t>центры </a:t>
            </a:r>
            <a:r>
              <a:rPr lang="ru-RU" sz="6400" i="1" dirty="0"/>
              <a:t>железнодорожного машиностроения</a:t>
            </a:r>
            <a:r>
              <a:rPr lang="ru-RU" sz="6400" dirty="0"/>
              <a:t> распо­ложены в Центральном районе, на </a:t>
            </a:r>
            <a:r>
              <a:rPr lang="ru-RU" sz="6400" dirty="0" err="1"/>
              <a:t>Северо-Западе</a:t>
            </a:r>
            <a:r>
              <a:rPr lang="ru-RU" sz="6400" dirty="0"/>
              <a:t> и на Северном </a:t>
            </a:r>
            <a:r>
              <a:rPr lang="ru-RU" sz="6400" dirty="0" smtClean="0"/>
              <a:t>Кавказе.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2" descr="Новый рисунок.bmp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07754" y="692696"/>
            <a:ext cx="8536246" cy="5749348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/>
              <a:t>Среднее </a:t>
            </a:r>
            <a:r>
              <a:rPr lang="ru-RU" b="1" u="sng" dirty="0" smtClean="0"/>
              <a:t>машиностроение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20688"/>
            <a:ext cx="7674056" cy="532859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900" i="1" dirty="0" smtClean="0"/>
          </a:p>
          <a:p>
            <a:pPr>
              <a:buNone/>
            </a:pPr>
            <a:endParaRPr lang="ru-RU" sz="900" i="1" dirty="0" smtClean="0"/>
          </a:p>
          <a:p>
            <a:pPr algn="just">
              <a:buNone/>
            </a:pPr>
            <a:r>
              <a:rPr lang="ru-RU" sz="1800" dirty="0" smtClean="0"/>
              <a:t>		Среднее машиностроение объединяет предприятия малой металлоемкости, но повышенной энергоемкости и трудоемкости. Основными технологическими процессами в среднем машиностроении являются механическая обработка деталей, сборка их на конвейерах в узлы, агрегаты и готовые машины. Эта отрасль потребляет большое количество разнообразных черных и цветных металлов, пластмасс, резины, стекла. </a:t>
            </a:r>
          </a:p>
          <a:p>
            <a:pPr algn="just">
              <a:buNone/>
            </a:pPr>
            <a:r>
              <a:rPr lang="ru-RU" sz="1800" dirty="0" smtClean="0"/>
              <a:t>		Предприятия среднего машиностроения наиболее многочисленны, </a:t>
            </a:r>
            <a:r>
              <a:rPr lang="ru-RU" sz="1800" dirty="0" err="1" smtClean="0"/>
              <a:t>узкоспециализированны</a:t>
            </a:r>
            <a:r>
              <a:rPr lang="ru-RU" sz="1800" dirty="0" smtClean="0"/>
              <a:t>, имеют широкие кооперированные связи. Их продукция массовая и крупносерийная, она включает производство автомобилей и самолетов, тракторов, комбайнов, двигателей для них, средних и небольших металлорежущих станков и кузнечнопрессовых машин, насосов и компрессоров, машин и различного технологического оборудования для легкой, пищевой, полиграфической промышленности.</a:t>
            </a:r>
            <a:endParaRPr lang="ru-RU" sz="1800" i="1" dirty="0" smtClean="0"/>
          </a:p>
          <a:p>
            <a:pPr algn="just">
              <a:buNone/>
            </a:pPr>
            <a:r>
              <a:rPr lang="ru-RU" sz="1400" i="1" dirty="0" smtClean="0"/>
              <a:t>		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818072" cy="60597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sz="6400" i="1" dirty="0" smtClean="0"/>
              <a:t>	Станкостроение и инструментальная промышленность.</a:t>
            </a:r>
          </a:p>
          <a:p>
            <a:pPr>
              <a:buNone/>
            </a:pPr>
            <a:r>
              <a:rPr lang="ru-RU" sz="6400" dirty="0" smtClean="0"/>
              <a:t>	Крупнейшими центрами станкостроения России яв­ляются Москва. Подольск. Санкт-Петербург, Нижний Новгород, Ивано­во, Воронеж, Самара, Челябинск, Новосибирск.</a:t>
            </a:r>
          </a:p>
          <a:p>
            <a:pPr>
              <a:buNone/>
            </a:pPr>
            <a:r>
              <a:rPr lang="ru-RU" sz="6400" i="1" dirty="0" smtClean="0"/>
              <a:t>		Сельскохозяйственное и тракторное машиностроение.</a:t>
            </a:r>
          </a:p>
          <a:p>
            <a:pPr>
              <a:buNone/>
            </a:pPr>
            <a:r>
              <a:rPr lang="ru-RU" sz="6400" dirty="0" smtClean="0"/>
              <a:t>	Основными центрами </a:t>
            </a:r>
            <a:r>
              <a:rPr lang="ru-RU" sz="6400" i="1" dirty="0" smtClean="0"/>
              <a:t>тракторостроения</a:t>
            </a:r>
            <a:r>
              <a:rPr lang="ru-RU" sz="6400" dirty="0" smtClean="0"/>
              <a:t> России являются Челя­бинск (Урал). Волгоград (Поволжье), Липецк (Центрально-Черноземный район), Владимир (Центральный район), Чебоксары (Волго-Вятский рай­он), Санкт-Петербург (Северо-Западный район), Петрозаводск (Северный район), где производятся трелевочные тракторы (для лесной промыш­ленности), а также Рубцовск (Западная Сибирь).</a:t>
            </a:r>
          </a:p>
          <a:p>
            <a:pPr>
              <a:buNone/>
            </a:pPr>
            <a:r>
              <a:rPr lang="ru-RU" sz="6400" dirty="0" smtClean="0"/>
              <a:t>		Крупнейшие центры </a:t>
            </a:r>
            <a:r>
              <a:rPr lang="ru-RU" sz="6400" i="1" dirty="0" smtClean="0"/>
              <a:t>комбайностроения</a:t>
            </a:r>
            <a:r>
              <a:rPr lang="ru-RU" sz="6400" dirty="0" smtClean="0"/>
              <a:t> расположены на Северном Кавказе, выпускающем 75% всех зерноуборочных комбайнов России (Рос­тов-на-Дону и Таганрог), а также в Сибири (Красноярск и Новосибирск). Картофелеуборочные комбайны производят в Рязани, льноуборочные — в Бежецке, силосоуборочные — в Люберцах (Центральный район).</a:t>
            </a:r>
          </a:p>
          <a:p>
            <a:pPr>
              <a:buNone/>
            </a:pPr>
            <a:r>
              <a:rPr lang="ru-RU" sz="6400" dirty="0" smtClean="0"/>
              <a:t>		Среди других центров сельскохозяйственного машиностроения необ­ходимо назвать Воронеж, Пятигорск. Сызрань, Фролово. Курган, Омск, Биробиджан.</a:t>
            </a:r>
          </a:p>
          <a:p>
            <a:pPr>
              <a:buNone/>
            </a:pPr>
            <a:r>
              <a:rPr lang="ru-RU" sz="6400" i="1" dirty="0" smtClean="0"/>
              <a:t>		Автомобильная промышленность</a:t>
            </a:r>
            <a:r>
              <a:rPr lang="ru-RU" sz="6400" dirty="0" smtClean="0"/>
              <a:t>. </a:t>
            </a:r>
          </a:p>
          <a:p>
            <a:pPr>
              <a:buNone/>
            </a:pPr>
            <a:r>
              <a:rPr lang="ru-RU" sz="6400" dirty="0" smtClean="0"/>
              <a:t>		Главными регионами автомобилестроения являются Поволжье и Центральная Россия, а крупнейшими центрами — Тольятти (легковые автомобили). Нижний Новгород (грузовые автомобили), Лики­но-Дулёво (автобусы) и Энгельс (троллейбусы).</a:t>
            </a:r>
          </a:p>
          <a:p>
            <a:pPr>
              <a:buNone/>
            </a:pPr>
            <a:r>
              <a:rPr lang="ru-RU" sz="6400" i="1" dirty="0" smtClean="0"/>
              <a:t>		Авиационная промышленность.</a:t>
            </a:r>
            <a:r>
              <a:rPr lang="ru-RU" sz="6400" dirty="0" smtClean="0"/>
              <a:t> </a:t>
            </a:r>
          </a:p>
          <a:p>
            <a:pPr>
              <a:buNone/>
            </a:pPr>
            <a:r>
              <a:rPr lang="ru-RU" sz="6400" dirty="0" smtClean="0"/>
              <a:t>		Крупнейшие центры </a:t>
            </a:r>
            <a:r>
              <a:rPr lang="ru-RU" sz="6400" dirty="0" err="1" smtClean="0"/>
              <a:t>авиакосмической</a:t>
            </a:r>
            <a:r>
              <a:rPr lang="ru-RU" sz="6400" dirty="0" smtClean="0"/>
              <a:t> промышленности сосредоточены, преимущественно, но внутренних регионах страны: в Центральной России, в Поволжье и на Урале.</a:t>
            </a:r>
            <a:endParaRPr lang="ru-RU" sz="6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6" descr="Новый рисунок (3).bmp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748464" cy="587038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Точное машиностроение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4800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i="1" dirty="0" smtClean="0"/>
              <a:t>		Электротехническая </a:t>
            </a:r>
            <a:r>
              <a:rPr lang="ru-RU" i="1" dirty="0"/>
              <a:t>промышленность и </a:t>
            </a:r>
            <a:r>
              <a:rPr lang="ru-RU" i="1" dirty="0" smtClean="0"/>
              <a:t>электроника.</a:t>
            </a:r>
          </a:p>
          <a:p>
            <a:pPr algn="just">
              <a:buNone/>
            </a:pPr>
            <a:r>
              <a:rPr lang="ru-RU" dirty="0" smtClean="0"/>
              <a:t>		Электротехническая </a:t>
            </a:r>
            <a:r>
              <a:rPr lang="ru-RU" dirty="0"/>
              <a:t>промышленность тяготеет к районам, </a:t>
            </a:r>
            <a:r>
              <a:rPr lang="ru-RU" dirty="0" smtClean="0"/>
              <a:t>обеспеченными </a:t>
            </a:r>
            <a:r>
              <a:rPr lang="ru-RU" dirty="0"/>
              <a:t>квалифицированными трутовыми ресурсами, а электроника — к научным базам (Центральная Россия).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Главные </a:t>
            </a:r>
            <a:r>
              <a:rPr lang="ru-RU" dirty="0"/>
              <a:t>центры — </a:t>
            </a:r>
            <a:r>
              <a:rPr lang="ru-RU" dirty="0" smtClean="0"/>
              <a:t>Москва, Зеленоград</a:t>
            </a:r>
            <a:r>
              <a:rPr lang="ru-RU" dirty="0"/>
              <a:t>, Александров, Санкт-Петербург, Нижний Новгород, Воронеж, Липецк, </a:t>
            </a:r>
            <a:r>
              <a:rPr lang="ru-RU" dirty="0" smtClean="0"/>
              <a:t>Чебоксары, Пермь, Новосибирск, Брянск.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Технико-экономические показатели развития </a:t>
            </a:r>
            <a:r>
              <a:rPr lang="ru-RU" dirty="0" smtClean="0"/>
              <a:t>отрасли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	1.Тяжелое </a:t>
            </a:r>
            <a:r>
              <a:rPr lang="ru-RU" dirty="0"/>
              <a:t>машиностроение(67% продукции). </a:t>
            </a: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2.Общее </a:t>
            </a:r>
            <a:r>
              <a:rPr lang="ru-RU" dirty="0"/>
              <a:t>машиностроение(18% продукции). 3.Легкое машиностроение(15% продукции).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Доля производимой продукции по экономическим районам России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988840"/>
          <a:ext cx="6624736" cy="4116590"/>
        </p:xfrm>
        <a:graphic>
          <a:graphicData uri="http://schemas.openxmlformats.org/drawingml/2006/table">
            <a:tbl>
              <a:tblPr/>
              <a:tblGrid>
                <a:gridCol w="3312368"/>
                <a:gridCol w="3312368"/>
              </a:tblGrid>
              <a:tr h="557804">
                <a:tc>
                  <a:txBody>
                    <a:bodyPr/>
                    <a:lstStyle/>
                    <a:p>
                      <a:r>
                        <a:rPr lang="ru-RU" sz="1600" dirty="0"/>
                        <a:t>Экономический район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Доля производимой продукции (%)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ru-RU" sz="1600"/>
                        <a:t>Северный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1.5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ru-RU" sz="1600"/>
                        <a:t>Северо-западный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ru-RU" sz="1600" dirty="0"/>
                        <a:t>Центральный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ru-RU" sz="1600"/>
                        <a:t>Волго-Вятский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ru-RU" sz="1600" dirty="0"/>
                        <a:t>Центрально-Черноземный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ru-RU" sz="1600"/>
                        <a:t>Поволжский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ru-RU" sz="1600"/>
                        <a:t>Уральский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ru-RU" sz="1600"/>
                        <a:t>Северокавказский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ru-RU" sz="1600"/>
                        <a:t>Западно-Сибирский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ru-RU" sz="1600"/>
                        <a:t>Восточно-Сибирский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ru-RU" sz="1600"/>
                        <a:t>Дальневосточный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2.5</a:t>
                      </a:r>
                    </a:p>
                  </a:txBody>
                  <a:tcPr marL="79686" marR="79686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1.    Значение отрасли в народном хозяйстве.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	Машиностроительный </a:t>
            </a:r>
            <a:r>
              <a:rPr lang="ru-RU" dirty="0"/>
              <a:t>комплекс является ведущим среди межотраслевых комплексов и отражает уровень научно-технического прогресса и обороноспособности страны, определяет развитие других отраслей хозяйства. Это обусловлено несколькими </a:t>
            </a:r>
            <a:r>
              <a:rPr lang="ru-RU" dirty="0" smtClean="0"/>
              <a:t>причинами:</a:t>
            </a:r>
          </a:p>
          <a:p>
            <a:pPr>
              <a:buNone/>
            </a:pPr>
            <a:r>
              <a:rPr lang="ru-RU" dirty="0" smtClean="0"/>
              <a:t>		Машиностроительный </a:t>
            </a:r>
            <a:r>
              <a:rPr lang="ru-RU" dirty="0"/>
              <a:t>комплекс - крупнейший из промышленных комплексов, на его долю приходится почти 25% стоимости произведенной продукции и почти 35% всех работающих в хозяйстве России, а также около 25% стоимости основных промышленно-производственных фондов.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Машиностроение </a:t>
            </a:r>
            <a:r>
              <a:rPr lang="ru-RU" dirty="0"/>
              <a:t>создает машины и оборудование, применяемые повсеместно: в промышленности, сельском хозяйстве, в быту, на транспорте. Следовательно, научно- технический прогресс во всех отраслях народного хозяйства материализуется через продукцию машиностроения, в особенности таких ее приоритетных отраслей как станкостроение, электротехническая и электронная промышленность, приборостроение, производство электронно-вычислительной техники.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482136" cy="1143000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Arial" charset="0"/>
                <a:cs typeface="Arial" charset="0"/>
              </a:rPr>
              <a:t>Крупнейшие российские машиностроительные компании 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43608" y="2348880"/>
          <a:ext cx="6696744" cy="3024334"/>
        </p:xfrm>
        <a:graphic>
          <a:graphicData uri="http://schemas.openxmlformats.org/drawingml/2006/table">
            <a:tbl>
              <a:tblPr/>
              <a:tblGrid>
                <a:gridCol w="2232248"/>
                <a:gridCol w="2232248"/>
                <a:gridCol w="2232248"/>
              </a:tblGrid>
              <a:tr h="92045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Компания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Доходы, млн $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Прибыли, млн $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259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АвтоВАЗ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5570,3 (16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160,2 (37)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971">
                <a:tc>
                  <a:txBody>
                    <a:bodyPr/>
                    <a:lstStyle/>
                    <a:p>
                      <a:r>
                        <a:rPr lang="ru-RU" u="none" strike="noStrike" dirty="0" smtClean="0">
                          <a:solidFill>
                            <a:schemeClr val="tx1"/>
                          </a:solidFill>
                        </a:rPr>
                        <a:t>Группа «Сок»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1705,6 (33)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—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971">
                <a:tc>
                  <a:txBody>
                    <a:bodyPr/>
                    <a:lstStyle/>
                    <a:p>
                      <a:r>
                        <a:rPr lang="ru-RU" u="none" strike="noStrike" dirty="0" smtClean="0">
                          <a:solidFill>
                            <a:schemeClr val="tx1"/>
                          </a:solidFill>
                        </a:rPr>
                        <a:t>АКХ Сухой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1496,9 (37)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84,4 (63)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971">
                <a:tc>
                  <a:txBody>
                    <a:bodyPr/>
                    <a:lstStyle/>
                    <a:p>
                      <a:r>
                        <a:rPr lang="ru-RU" u="none" strike="noStrike" dirty="0" smtClean="0">
                          <a:solidFill>
                            <a:schemeClr val="tx1"/>
                          </a:solidFill>
                        </a:rPr>
                        <a:t>КамАЗ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1612,7 (35)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7,3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pload.wikimedia.org/wikipedia/ru/thumb/d/dd/IPMORF.png/350px-IPMOR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98030" cy="3140968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ru/thumb/c/c5/IPELOPORF.png/350px-IPELOPOR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572189" cy="2952328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9/9e/Russian_Automotive_Industry_2000-2008.png/400px-Russian_Automotive_Industry_2000-2008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0207" y="3789040"/>
            <a:ext cx="4403793" cy="26642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44008" y="3429000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Производство автомобилей в России в 2000—2008 годах</a:t>
            </a:r>
            <a:endParaRPr lang="ru-RU" sz="1200" b="1" dirty="0" smtClean="0">
              <a:solidFill>
                <a:srgbClr val="0B0080"/>
              </a:solidFill>
              <a:latin typeface="Arial" charset="0"/>
              <a:cs typeface="Arial" charset="0"/>
            </a:endParaRPr>
          </a:p>
        </p:txBody>
      </p:sp>
      <p:pic>
        <p:nvPicPr>
          <p:cNvPr id="1035" name="Picture 11" descr="http://upload.wikimedia.org/wikipedia/ru/d/d4/PRGRVERTR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4248472" cy="310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Особенности </a:t>
            </a:r>
            <a:r>
              <a:rPr lang="ru-RU" dirty="0"/>
              <a:t>современного развития отрасли и перспективы развития.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 экспорту машиностроение в РФ занимает 2-ое место после ТЭК. Эта отрасль дает 15% экспорта России</a:t>
            </a:r>
          </a:p>
          <a:p>
            <a:pPr lvl="0"/>
            <a:r>
              <a:rPr lang="ru-RU" dirty="0" smtClean="0"/>
              <a:t>95</a:t>
            </a:r>
            <a:r>
              <a:rPr lang="ru-RU" dirty="0"/>
              <a:t>% продукции машиностроения производится в европейской части страны:</a:t>
            </a:r>
          </a:p>
          <a:p>
            <a:pPr lvl="0"/>
            <a:r>
              <a:rPr lang="ru-RU" dirty="0"/>
              <a:t>Высокая доля металлоемких видов машиностроения;</a:t>
            </a:r>
          </a:p>
          <a:p>
            <a:pPr lvl="0"/>
            <a:r>
              <a:rPr lang="ru-RU" dirty="0"/>
              <a:t>Высокая степень </a:t>
            </a:r>
            <a:r>
              <a:rPr lang="ru-RU" dirty="0" err="1"/>
              <a:t>милитаризированности</a:t>
            </a:r>
            <a:r>
              <a:rPr lang="ru-RU" dirty="0"/>
              <a:t> машиностроения (около 40% машиностроительных предприятий связано с военно-промышленным комплексом);</a:t>
            </a:r>
          </a:p>
          <a:p>
            <a:pPr lvl="0"/>
            <a:r>
              <a:rPr lang="ru-RU" dirty="0"/>
              <a:t>Проблема конверсии машиностроительных предприятий, связанных с ВПК (их перевод на выпуск гражданской продукции);</a:t>
            </a:r>
          </a:p>
          <a:p>
            <a:pPr lvl="0"/>
            <a:r>
              <a:rPr lang="ru-RU" dirty="0"/>
              <a:t>Низкое качество гражданской продукции и ее неконкурентоспособ­ность на мировом рынке.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0"/>
            <a:ext cx="7929618" cy="677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В машиностроении России существуют следующие проблемы и возможные пути их решения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27984" y="764704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268760"/>
            <a:ext cx="7572375" cy="3381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Низкие темпы развития машиностроения, не соблюдается формула 1:2:4.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27984" y="3573016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427984" y="2420888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499992" y="4941168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427984" y="1628800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2060848"/>
            <a:ext cx="7572375" cy="3381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Низкое качество исходных материалов (металлов, пластиков и др.).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2924944"/>
            <a:ext cx="7572945" cy="58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Устаревшее оборудование на машиностроительных заводах, устаревшие технологии выпуска машин.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4077072"/>
            <a:ext cx="7572375" cy="830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Низкие темпы обновления продукции в условиях постоянно меняющегося спроса (в том числе из-за преобладания крупных заводов, на которых переход на выпуск новой модели связан с огромными трудностями).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592" y="5517232"/>
            <a:ext cx="7572375" cy="3381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Монополизм крупных предприятий.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584" y="5934670"/>
            <a:ext cx="757242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Итог:</a:t>
            </a:r>
            <a:br>
              <a:rPr lang="ru-RU" b="1" dirty="0"/>
            </a:br>
            <a:r>
              <a:rPr lang="ru-RU" b="1" dirty="0"/>
              <a:t>1. Низкое качество выпускаемых машин.</a:t>
            </a:r>
            <a:br>
              <a:rPr lang="ru-RU" b="1" dirty="0"/>
            </a:br>
            <a:r>
              <a:rPr lang="ru-RU" b="1" dirty="0"/>
              <a:t>2. Импорт машин в Россию растёт быстрее, чем экспорт. 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ru-RU" dirty="0" smtClean="0"/>
              <a:t>География </a:t>
            </a:r>
            <a:r>
              <a:rPr lang="ru-RU" dirty="0" smtClean="0"/>
              <a:t>России; население и хозяйство: Учебник. В.Я. Ром, В.П. Дронов, М. 2011.</a:t>
            </a:r>
          </a:p>
          <a:p>
            <a:pPr lvl="0"/>
            <a:r>
              <a:rPr lang="ru-RU" dirty="0" smtClean="0"/>
              <a:t>Машиностроительный комплекс: состояние и варианты развития в 2011 году. (Обзор.) Подготовлен по материалам департамента машиностроения Минэкономики РФ. «Экономист» №1, 2011.</a:t>
            </a:r>
          </a:p>
          <a:p>
            <a:pPr lvl="0"/>
            <a:r>
              <a:rPr lang="ru-RU" dirty="0" smtClean="0"/>
              <a:t>Экономическая и социальная география: пособие для школьников и абитуриентов / </a:t>
            </a:r>
            <a:r>
              <a:rPr lang="ru-RU" dirty="0" err="1" smtClean="0"/>
              <a:t>А.Э.Фромберг</a:t>
            </a:r>
            <a:r>
              <a:rPr lang="ru-RU" dirty="0" smtClean="0"/>
              <a:t> – М.: </a:t>
            </a:r>
            <a:r>
              <a:rPr lang="ru-RU" dirty="0" err="1" smtClean="0"/>
              <a:t>Изждательство</a:t>
            </a:r>
            <a:r>
              <a:rPr lang="ru-RU" dirty="0" smtClean="0"/>
              <a:t> «Экзамен», 2011.</a:t>
            </a:r>
          </a:p>
          <a:p>
            <a:pPr lvl="0"/>
            <a:r>
              <a:rPr lang="ru-RU" dirty="0" err="1" smtClean="0"/>
              <a:t>Википедия</a:t>
            </a:r>
            <a:r>
              <a:rPr lang="ru-RU" dirty="0" smtClean="0"/>
              <a:t> – свободная энциклопедия. – URL: http://ru.wikipedia.org/wiki/Машиностроение России.</a:t>
            </a:r>
          </a:p>
          <a:p>
            <a:pPr lvl="0"/>
            <a:r>
              <a:rPr lang="ru-RU" dirty="0" smtClean="0"/>
              <a:t>Всероссийский научно-исследовательский институт потребительского рынка и маркетинга. – URL: http://www.vniiprim.ru/shop/show.php?item_id=24.</a:t>
            </a:r>
          </a:p>
          <a:p>
            <a:pPr lvl="0"/>
            <a:r>
              <a:rPr lang="ru-RU" dirty="0" smtClean="0"/>
              <a:t>Информационный </a:t>
            </a:r>
            <a:r>
              <a:rPr lang="ru-RU" dirty="0" err="1" smtClean="0"/>
              <a:t>блог</a:t>
            </a:r>
            <a:r>
              <a:rPr lang="ru-RU" dirty="0" smtClean="0"/>
              <a:t>//Машиностроение России. – URL:  http://dmirix.ru/russia/mashinostroenie-v-rossii/.</a:t>
            </a:r>
          </a:p>
          <a:p>
            <a:pPr lvl="0"/>
            <a:r>
              <a:rPr lang="ru-RU" dirty="0" smtClean="0"/>
              <a:t>Информационный портал о машиностроении и металлообрабатывающих станках. – URL: </a:t>
            </a:r>
          </a:p>
          <a:p>
            <a:r>
              <a:rPr lang="ru-RU" dirty="0" smtClean="0"/>
              <a:t>http://specural.com/novosti/mashinostroenie-rossii-istoriya-razvitiya.html.</a:t>
            </a:r>
          </a:p>
          <a:p>
            <a:pPr lvl="0"/>
            <a:r>
              <a:rPr lang="ru-RU" dirty="0" smtClean="0"/>
              <a:t>И.С.Королева. Мировая экономика: глобальные тенденции за 100 лет. – URL: http://xn----7sbabed5akf8bbm5ah4b2n.xn--p1ai/ekonomika-mirovaya/mirovaya-ekonomika-globalnyie-tendentsii.html.</a:t>
            </a:r>
          </a:p>
          <a:p>
            <a:pPr lvl="0"/>
            <a:r>
              <a:rPr lang="ru-RU" dirty="0" smtClean="0"/>
              <a:t>Машиностроение России. – URL: http://newsruss.ru/doc/index.php/Машиностроение России.</a:t>
            </a:r>
          </a:p>
          <a:p>
            <a:pPr lvl="0"/>
            <a:r>
              <a:rPr lang="ru-RU" dirty="0" smtClean="0"/>
              <a:t>Электронное научно-техническое издание. Наука и образование//VI Всероссийская конференция «Будущее машиностроения России» . – URL: http://cactus.stack.net/doc/604193.html.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507288" cy="1714202"/>
          </a:xfrm>
        </p:spPr>
        <p:txBody>
          <a:bodyPr>
            <a:normAutofit/>
          </a:bodyPr>
          <a:lstStyle/>
          <a:p>
            <a:r>
              <a:rPr lang="ru-RU" sz="2800" dirty="0"/>
              <a:t>По роли и значению в народном хозяйстве </a:t>
            </a:r>
            <a:r>
              <a:rPr lang="ru-RU" sz="2800" dirty="0" smtClean="0"/>
              <a:t>отрасли машиностроения можно </a:t>
            </a:r>
            <a:r>
              <a:rPr lang="ru-RU" sz="2800" dirty="0"/>
              <a:t>объединить в 3 взаимосвязанные группы: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2420888"/>
            <a:ext cx="3203848" cy="38884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b="1" dirty="0" smtClean="0"/>
              <a:t>	3. Отрасли</a:t>
            </a:r>
            <a:r>
              <a:rPr lang="ru-RU" sz="2400" b="1" dirty="0"/>
              <a:t>, обеспечивающие развитие научно-технической революции в отдельных отраслях хозяйства</a:t>
            </a:r>
            <a:r>
              <a:rPr lang="ru-RU" sz="2400" dirty="0"/>
              <a:t> - это строительно-дорожное, тракторное и сельскохозяйственное машиностроение, автомобилестроение и др.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48880"/>
            <a:ext cx="2592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1. Отрасли, обеспечивающие развитие научно-технической революции во всем народном хозяйстве </a:t>
            </a:r>
            <a:r>
              <a:rPr lang="ru-RU" sz="2000" dirty="0" smtClean="0"/>
              <a:t>- это приборостроение, химическое машиностроение, электротехническое и энергетическое машиностроение.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492896"/>
            <a:ext cx="23042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2. Отрасли, обеспечивающие развитие научно-технической революции в машиностроении </a:t>
            </a:r>
            <a:r>
              <a:rPr lang="ru-RU" sz="2000" dirty="0" smtClean="0"/>
              <a:t>- это станкостроение и инструментальная промышленность.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6821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Связь предприятий МСК с другими межотраслевыми комплексами.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шин.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484783"/>
            <a:ext cx="8892480" cy="53743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Новый рисунок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1463" y="277813"/>
            <a:ext cx="8515350" cy="6386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    Состав </a:t>
            </a:r>
            <a:r>
              <a:rPr lang="ru-RU" dirty="0" smtClean="0"/>
              <a:t>отрасли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й рисунок (4)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007871"/>
            <a:ext cx="7812360" cy="5850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260648"/>
          <a:ext cx="8028388" cy="6745071"/>
        </p:xfrm>
        <a:graphic>
          <a:graphicData uri="http://schemas.openxmlformats.org/drawingml/2006/table">
            <a:tbl>
              <a:tblPr/>
              <a:tblGrid>
                <a:gridCol w="2007097"/>
                <a:gridCol w="2007097"/>
                <a:gridCol w="2007097"/>
                <a:gridCol w="2007097"/>
              </a:tblGrid>
              <a:tr h="28662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Машиностроение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0" marR="7840" marT="7840" marB="7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0" marR="7840" marT="7840" marB="7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0" marR="7840" marT="7840" marB="7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0" marR="7840" marT="7840" marB="7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приборостроение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0" marR="7840" marT="7840" marB="7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92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металургического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оборудования, подъемно- транспортного, энергоблоков, других крупногабаритных и металлоемких изделий.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Особенности: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большое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потребление металла, относительно малая трудоемкость и использование энергии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0" marR="7840" marT="7840" marB="78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Включает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транспортное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машиностроение (без автостроения), производство технологического оборудования для промышленности (без легкой и пищевой) и строительства, сельскохозяйственное машиностроение (без тракторостроения)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Особенности: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средние нормы потребления металла, энергии. Невысокая трудоемкость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0" marR="7840" marT="7840" marB="78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автомашин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тракторов, станков, машин и оборудования средних габаритов для промышленности, сельского хозяйства, транспорта и строительства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Особенности: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малая металлоемкость, повышенная трудоемкость, значительная энергоемкость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0" marR="7840" marT="7840" marB="78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 отраслей по производству приборов, точных машин, механизмов и инструментов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Особенности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наименьшая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металлоемкость, наибольшая трудоемкость. Требует квалифицированных кадров.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40" marR="7840" marT="7840" marB="78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География и факторы размещения</a:t>
            </a:r>
            <a:endParaRPr lang="ru-RU" dirty="0"/>
          </a:p>
        </p:txBody>
      </p:sp>
      <p:pic>
        <p:nvPicPr>
          <p:cNvPr id="4" name="Содержимое 2" descr="Новый рисунок (1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178964" cy="4797671"/>
          </a:xfrm>
        </p:spPr>
      </p:pic>
      <p:pic>
        <p:nvPicPr>
          <p:cNvPr id="5" name="Содержимое 2" descr="Новый рисунок (3)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5286375"/>
            <a:ext cx="4143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Градация по ориентации машиностроительного комплекса: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72816"/>
            <a:ext cx="7858120" cy="48006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/>
              <a:t>	Металлоемкое</a:t>
            </a:r>
            <a:r>
              <a:rPr lang="ru-RU" dirty="0" smtClean="0"/>
              <a:t> </a:t>
            </a:r>
            <a:r>
              <a:rPr lang="ru-RU" dirty="0"/>
              <a:t>машиностроение (тяжелое машиностроение), </a:t>
            </a:r>
            <a:r>
              <a:rPr lang="ru-RU" dirty="0" smtClean="0"/>
              <a:t>тяготеющее </a:t>
            </a:r>
            <a:r>
              <a:rPr lang="ru-RU" dirty="0"/>
              <a:t>к металлургическим базам и </a:t>
            </a:r>
            <a:r>
              <a:rPr lang="ru-RU" dirty="0" err="1"/>
              <a:t>ресурсодобывающим</a:t>
            </a:r>
            <a:r>
              <a:rPr lang="ru-RU" dirty="0"/>
              <a:t> </a:t>
            </a:r>
            <a:r>
              <a:rPr lang="ru-RU" dirty="0" smtClean="0"/>
              <a:t>регионам</a:t>
            </a:r>
            <a:r>
              <a:rPr lang="ru-RU" dirty="0"/>
              <a:t>;</a:t>
            </a:r>
          </a:p>
          <a:p>
            <a:pPr lvl="0">
              <a:buNone/>
            </a:pPr>
            <a:r>
              <a:rPr lang="ru-RU" b="1" dirty="0" smtClean="0"/>
              <a:t>	Трудоемкое</a:t>
            </a:r>
            <a:r>
              <a:rPr lang="ru-RU" dirty="0" smtClean="0"/>
              <a:t> </a:t>
            </a:r>
            <a:r>
              <a:rPr lang="ru-RU" dirty="0"/>
              <a:t>машиностроение (электротехническая, </a:t>
            </a:r>
            <a:r>
              <a:rPr lang="ru-RU" dirty="0" smtClean="0"/>
              <a:t>инструментальная</a:t>
            </a:r>
            <a:r>
              <a:rPr lang="ru-RU" dirty="0"/>
              <a:t>, часовая промышленность, приборостроение), характерное для регионов, обеспеченных трудовыми ресурсами;</a:t>
            </a:r>
          </a:p>
          <a:p>
            <a:pPr>
              <a:buNone/>
            </a:pPr>
            <a:r>
              <a:rPr lang="ru-RU" b="1" dirty="0" smtClean="0"/>
              <a:t>	Наукоёмкое</a:t>
            </a:r>
            <a:r>
              <a:rPr lang="ru-RU" dirty="0" smtClean="0"/>
              <a:t> </a:t>
            </a:r>
            <a:r>
              <a:rPr lang="ru-RU" dirty="0"/>
              <a:t>машиностроение (электроника, </a:t>
            </a:r>
            <a:r>
              <a:rPr lang="ru-RU" dirty="0" err="1"/>
              <a:t>авиакосмическая</a:t>
            </a:r>
            <a:r>
              <a:rPr lang="ru-RU" dirty="0"/>
              <a:t> и </a:t>
            </a:r>
            <a:r>
              <a:rPr lang="ru-RU" dirty="0" smtClean="0"/>
              <a:t>оборонная </a:t>
            </a:r>
            <a:r>
              <a:rPr lang="ru-RU" dirty="0"/>
              <a:t>промышленность), сконцентрированное в крупнейших научных центрах страны.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157</TotalTime>
  <Words>685</Words>
  <Application>Microsoft Office PowerPoint</Application>
  <PresentationFormat>Экран (4:3)</PresentationFormat>
  <Paragraphs>165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Характеристика машиностроения России</vt:lpstr>
      <vt:lpstr>1.    Значение отрасли в народном хозяйстве. </vt:lpstr>
      <vt:lpstr>По роли и значению в народном хозяйстве отрасли машиностроения можно объединить в 3 взаимосвязанные группы:</vt:lpstr>
      <vt:lpstr>Связь предприятий МСК с другими межотраслевыми комплексами.</vt:lpstr>
      <vt:lpstr>Слайд 5</vt:lpstr>
      <vt:lpstr>2.    Состав отрасли </vt:lpstr>
      <vt:lpstr>Слайд 7</vt:lpstr>
      <vt:lpstr>3. География и факторы размещения</vt:lpstr>
      <vt:lpstr>Градация по ориентации машиностроительного комплекса:</vt:lpstr>
      <vt:lpstr>Степень влияния конкретных факторов на размещение машиностроения</vt:lpstr>
      <vt:lpstr>Тяжелое и энергетическое машиностроение</vt:lpstr>
      <vt:lpstr>Общее машиостроение </vt:lpstr>
      <vt:lpstr>Слайд 13</vt:lpstr>
      <vt:lpstr> Среднее машиностроение </vt:lpstr>
      <vt:lpstr>Слайд 15</vt:lpstr>
      <vt:lpstr>Слайд 16</vt:lpstr>
      <vt:lpstr>Точное машиностроение </vt:lpstr>
      <vt:lpstr>3. Технико-экономические показатели развития отрасли </vt:lpstr>
      <vt:lpstr>Доля производимой продукции по экономическим районам России</vt:lpstr>
      <vt:lpstr>Крупнейшие российские машиностроительные компании </vt:lpstr>
      <vt:lpstr>Слайд 21</vt:lpstr>
      <vt:lpstr>4. Особенности современного развития отрасли и перспективы развития.</vt:lpstr>
      <vt:lpstr>Слайд 23</vt:lpstr>
      <vt:lpstr>Литература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машиностроения России</dc:title>
  <dc:creator>11</dc:creator>
  <cp:lastModifiedBy>11</cp:lastModifiedBy>
  <cp:revision>19</cp:revision>
  <dcterms:created xsi:type="dcterms:W3CDTF">2013-11-17T09:30:47Z</dcterms:created>
  <dcterms:modified xsi:type="dcterms:W3CDTF">2013-11-24T15:26:02Z</dcterms:modified>
</cp:coreProperties>
</file>