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4C4639-5004-412C-8074-6C24FA1FF72E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211460-4D82-47FC-A62E-A36C808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414338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>     Тюмень</a:t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cap="none" dirty="0" smtClean="0"/>
              <a:t>Экономико-географическая </a:t>
            </a:r>
            <a:br>
              <a:rPr lang="ru-RU" sz="2800" cap="none" dirty="0" smtClean="0"/>
            </a:br>
            <a:r>
              <a:rPr lang="ru-RU" sz="2800" cap="none" dirty="0" smtClean="0"/>
              <a:t>характеристика.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Минникова</a:t>
            </a:r>
            <a:r>
              <a:rPr lang="ru-RU" dirty="0" smtClean="0"/>
              <a:t> Ольга</a:t>
            </a:r>
            <a:endParaRPr lang="ru-RU" dirty="0"/>
          </a:p>
        </p:txBody>
      </p:sp>
      <p:pic>
        <p:nvPicPr>
          <p:cNvPr id="14338" name="Picture 2" descr="http://www.newsprom.ru/photo/131925402721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293025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3. Планировка и застройка.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2887782" cy="47577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Генеральный план Тюмени разрабатывали в Омске два года.</a:t>
            </a:r>
          </a:p>
          <a:p>
            <a:r>
              <a:rPr lang="ru-RU" dirty="0" smtClean="0"/>
              <a:t>Этот документ определяет развитие областного центра до 2040 года.</a:t>
            </a:r>
          </a:p>
          <a:p>
            <a:r>
              <a:rPr lang="ru-RU" dirty="0" smtClean="0"/>
              <a:t>Превратить Тюмень в город-мечту планируют к 2040 году.</a:t>
            </a:r>
            <a:endParaRPr lang="ru-RU" dirty="0"/>
          </a:p>
        </p:txBody>
      </p:sp>
      <p:pic>
        <p:nvPicPr>
          <p:cNvPr id="22530" name="Picture 2" descr="http://www.stroy72.com/upload/images/News/7.12.11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84" y="928670"/>
            <a:ext cx="6096016" cy="576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8153400" cy="971544"/>
          </a:xfrm>
        </p:spPr>
        <p:txBody>
          <a:bodyPr/>
          <a:lstStyle/>
          <a:p>
            <a:r>
              <a:rPr lang="ru-RU" dirty="0" smtClean="0"/>
              <a:t>А так Тюмень выглядел в 1917г.</a:t>
            </a:r>
          </a:p>
          <a:p>
            <a:endParaRPr lang="ru-RU" dirty="0"/>
          </a:p>
        </p:txBody>
      </p:sp>
      <p:pic>
        <p:nvPicPr>
          <p:cNvPr id="23554" name="Picture 2" descr="File:План Тюмени 1917 г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620000" cy="546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energetik-spb.narod.ru/obekt/me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4. </a:t>
            </a:r>
            <a:r>
              <a:rPr lang="ru-RU" dirty="0" smtClean="0"/>
              <a:t> </a:t>
            </a:r>
            <a:r>
              <a:rPr lang="ru-RU" dirty="0" smtClean="0">
                <a:solidFill>
                  <a:schemeClr val="bg1"/>
                </a:solidFill>
              </a:rPr>
              <a:t>  Промышленное производство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766048" cy="52864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Основой экономики города является нефтегазовая промышленность. В городе расположены штаб-квартиры или представительства следующих добывающих и транспортных предприятий нефтегазовой отрасли «</a:t>
            </a:r>
            <a:r>
              <a:rPr lang="ru-RU" b="1" dirty="0" err="1" smtClean="0">
                <a:solidFill>
                  <a:schemeClr val="bg1"/>
                </a:solidFill>
              </a:rPr>
              <a:t>Запсибгазпром</a:t>
            </a:r>
            <a:r>
              <a:rPr lang="ru-RU" b="1" dirty="0" smtClean="0">
                <a:solidFill>
                  <a:schemeClr val="bg1"/>
                </a:solidFill>
              </a:rPr>
              <a:t>»; «ЛУКОЙЛ-Уралнефтепродукт» (концерн ЛУКойл); ОАО «</a:t>
            </a:r>
            <a:r>
              <a:rPr lang="ru-RU" b="1" dirty="0" err="1" smtClean="0">
                <a:solidFill>
                  <a:schemeClr val="bg1"/>
                </a:solidFill>
              </a:rPr>
              <a:t>Тюменнефтегаз</a:t>
            </a:r>
            <a:r>
              <a:rPr lang="ru-RU" b="1" dirty="0" smtClean="0">
                <a:solidFill>
                  <a:schemeClr val="bg1"/>
                </a:solidFill>
              </a:rPr>
              <a:t>» (бизнес-единица «Тюмень»); ООО «ТюменНИИгипрогаз» (Филиал ОАО "Газпром"), филиал ОАО «ТНК-BP Менеджмент» — «ТНК-BP Сибирь» (концерн ТНК-BP). Действует </a:t>
            </a:r>
            <a:r>
              <a:rPr lang="ru-RU" b="1" dirty="0" err="1" smtClean="0">
                <a:solidFill>
                  <a:schemeClr val="bg1"/>
                </a:solidFill>
              </a:rPr>
              <a:t>Антипинский</a:t>
            </a:r>
            <a:r>
              <a:rPr lang="ru-RU" b="1" dirty="0" smtClean="0">
                <a:solidFill>
                  <a:schemeClr val="bg1"/>
                </a:solidFill>
              </a:rPr>
              <a:t> нефтеперерабатывающий завод.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области </a:t>
            </a:r>
            <a:r>
              <a:rPr lang="ru-RU" b="1" dirty="0" err="1" smtClean="0">
                <a:solidFill>
                  <a:schemeClr val="bg1"/>
                </a:solidFill>
              </a:rPr>
              <a:t>нефтесервиса</a:t>
            </a:r>
            <a:r>
              <a:rPr lang="ru-RU" b="1" dirty="0" smtClean="0">
                <a:solidFill>
                  <a:schemeClr val="bg1"/>
                </a:solidFill>
              </a:rPr>
              <a:t> и машиностроения действуют Тюменский завод металлоконструкций, завод блочно-комплектных устройств,Сибнефтемаш, ГМС Нефтемаш , Сибкомплектмонтажналадка (Группа ГМС), Тюменский судостроительный завод; Сибкомплектмонтаж, опытный завод «Электрон», Тюменский аккумуляторный завод, </a:t>
            </a:r>
            <a:r>
              <a:rPr lang="ru-RU" b="1" u="sng" dirty="0" smtClean="0">
                <a:solidFill>
                  <a:schemeClr val="bg1"/>
                </a:solidFill>
              </a:rPr>
              <a:t>Тюменские авиадвигатели</a:t>
            </a:r>
            <a:r>
              <a:rPr lang="ru-RU" b="1" dirty="0" smtClean="0">
                <a:solidFill>
                  <a:schemeClr val="bg1"/>
                </a:solidFill>
              </a:rPr>
              <a:t>, Тюменский машиностроительный завод, завод «Нефтепроммаш».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Действуют две </a:t>
            </a:r>
            <a:r>
              <a:rPr lang="ru-RU" b="1" dirty="0" err="1" smtClean="0">
                <a:solidFill>
                  <a:schemeClr val="bg1"/>
                </a:solidFill>
              </a:rPr>
              <a:t>теплоэнергоцентрали</a:t>
            </a:r>
            <a:r>
              <a:rPr lang="ru-RU" b="1" dirty="0" smtClean="0">
                <a:solidFill>
                  <a:schemeClr val="bg1"/>
                </a:solidFill>
              </a:rPr>
              <a:t> : Тюменские ТЭЦ-1 и ТЭЦ-2. В сферу электроэнергетики представляют Тюменские распределительные сети ОАО «</a:t>
            </a:r>
            <a:r>
              <a:rPr lang="ru-RU" b="1" dirty="0" err="1" smtClean="0">
                <a:solidFill>
                  <a:schemeClr val="bg1"/>
                </a:solidFill>
              </a:rPr>
              <a:t>Тюменьэнерго</a:t>
            </a:r>
            <a:r>
              <a:rPr lang="ru-RU" b="1" dirty="0" smtClean="0">
                <a:solidFill>
                  <a:schemeClr val="bg1"/>
                </a:solidFill>
              </a:rPr>
              <a:t>». В городе расположен филиал ОАО «ТЭСС» — </a:t>
            </a:r>
            <a:r>
              <a:rPr lang="ru-RU" b="1" dirty="0" err="1" smtClean="0">
                <a:solidFill>
                  <a:schemeClr val="bg1"/>
                </a:solidFill>
              </a:rPr>
              <a:t>ТЭСС-Тюмень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214290"/>
            <a:ext cx="4479800" cy="66437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Действуют предприятия деревообработки (ОАО «Заречье», ДОК «Красный Октябрь», Тюменский Фанерный Завод, ООО «Шаттдекор»), промышленной химии (Тюменский завод пластмасс), лёгкой и пищевой промышленности (</a:t>
            </a:r>
            <a:r>
              <a:rPr lang="ru-RU" dirty="0" err="1" smtClean="0"/>
              <a:t>Боровская</a:t>
            </a:r>
            <a:r>
              <a:rPr lang="ru-RU" dirty="0" smtClean="0"/>
              <a:t> птицефабрика, Тюменский бройлер (группа «Продо»), Тюменский </a:t>
            </a:r>
            <a:r>
              <a:rPr lang="ru-RU" dirty="0" err="1" smtClean="0"/>
              <a:t>ликёро-водочный</a:t>
            </a:r>
            <a:r>
              <a:rPr lang="ru-RU" dirty="0" smtClean="0"/>
              <a:t> завод, Тюменский завод «Очаково», Тюменская овчинно-меховая фабрика, медицинского оборудования (Тюменский завод медицинского оборудования и инструментов (компания «Фармстандарт»)).</a:t>
            </a:r>
          </a:p>
          <a:p>
            <a:r>
              <a:rPr lang="ru-RU" dirty="0" smtClean="0"/>
              <a:t>В Тюмени зарегистрирована лизинговая компания: ОАО «Тюменская агропромышленная лизинговая компания».</a:t>
            </a:r>
          </a:p>
          <a:p>
            <a:r>
              <a:rPr lang="ru-RU" dirty="0" smtClean="0"/>
              <a:t>В области промышленного строительства действуют предприятия: ТФ «Мостоотряд-36» ОАО «Мостострой-11».</a:t>
            </a:r>
          </a:p>
          <a:p>
            <a:endParaRPr lang="ru-RU" dirty="0"/>
          </a:p>
        </p:txBody>
      </p:sp>
      <p:pic>
        <p:nvPicPr>
          <p:cNvPr id="24578" name="Picture 2" descr="http://dic.academic.ru/pictures/wiki/files/84/Tyumen-Lukoj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286248" cy="5714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    Производственная сфера.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 январь-июнь 2009 года рост промышленного производства свыше 100% отмечен в производстве транспортных средств и оборудования, а также в производстве резиновых и пластмассовых изделий. Менее чем на 5% снизили объемы производства предприятия, осуществляющие деятельность в сфере производства пищевых продуктов, включая напитки, в сфере производства нефтепродуктов и химическом производстве.</a:t>
            </a:r>
          </a:p>
          <a:p>
            <a:r>
              <a:rPr lang="ru-RU" dirty="0" smtClean="0"/>
              <a:t>Более чем на 50% снизили объемы производства предприятия, осуществляющие деятельность в сфере производства прочих неметаллических минеральных продуктов (36,9% к январю-июню 2008 года), производства кожи, изделий из кожи и  обуви (38%), производства электрооборудования, электронного и оптического оборудования (46,0%), обработке древесины и производстве изделий из дерева (46,3%).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64390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    Непроизводственная сфера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551766" cy="507209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Наука и </a:t>
            </a:r>
            <a:r>
              <a:rPr lang="ru-RU" b="1" dirty="0" smtClean="0"/>
              <a:t>образование</a:t>
            </a:r>
            <a:endParaRPr lang="ru-RU" dirty="0" smtClean="0"/>
          </a:p>
          <a:p>
            <a:r>
              <a:rPr lang="ru-RU" dirty="0" smtClean="0"/>
              <a:t>Нефть и газ Тюменской области способствовали бурному росту в городе научных организаций. Ещё в начале 1990-х годов численность сотрудников НИИ и ВУЗов в Тюмени составляла 11,5 тысяч человек, если добавить обслуживающий персонал — почти 18 тысяч, то есть 10 % трудоспособного населения города.</a:t>
            </a:r>
          </a:p>
          <a:p>
            <a:r>
              <a:rPr lang="ru-RU" dirty="0" smtClean="0"/>
              <a:t>В областном центре располагаются несколько десятков научно-исследовательских и проектных институтов. Фундаментальная наука </a:t>
            </a:r>
            <a:r>
              <a:rPr lang="ru-RU" dirty="0" smtClean="0"/>
              <a:t>представлена Институтом </a:t>
            </a:r>
            <a:r>
              <a:rPr lang="ru-RU" dirty="0" smtClean="0"/>
              <a:t>криосферы Земли и Институтом проблем освоения Севера, которые входят в структуру Сибирского отделения РАН. Прикладная наука ориентирована на нужды нефтегазового комплекса. Её лидерами являются «</a:t>
            </a:r>
            <a:r>
              <a:rPr lang="ru-RU" dirty="0" err="1" smtClean="0"/>
              <a:t>СургутНИПИнефть</a:t>
            </a:r>
            <a:r>
              <a:rPr lang="ru-RU" dirty="0" smtClean="0"/>
              <a:t>» (</a:t>
            </a:r>
            <a:r>
              <a:rPr lang="ru-RU" dirty="0" smtClean="0"/>
              <a:t>Тюменское отделение</a:t>
            </a:r>
            <a:r>
              <a:rPr lang="ru-RU" dirty="0" smtClean="0"/>
              <a:t>), </a:t>
            </a:r>
            <a:r>
              <a:rPr lang="ru-RU" dirty="0" smtClean="0"/>
              <a:t>ТюменНИИгипрогаз , </a:t>
            </a:r>
            <a:r>
              <a:rPr lang="ru-RU" dirty="0" err="1" smtClean="0"/>
              <a:t>Гипротюменнефтегаз</a:t>
            </a:r>
            <a:r>
              <a:rPr lang="ru-RU" dirty="0" smtClean="0"/>
              <a:t>, </a:t>
            </a:r>
            <a:r>
              <a:rPr lang="ru-RU" dirty="0" err="1" smtClean="0"/>
              <a:t>Тюменнефтегеофизика</a:t>
            </a:r>
            <a:r>
              <a:rPr lang="ru-RU" dirty="0" smtClean="0"/>
              <a:t> (компания Интегра), Институт «</a:t>
            </a:r>
            <a:r>
              <a:rPr lang="ru-RU" dirty="0" err="1" smtClean="0"/>
              <a:t>Нефтегазпроект</a:t>
            </a:r>
            <a:r>
              <a:rPr lang="ru-RU" dirty="0" smtClean="0"/>
              <a:t>», СибНАЦ, </a:t>
            </a:r>
            <a:r>
              <a:rPr lang="ru-RU" dirty="0" smtClean="0"/>
              <a:t>Сибнефтеавтоматика.</a:t>
            </a:r>
            <a:endParaRPr lang="ru-RU" dirty="0" smtClean="0"/>
          </a:p>
          <a:p>
            <a:r>
              <a:rPr lang="ru-RU" dirty="0" smtClean="0"/>
              <a:t>Тысячи студентов обучаются примерно по 120 специальностям в 15 высших учебных заведений. Преподавательский корпус составляет несколько тысяч человек, в их числе доктора и кандидаты наук, профессора и доценты. В городе также присутствует несколько десятков средних специальных учебных и профессионально-технических училищ, более ста дневных государственных общеобразовательных учреждения, порядка 150 дошкольных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480328" cy="64294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Здравоохранение</a:t>
            </a:r>
            <a:endParaRPr lang="ru-RU" dirty="0" smtClean="0"/>
          </a:p>
          <a:p>
            <a:r>
              <a:rPr lang="ru-RU" dirty="0" smtClean="0"/>
              <a:t>В 19 больничных учреждениях Тюмени (включая областные и ведомственные) — 4,4 тысячи больничных коек. По числу больничных коек на 10000 человек населения областной центр занимает только 19-е место среди городов Тюменской области, а по обеспеченности поликлиниками — 9-е.</a:t>
            </a:r>
          </a:p>
          <a:p>
            <a:r>
              <a:rPr lang="ru-RU" dirty="0" smtClean="0"/>
              <a:t>Крупнейшие медицинские организации </a:t>
            </a:r>
            <a:r>
              <a:rPr lang="ru-RU" dirty="0" smtClean="0"/>
              <a:t>города: ФГБУ </a:t>
            </a:r>
            <a:r>
              <a:rPr lang="ru-RU" dirty="0" smtClean="0"/>
              <a:t>«Федеральный центр нейрохирургии Минздрава РФ (г. Тюмень</a:t>
            </a:r>
            <a:r>
              <a:rPr lang="ru-RU" dirty="0" smtClean="0"/>
              <a:t>)»</a:t>
            </a:r>
          </a:p>
          <a:p>
            <a:r>
              <a:rPr lang="ru-RU" b="1" dirty="0" smtClean="0"/>
              <a:t>Религия</a:t>
            </a:r>
          </a:p>
          <a:p>
            <a:r>
              <a:rPr lang="ru-RU" dirty="0" smtClean="0"/>
              <a:t>В Тюмени находятся храмы различных </a:t>
            </a:r>
            <a:r>
              <a:rPr lang="ru-RU" dirty="0" err="1" smtClean="0"/>
              <a:t>конфессий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православные</a:t>
            </a:r>
          </a:p>
          <a:p>
            <a:r>
              <a:rPr lang="ru-RU" dirty="0" smtClean="0"/>
              <a:t>католические</a:t>
            </a:r>
            <a:endParaRPr lang="ru-RU" dirty="0" smtClean="0"/>
          </a:p>
          <a:p>
            <a:r>
              <a:rPr lang="ru-RU" dirty="0" smtClean="0"/>
              <a:t>протестантские</a:t>
            </a:r>
            <a:endParaRPr lang="ru-RU" dirty="0" smtClean="0"/>
          </a:p>
          <a:p>
            <a:r>
              <a:rPr lang="ru-RU" dirty="0" smtClean="0"/>
              <a:t>мусульманские</a:t>
            </a:r>
            <a:endParaRPr lang="ru-RU" dirty="0" smtClean="0"/>
          </a:p>
          <a:p>
            <a:r>
              <a:rPr lang="ru-RU" dirty="0" smtClean="0"/>
              <a:t>иудейские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7.    Перспективы развития города.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144000" cy="57864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 </a:t>
            </a:r>
            <a:r>
              <a:rPr lang="ru-RU" u="sng" dirty="0" smtClean="0"/>
              <a:t>Тюмень</a:t>
            </a:r>
            <a:r>
              <a:rPr lang="ru-RU" dirty="0" smtClean="0"/>
              <a:t> – город инновационных технологий и высокого качества жизни.</a:t>
            </a:r>
            <a:br>
              <a:rPr lang="ru-RU" dirty="0" smtClean="0"/>
            </a:br>
            <a:r>
              <a:rPr lang="ru-RU" dirty="0" smtClean="0"/>
              <a:t>В среднесрочной перспективе (2011–2015 гг.) целевой установкой является формирование в городе условий для инновационного развития экономики, роста малого и среднего предпринимательства, создание благоприятного инвестиционного климата («инвестиционный конвейер») и повышение качества жизни населения (рис. 6).</a:t>
            </a:r>
            <a:br>
              <a:rPr lang="ru-RU" dirty="0" smtClean="0"/>
            </a:br>
            <a:r>
              <a:rPr lang="ru-RU" dirty="0" smtClean="0"/>
              <a:t>Создание условий для инновационного развития и роста, высокий уровень развития инфраструктуры для привлечения инвестиций в среднесрочном периоде являются необходимыми стартовыми условиями для долгосрочного этапа Стратегии – инновационного развития кластеров. </a:t>
            </a:r>
          </a:p>
          <a:p>
            <a:r>
              <a:rPr lang="ru-RU" dirty="0" smtClean="0"/>
              <a:t>В долгосрочной перспективе (2011–2020 гг.) целевой установкой являются инновационное развитие кластеров, формирование индивидуального архитектурного облика города и достижение европейского уровня благоустройства города.</a:t>
            </a:r>
          </a:p>
          <a:p>
            <a:r>
              <a:rPr lang="ru-RU" dirty="0" smtClean="0"/>
              <a:t>Стратегическая задача инновационного развития экономики города путем активизации внутренних резервов, развития наукоемких технологий и инновационной деятельности не может быть решена в короткие сроки и путем принятия простых административных решений. Необходимо в течение долгого периода последовательно создавать условия для развития экономики инноваций и услуг (постиндустриальная экономика).</a:t>
            </a:r>
          </a:p>
          <a:p>
            <a:r>
              <a:rPr lang="ru-RU" dirty="0" smtClean="0"/>
              <a:t>Промышленный комплекс города Тюмени обладает серьезным стартовым капиталом для внедрения современных технологий мирового уровня на существующих и создаваемых предприятиях города. Важным конкурентным преимуществом города Тюмени может стать формирование полноценной инновационной инфраструктуры и, как следствие, высокая привлекательность города – как территории активного инновационного развития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Стратегия </a:t>
            </a:r>
            <a:r>
              <a:rPr lang="ru-RU" dirty="0" smtClean="0"/>
              <a:t>развития Тюмени до 2020 года</a:t>
            </a:r>
          </a:p>
          <a:p>
            <a:r>
              <a:rPr lang="en-US" dirty="0" smtClean="0"/>
              <a:t>http://www.tyumen-city.ru</a:t>
            </a:r>
            <a:r>
              <a:rPr lang="en-US" dirty="0" smtClean="0"/>
              <a:t>/</a:t>
            </a:r>
            <a:r>
              <a:rPr lang="ru-RU" dirty="0" smtClean="0"/>
              <a:t> - </a:t>
            </a:r>
            <a:r>
              <a:rPr lang="ru-RU" u="sng" dirty="0" smtClean="0"/>
              <a:t>Администрация города </a:t>
            </a:r>
            <a:r>
              <a:rPr lang="ru-RU" u="sng" dirty="0" smtClean="0"/>
              <a:t>Тюмени</a:t>
            </a:r>
          </a:p>
          <a:p>
            <a:r>
              <a:rPr lang="en-US" dirty="0" smtClean="0"/>
              <a:t>http://www.gorod72.info</a:t>
            </a:r>
            <a:r>
              <a:rPr lang="en-US" dirty="0" smtClean="0"/>
              <a:t>/</a:t>
            </a:r>
            <a:r>
              <a:rPr lang="ru-RU" dirty="0" smtClean="0"/>
              <a:t> - </a:t>
            </a:r>
            <a:r>
              <a:rPr lang="ru-RU" u="sng" dirty="0" smtClean="0"/>
              <a:t>Городище 72 — История и истории о Тюмени и </a:t>
            </a:r>
            <a:r>
              <a:rPr lang="ru-RU" u="sng" dirty="0" err="1" smtClean="0"/>
              <a:t>тюменцах</a:t>
            </a:r>
            <a:endParaRPr lang="ru-RU" u="sng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www.tyumen.ru</a:t>
            </a:r>
            <a:r>
              <a:rPr lang="ru-RU" dirty="0" smtClean="0"/>
              <a:t> – Проект Тюмень свысока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1.    Оценка экономико-географического положения.</a:t>
            </a:r>
            <a:br>
              <a:rPr lang="ru-RU" dirty="0" smtClean="0"/>
            </a:br>
            <a:r>
              <a:rPr lang="ru-RU" dirty="0" smtClean="0"/>
              <a:t>2.    История развития.</a:t>
            </a:r>
            <a:br>
              <a:rPr lang="ru-RU" dirty="0" smtClean="0"/>
            </a:br>
            <a:r>
              <a:rPr lang="ru-RU" dirty="0" smtClean="0"/>
              <a:t>3.    Планировка и застройка.</a:t>
            </a:r>
            <a:br>
              <a:rPr lang="ru-RU" dirty="0" smtClean="0"/>
            </a:br>
            <a:r>
              <a:rPr lang="ru-RU" dirty="0" smtClean="0"/>
              <a:t>4.    Промышленное производство.</a:t>
            </a:r>
            <a:br>
              <a:rPr lang="ru-RU" dirty="0" smtClean="0"/>
            </a:br>
            <a:r>
              <a:rPr lang="ru-RU" dirty="0" smtClean="0"/>
              <a:t>5.    Производственная сфера.</a:t>
            </a:r>
            <a:br>
              <a:rPr lang="ru-RU" dirty="0" smtClean="0"/>
            </a:br>
            <a:r>
              <a:rPr lang="ru-RU" dirty="0" smtClean="0"/>
              <a:t>6.    Непроизводственная сфера.</a:t>
            </a:r>
            <a:br>
              <a:rPr lang="ru-RU" dirty="0" smtClean="0"/>
            </a:br>
            <a:r>
              <a:rPr lang="ru-RU" dirty="0" smtClean="0"/>
              <a:t>7.    Перспективы развития.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сведения: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3"/>
            <a:ext cx="3714776" cy="51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40005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    Оценка экономико-географического положения.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Тюмень расположена на юге западной Сибири, на берегу реки Тура, левом притоке Тобола. В 205 км до Кургана, в 325 км до </a:t>
            </a:r>
            <a:r>
              <a:rPr lang="ru-RU" u="sng" dirty="0" smtClean="0"/>
              <a:t>Екатеринбурга</a:t>
            </a:r>
            <a:r>
              <a:rPr lang="ru-RU" dirty="0" smtClean="0"/>
              <a:t>, в 246 км до Тобольска и в 678 км до Омска. Расстояние до Москвы 1725 км.</a:t>
            </a:r>
          </a:p>
          <a:p>
            <a:r>
              <a:rPr lang="ru-RU" dirty="0" smtClean="0"/>
              <a:t> Географические координаты: 57°09′ северной широты, 65°32′ восточной долготы.</a:t>
            </a:r>
          </a:p>
          <a:p>
            <a:r>
              <a:rPr lang="ru-RU" dirty="0" smtClean="0"/>
              <a:t> Высота над уровнем моря — 60 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Файл:Russia edcp location ma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281923" cy="5000636"/>
          </a:xfrm>
          <a:prstGeom prst="rect">
            <a:avLst/>
          </a:prstGeom>
          <a:noFill/>
        </p:spPr>
      </p:pic>
      <p:pic>
        <p:nvPicPr>
          <p:cNvPr id="16388" name="Picture 4" descr="File:Outline Map of Tyumen Oblast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9916" y="0"/>
            <a:ext cx="4204084" cy="3929050"/>
          </a:xfrm>
          <a:prstGeom prst="rect">
            <a:avLst/>
          </a:prstGeom>
          <a:noFill/>
        </p:spPr>
      </p:pic>
      <p:pic>
        <p:nvPicPr>
          <p:cNvPr id="16390" name="Picture 6" descr="Тюм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143116"/>
            <a:ext cx="142876" cy="142876"/>
          </a:xfrm>
          <a:prstGeom prst="rect">
            <a:avLst/>
          </a:prstGeom>
          <a:noFill/>
        </p:spPr>
      </p:pic>
      <p:pic>
        <p:nvPicPr>
          <p:cNvPr id="16392" name="Picture 8" descr="Тюмен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28"/>
            <a:ext cx="142876" cy="14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5459550" cy="600079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Экономико-географическое положение Тюмени имеет ряд особенностей.</a:t>
            </a:r>
          </a:p>
          <a:p>
            <a:r>
              <a:rPr lang="ru-RU" i="1" dirty="0" smtClean="0"/>
              <a:t> Его благоприятными чертами можно считать близость, по сравнению с другими регионами Сибири, к экономически развитым районам европейской части страны, прежде всего к Уралу, а также высокую степень обеспеченности разнообразными природными ресурсами.</a:t>
            </a:r>
          </a:p>
          <a:p>
            <a:r>
              <a:rPr lang="ru-RU" i="1" dirty="0" smtClean="0"/>
              <a:t>Среди неблагоприятных черт ЭГП - Тюмень на тысячи километров удалена от морей и транспортных узлов, через которые осуществляются внешнеторговые связи страны.</a:t>
            </a:r>
            <a:endParaRPr lang="ru-RU" dirty="0"/>
          </a:p>
        </p:txBody>
      </p:sp>
      <p:pic>
        <p:nvPicPr>
          <p:cNvPr id="21506" name="Picture 2" descr="http://files.avtotochki.ru/blog/rg/we/yx/gb/bf/mm/az/1384/small_vladictu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85794"/>
            <a:ext cx="3681417" cy="55721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    История развития.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071546"/>
            <a:ext cx="8153400" cy="5024454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ru-RU" sz="1400" i="1" dirty="0" smtClean="0"/>
              <a:t>Что за богатый край сия Сибирь, </a:t>
            </a:r>
            <a:br>
              <a:rPr lang="ru-RU" sz="1400" i="1" dirty="0" smtClean="0"/>
            </a:br>
            <a:r>
              <a:rPr lang="ru-RU" sz="1400" i="1" dirty="0" smtClean="0"/>
              <a:t>что за мощный край. </a:t>
            </a:r>
            <a:br>
              <a:rPr lang="ru-RU" sz="1400" i="1" dirty="0" smtClean="0"/>
            </a:br>
            <a:r>
              <a:rPr lang="ru-RU" sz="1400" i="1" dirty="0" smtClean="0"/>
              <a:t>Потребны еще века, но, когда она будет заселена,</a:t>
            </a:r>
            <a:br>
              <a:rPr lang="ru-RU" sz="1400" i="1" dirty="0" smtClean="0"/>
            </a:br>
            <a:r>
              <a:rPr lang="ru-RU" sz="1400" i="1" dirty="0" smtClean="0"/>
              <a:t>она предназначена играть большую роль</a:t>
            </a:r>
            <a:br>
              <a:rPr lang="ru-RU" sz="1400" i="1" dirty="0" smtClean="0"/>
            </a:br>
            <a:r>
              <a:rPr lang="ru-RU" sz="1400" i="1" dirty="0" smtClean="0"/>
              <a:t>в  анналах мира.</a:t>
            </a:r>
            <a:endParaRPr lang="ru-RU" sz="1400" dirty="0" smtClean="0"/>
          </a:p>
          <a:p>
            <a:pPr algn="r">
              <a:buNone/>
            </a:pPr>
            <a:r>
              <a:rPr lang="ru-RU" sz="1400" i="1" dirty="0" smtClean="0"/>
              <a:t>А.Н.Радищев</a:t>
            </a:r>
            <a:endParaRPr lang="ru-RU" sz="1400" dirty="0" smtClean="0"/>
          </a:p>
          <a:p>
            <a:pPr algn="ctr">
              <a:buNone/>
            </a:pPr>
            <a:r>
              <a:rPr lang="ru-RU" sz="2000" dirty="0" smtClean="0"/>
              <a:t>Тюмень – административный центр Тюменской области.</a:t>
            </a:r>
          </a:p>
          <a:p>
            <a:r>
              <a:rPr lang="ru-RU" dirty="0" smtClean="0"/>
              <a:t>Заложен воеводами Василием </a:t>
            </a:r>
            <a:r>
              <a:rPr lang="ru-RU" dirty="0" err="1" smtClean="0"/>
              <a:t>Сукиным</a:t>
            </a:r>
            <a:r>
              <a:rPr lang="ru-RU" dirty="0" smtClean="0"/>
              <a:t> и Иваном Мясным в июле 1586 года на месте древ­него городища, столицы Тюменского хан­ства.</a:t>
            </a:r>
          </a:p>
          <a:p>
            <a:r>
              <a:rPr lang="ru-RU" dirty="0" smtClean="0"/>
              <a:t>Город Тюмень был заложен как форпост ос­воения Сибири и Дальнего Востока. В XVI и XVII веках основное население – служилые люди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yumen-info.ru/tyumen/Tyumen_XIX/album/slides/19v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56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571612"/>
            <a:ext cx="8153400" cy="45243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начале XVIII века Тюмень была крупным транзитным пунктом торговли, через город проходили торговые пути из Китая и всей Сибири в центр России. </a:t>
            </a:r>
          </a:p>
          <a:p>
            <a:r>
              <a:rPr lang="ru-RU" dirty="0" smtClean="0"/>
              <a:t>К началу XIX Тюмень – значительный центр обрабатываю­щей промышленности. В 1836 г. в Тюмени был спущен пер­вый в Сибири пароход. Город становится одной из крупнейших в России баз речного судостроения.</a:t>
            </a:r>
          </a:p>
          <a:p>
            <a:r>
              <a:rPr lang="ru-RU" dirty="0" smtClean="0"/>
              <a:t>Открытие месторождений нефти и газа на территории области стало новой страницей в истории Тюмени…</a:t>
            </a:r>
          </a:p>
          <a:p>
            <a:r>
              <a:rPr lang="ru-RU" dirty="0" smtClean="0"/>
              <a:t>В 1960–70-е среди тайги, болот и тундры началось их освоение. В 1966 году начато стро­ительство железной дороги Тюмень–Тобольск–</a:t>
            </a:r>
            <a:r>
              <a:rPr lang="ru-RU" dirty="0" err="1" smtClean="0"/>
              <a:t>Cургут</a:t>
            </a:r>
            <a:r>
              <a:rPr lang="ru-RU" dirty="0" smtClean="0"/>
              <a:t>–Нижневартовск. 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29068"/>
            <a:ext cx="5388112" cy="28289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Современная Тюмень – </a:t>
            </a:r>
          </a:p>
          <a:p>
            <a:pPr>
              <a:buNone/>
            </a:pPr>
            <a:r>
              <a:rPr lang="ru-RU" dirty="0" smtClean="0"/>
              <a:t>     это крупный промышленный центр, город науки, культуры и спорта. За последние годы город значительно преобразился. Возведены новые микрорайоны, построены автодороги, мосты, расширены улицы, вступила в строй новая ТЭЦ, старая переведена на природный газ.</a:t>
            </a:r>
          </a:p>
          <a:p>
            <a:endParaRPr lang="ru-RU" dirty="0"/>
          </a:p>
        </p:txBody>
      </p:sp>
      <p:sp>
        <p:nvSpPr>
          <p:cNvPr id="18434" name="AutoShape 2" descr="http://tmn.cross-roads.ru/ducky/P62800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tmn.cross-roads.ru/ducky/P62800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i060.radikal.ru/1008/35/3a35ff86c8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1" y="4153805"/>
            <a:ext cx="3500429" cy="2704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tmn.cross-roads.ru/ducky/P6280029.jpg"/>
          <p:cNvPicPr>
            <a:picLocks noChangeAspect="1" noChangeArrowheads="1"/>
          </p:cNvPicPr>
          <p:nvPr/>
        </p:nvPicPr>
        <p:blipFill>
          <a:blip r:embed="rId3"/>
          <a:srcRect r="40000"/>
          <a:stretch>
            <a:fillRect/>
          </a:stretch>
        </p:blipFill>
        <p:spPr bwMode="auto">
          <a:xfrm>
            <a:off x="5715008" y="0"/>
            <a:ext cx="3428992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planeta.romanticcollection.ru/gallery/albums/most_vlyublennyh_tyumen/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5803969" cy="388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190</TotalTime>
  <Words>494</Words>
  <Application>Microsoft Office PowerPoint</Application>
  <PresentationFormat>Экран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     Тюмень    Экономико-географическая  характеристика.</vt:lpstr>
      <vt:lpstr>Содержание: </vt:lpstr>
      <vt:lpstr>Общие сведения:</vt:lpstr>
      <vt:lpstr>1.    Оценка экономико-географического положения.</vt:lpstr>
      <vt:lpstr>Слайд 5</vt:lpstr>
      <vt:lpstr>Слайд 6</vt:lpstr>
      <vt:lpstr>2.    История развития.</vt:lpstr>
      <vt:lpstr>Слайд 8</vt:lpstr>
      <vt:lpstr>Слайд 9</vt:lpstr>
      <vt:lpstr> 3. Планировка и застройка.</vt:lpstr>
      <vt:lpstr>Слайд 11</vt:lpstr>
      <vt:lpstr>4.    Промышленное производство</vt:lpstr>
      <vt:lpstr>Слайд 13</vt:lpstr>
      <vt:lpstr>5.    Производственная сфера.</vt:lpstr>
      <vt:lpstr>Слайд 15</vt:lpstr>
      <vt:lpstr>6.    Непроизводственная сфера города</vt:lpstr>
      <vt:lpstr>Слайд 17</vt:lpstr>
      <vt:lpstr>7.    Перспективы развития города.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Тюмень Экономико-географическая характеристика</dc:title>
  <dc:creator>Оля</dc:creator>
  <cp:lastModifiedBy>Оля</cp:lastModifiedBy>
  <cp:revision>20</cp:revision>
  <dcterms:created xsi:type="dcterms:W3CDTF">2013-02-27T17:49:52Z</dcterms:created>
  <dcterms:modified xsi:type="dcterms:W3CDTF">2013-03-03T12:41:42Z</dcterms:modified>
</cp:coreProperties>
</file>