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FF2"/>
    <a:srgbClr val="EADDA4"/>
    <a:srgbClr val="F9E9CB"/>
    <a:srgbClr val="FFE2C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15" autoAdjust="0"/>
  </p:normalViewPr>
  <p:slideViewPr>
    <p:cSldViewPr>
      <p:cViewPr>
        <p:scale>
          <a:sx n="100" d="100"/>
          <a:sy n="100" d="100"/>
        </p:scale>
        <p:origin x="-744" y="-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4057637" y="5503334"/>
            <a:ext cx="2800364" cy="13157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4057650" y="5629014"/>
            <a:ext cx="2800351" cy="27736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4057650" y="5944130"/>
            <a:ext cx="2800351" cy="1320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4057650" y="6015249"/>
            <a:ext cx="1474470" cy="264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4057650" y="6066048"/>
            <a:ext cx="1474470" cy="1320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4057650" y="5723467"/>
            <a:ext cx="2297430" cy="3962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5532380" y="5865864"/>
            <a:ext cx="1200150" cy="528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5271734"/>
            <a:ext cx="6858000" cy="35269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5309095"/>
            <a:ext cx="6858001" cy="2032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4810538" y="5262241"/>
            <a:ext cx="2047463" cy="35884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6858000" cy="53469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42900" y="3469393"/>
            <a:ext cx="6343650" cy="212336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42900" y="5633244"/>
            <a:ext cx="3714750" cy="2531533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5029200" y="6075680"/>
            <a:ext cx="720090" cy="6604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4057650" y="6074305"/>
            <a:ext cx="971550" cy="6604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6240066" y="1641"/>
            <a:ext cx="560784" cy="528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086350" y="1651000"/>
            <a:ext cx="1428750" cy="79248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1651000"/>
            <a:ext cx="4686300" cy="79248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2861734"/>
            <a:ext cx="5829300" cy="1967442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863572"/>
            <a:ext cx="5829300" cy="2180695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3249169"/>
            <a:ext cx="3028950" cy="653750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3249169"/>
            <a:ext cx="3028950" cy="653750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1651000"/>
            <a:ext cx="6286500" cy="154533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50" y="3242734"/>
            <a:ext cx="3031236" cy="6604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540919" y="3242734"/>
            <a:ext cx="3031331" cy="6604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85750" y="3912305"/>
            <a:ext cx="3031236" cy="56134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538729" y="3912305"/>
            <a:ext cx="3031331" cy="56134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1651000"/>
            <a:ext cx="6172200" cy="154533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937760" y="884936"/>
            <a:ext cx="717948" cy="6604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943350" y="884936"/>
            <a:ext cx="994410" cy="6604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131052" y="3282"/>
            <a:ext cx="571500" cy="52832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5122" y="1591734"/>
            <a:ext cx="2537460" cy="12679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015122" y="2904383"/>
            <a:ext cx="2537460" cy="667004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14300" y="1121303"/>
            <a:ext cx="3826764" cy="8453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80326" y="1602121"/>
            <a:ext cx="440102" cy="6762365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2753" y="1651000"/>
            <a:ext cx="3429000" cy="6604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66332" y="4729557"/>
            <a:ext cx="1943100" cy="363492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529849"/>
            <a:ext cx="6858000" cy="121921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6858000" cy="44873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445289"/>
            <a:ext cx="6858001" cy="1320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4057637" y="520356"/>
            <a:ext cx="2800364" cy="13157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4057650" y="635718"/>
            <a:ext cx="2800351" cy="260051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4055504" y="718617"/>
            <a:ext cx="2297430" cy="3962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5530235" y="850695"/>
            <a:ext cx="1200150" cy="528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6813724" y="-2890"/>
            <a:ext cx="43220" cy="8981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6783361" y="-2890"/>
            <a:ext cx="20574" cy="8981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6769071" y="-2890"/>
            <a:ext cx="6858" cy="8981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6731567" y="-2890"/>
            <a:ext cx="20574" cy="8981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6686758" y="549"/>
            <a:ext cx="41148" cy="8453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6655106" y="549"/>
            <a:ext cx="6858" cy="8453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1651000"/>
            <a:ext cx="6172200" cy="1540933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42900" y="3249168"/>
            <a:ext cx="6172200" cy="62473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939902" y="884936"/>
            <a:ext cx="717948" cy="6604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943350" y="884936"/>
            <a:ext cx="994410" cy="6604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31052" y="3282"/>
            <a:ext cx="571500" cy="528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s://avatars.mds.yandex.net/i?id=2b57c7aa2147a304438bd27db2ac49a7_l-4944743-images-thumbs&amp;n=13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661248" y="128464"/>
          <a:ext cx="504056" cy="29883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04056"/>
              </a:tblGrid>
              <a:tr h="2988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8-29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Picture background"/>
          <p:cNvPicPr/>
          <p:nvPr/>
        </p:nvPicPr>
        <p:blipFill>
          <a:blip r:embed="rId2" r:link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6021288" y="0"/>
            <a:ext cx="836712" cy="504056"/>
          </a:xfrm>
          <a:prstGeom prst="rect">
            <a:avLst/>
          </a:prstGeom>
          <a:noFill/>
        </p:spPr>
      </p:pic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052736" y="128464"/>
            <a:ext cx="3312368" cy="288032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ФИ_________________________________________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332656" y="632520"/>
            <a:ext cx="6120680" cy="648072"/>
          </a:xfrm>
          <a:prstGeom prst="roundRect">
            <a:avLst>
              <a:gd name="adj" fmla="val 16667"/>
            </a:avLst>
          </a:prstGeom>
          <a:ln>
            <a:solidFill>
              <a:schemeClr val="tx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 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1036" name="Picture 12" descr="C:\Users\Olga\Downloads\f14eeab0906765384e33ae471c320c5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632" y="128464"/>
            <a:ext cx="432048" cy="432048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188640" y="632520"/>
            <a:ext cx="61926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Практическая работа </a:t>
            </a:r>
            <a:r>
              <a:rPr lang="ru-RU" sz="1100" dirty="0" smtClean="0"/>
              <a:t>.</a:t>
            </a:r>
            <a:r>
              <a:rPr lang="ru-RU" sz="1100" dirty="0" smtClean="0"/>
              <a:t>  Определение и объяснение по картам закономерностей распределения солнечной радиации, средних температур января и июля, годового количества осадков, испаряемости по территории страны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" name="Рисунок 33" descr="Picture background"/>
          <p:cNvPicPr/>
          <p:nvPr/>
        </p:nvPicPr>
        <p:blipFill>
          <a:blip r:embed="rId2" r:link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7273" r="27273"/>
          <a:stretch>
            <a:fillRect/>
          </a:stretch>
        </p:blipFill>
        <p:spPr bwMode="auto">
          <a:xfrm>
            <a:off x="116632" y="9345488"/>
            <a:ext cx="288032" cy="432048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04664" y="1352600"/>
            <a:ext cx="6120680" cy="664012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100" b="1" i="1" dirty="0" smtClean="0">
                <a:solidFill>
                  <a:srgbClr val="3D6028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1100" b="1" i="1" spc="-5" dirty="0" smtClean="0">
                <a:solidFill>
                  <a:srgbClr val="3D6028"/>
                </a:solidFill>
                <a:latin typeface="Times New Roman" pitchFamily="18" charset="0"/>
                <a:cs typeface="Times New Roman" pitchFamily="18" charset="0"/>
              </a:rPr>
              <a:t>работы: </a:t>
            </a: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научиться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определять по картам закономерности распределения солнечной радиации, средних температур января и июля, годового количества осадков, испаряемости по территории страны и объяснять выявленные закономерности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4664" y="4448944"/>
            <a:ext cx="4392488" cy="276999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Пользуясь климатическими картами, заполните </a:t>
            </a:r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таблицу.</a:t>
            </a:r>
            <a:endParaRPr lang="ru-RU" sz="12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80" y="257673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404664" y="4736976"/>
          <a:ext cx="6120680" cy="2425410"/>
        </p:xfrm>
        <a:graphic>
          <a:graphicData uri="http://schemas.openxmlformats.org/drawingml/2006/table">
            <a:tbl>
              <a:tblPr/>
              <a:tblGrid>
                <a:gridCol w="911435"/>
                <a:gridCol w="811429"/>
                <a:gridCol w="811429"/>
                <a:gridCol w="659388"/>
                <a:gridCol w="910775"/>
                <a:gridCol w="864096"/>
                <a:gridCol w="643968"/>
                <a:gridCol w="508160"/>
              </a:tblGrid>
              <a:tr h="8443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Пункты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Суммарная радиация,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ккал/см. кв.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Годовое количество осадков, мм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Испаряе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мость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мм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Коэффициент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увлажнения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Увлажнение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Температура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95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4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Москва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03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Архангельск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4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Астрахань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Санкт-Петербург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4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Норильск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4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Якутск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4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Красноярск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10" marR="9110" marT="9110" marB="91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76672" y="7113240"/>
            <a:ext cx="61206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Сделайте вывод: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В каком направлении изменяется температура в январе и июне.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От чего зависит распределение солнечной радиации.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В каком направлении изменяется количество осадков. Объясните причины неравномерного распределения осадков.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Установите взаимосвязь между количеством солнечной радиации и испаряемостью.</a:t>
            </a:r>
          </a:p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476672" y="8193360"/>
            <a:ext cx="62646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Вывод: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endParaRPr lang="ru-RU" sz="1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4664" y="2072680"/>
            <a:ext cx="6192688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Солнечная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радиация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- излучение солнцем тепла и света.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   Суммарная радиация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- общее количество солнечной энергии, достигающей    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   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поверхности Земли.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 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Испаряемость -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это количество влаги, которое может испариться с поверхности при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   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данных атмосферных условиях.  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  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Испарение -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это поступление в атмосферу водяного пара с поверхности воды, льда,  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   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растительности, почвы.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110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100" b="1" smtClean="0">
                <a:latin typeface="Times New Roman" pitchFamily="18" charset="0"/>
                <a:cs typeface="Times New Roman" pitchFamily="18" charset="0"/>
              </a:rPr>
              <a:t>Коэффициент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увлажнения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-  это отношение годовой суммы осадков к    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        испаряемости на этот же период.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                                                 К = О/ И.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 К = 1 увлажнение достаточное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 К &gt; 1 увлажнение избыточное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 К &lt; 1   увлажнение недостаточное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8">
      <a:dk1>
        <a:sysClr val="windowText" lastClr="000000"/>
      </a:dk1>
      <a:lt1>
        <a:sysClr val="window" lastClr="FFFFFF"/>
      </a:lt1>
      <a:dk2>
        <a:srgbClr val="818E3E"/>
      </a:dk2>
      <a:lt2>
        <a:srgbClr val="D2D2D2"/>
      </a:lt2>
      <a:accent1>
        <a:srgbClr val="FF388C"/>
      </a:accent1>
      <a:accent2>
        <a:srgbClr val="C1C1C1"/>
      </a:accent2>
      <a:accent3>
        <a:srgbClr val="9C007F"/>
      </a:accent3>
      <a:accent4>
        <a:srgbClr val="68007F"/>
      </a:accent4>
      <a:accent5>
        <a:srgbClr val="557F5D"/>
      </a:accent5>
      <a:accent6>
        <a:srgbClr val="00349E"/>
      </a:accent6>
      <a:hlink>
        <a:srgbClr val="17BBFD"/>
      </a:hlink>
      <a:folHlink>
        <a:srgbClr val="FF79C2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579</TotalTime>
  <Words>124</Words>
  <Application>Microsoft Office PowerPoint</Application>
  <PresentationFormat>Лист A4 (210x297 мм)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Городская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</dc:creator>
  <cp:lastModifiedBy>Olga</cp:lastModifiedBy>
  <cp:revision>62</cp:revision>
  <dcterms:created xsi:type="dcterms:W3CDTF">2024-09-17T16:05:08Z</dcterms:created>
  <dcterms:modified xsi:type="dcterms:W3CDTF">2024-12-14T22:29:02Z</dcterms:modified>
</cp:coreProperties>
</file>