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</p:sldMasterIdLst>
  <p:notesMasterIdLst>
    <p:notesMasterId r:id="rId29"/>
  </p:notesMasterIdLst>
  <p:sldIdLst>
    <p:sldId id="367" r:id="rId2"/>
    <p:sldId id="368" r:id="rId3"/>
    <p:sldId id="341" r:id="rId4"/>
    <p:sldId id="343" r:id="rId5"/>
    <p:sldId id="264" r:id="rId6"/>
    <p:sldId id="344" r:id="rId7"/>
    <p:sldId id="346" r:id="rId8"/>
    <p:sldId id="347" r:id="rId9"/>
    <p:sldId id="366" r:id="rId10"/>
    <p:sldId id="369" r:id="rId11"/>
    <p:sldId id="372" r:id="rId12"/>
    <p:sldId id="349" r:id="rId13"/>
    <p:sldId id="370" r:id="rId14"/>
    <p:sldId id="352" r:id="rId15"/>
    <p:sldId id="353" r:id="rId16"/>
    <p:sldId id="354" r:id="rId17"/>
    <p:sldId id="355" r:id="rId18"/>
    <p:sldId id="356" r:id="rId19"/>
    <p:sldId id="266" r:id="rId20"/>
    <p:sldId id="359" r:id="rId21"/>
    <p:sldId id="357" r:id="rId22"/>
    <p:sldId id="360" r:id="rId23"/>
    <p:sldId id="361" r:id="rId24"/>
    <p:sldId id="371" r:id="rId25"/>
    <p:sldId id="373" r:id="rId26"/>
    <p:sldId id="374" r:id="rId27"/>
    <p:sldId id="375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9D6342-5CF3-4E18-B3C6-8898EE995FF6}">
  <a:tblStyle styleId="{939D6342-5CF3-4E18-B3C6-8898EE995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4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e08f91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e08f91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307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500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803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115cd6818e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115cd6818e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933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15cd6818e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15cd6818e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920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5cd6818e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15cd6818e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272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425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4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11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74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5cd6818e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5cd6818e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e08f91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e08f91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066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ea29405b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ea29405bd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443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477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73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185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e08f91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e08f91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7479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e08f91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e08f91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4338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e08f91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e08f91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6521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e08f91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e08f91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97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40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15cd6818e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15cd6818e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04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ea29405b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ea29405bd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17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436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15cd6818e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15cd6818e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96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e08f917f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e08f917f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71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1600" y="1657350"/>
            <a:ext cx="6400800" cy="14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55750" y="3784050"/>
            <a:ext cx="4173600" cy="4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2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3" name="Google Shape;353;p49"/>
          <p:cNvCxnSpPr/>
          <p:nvPr/>
        </p:nvCxnSpPr>
        <p:spPr>
          <a:xfrm rot="10800000">
            <a:off x="713175" y="269100"/>
            <a:ext cx="7729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49"/>
          <p:cNvCxnSpPr/>
          <p:nvPr/>
        </p:nvCxnSpPr>
        <p:spPr>
          <a:xfrm>
            <a:off x="713175" y="4874250"/>
            <a:ext cx="772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5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713279" y="773248"/>
            <a:ext cx="2926200" cy="64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713275" y="1565846"/>
            <a:ext cx="42978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720000" y="1282550"/>
            <a:ext cx="3446700" cy="283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BLANK_19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720000" y="1744400"/>
            <a:ext cx="27432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2"/>
          </p:nvPr>
        </p:nvSpPr>
        <p:spPr>
          <a:xfrm>
            <a:off x="720000" y="2293100"/>
            <a:ext cx="2743200" cy="11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79" name="Google Shape;79;p18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8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8"/>
          <p:cNvSpPr txBox="1">
            <a:spLocks noGrp="1"/>
          </p:cNvSpPr>
          <p:nvPr>
            <p:ph type="subTitle" idx="3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4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20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7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7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7"/>
          <p:cNvSpPr txBox="1">
            <a:spLocks noGrp="1"/>
          </p:cNvSpPr>
          <p:nvPr>
            <p:ph type="subTitle" idx="1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subTitle" idx="2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9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>
            <a:spLocks noGrp="1"/>
          </p:cNvSpPr>
          <p:nvPr>
            <p:ph type="subTitle" idx="1"/>
          </p:nvPr>
        </p:nvSpPr>
        <p:spPr>
          <a:xfrm>
            <a:off x="726175" y="3054828"/>
            <a:ext cx="232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subTitle" idx="2"/>
          </p:nvPr>
        </p:nvSpPr>
        <p:spPr>
          <a:xfrm>
            <a:off x="726175" y="3524625"/>
            <a:ext cx="2325900" cy="68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subTitle" idx="3"/>
          </p:nvPr>
        </p:nvSpPr>
        <p:spPr>
          <a:xfrm>
            <a:off x="3716101" y="3054825"/>
            <a:ext cx="232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subTitle" idx="4"/>
          </p:nvPr>
        </p:nvSpPr>
        <p:spPr>
          <a:xfrm>
            <a:off x="3716100" y="3524625"/>
            <a:ext cx="2325900" cy="68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subTitle" idx="5"/>
          </p:nvPr>
        </p:nvSpPr>
        <p:spPr>
          <a:xfrm>
            <a:off x="726175" y="1527950"/>
            <a:ext cx="232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subTitle" idx="6"/>
          </p:nvPr>
        </p:nvSpPr>
        <p:spPr>
          <a:xfrm>
            <a:off x="726175" y="1997751"/>
            <a:ext cx="2325900" cy="68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subTitle" idx="7"/>
          </p:nvPr>
        </p:nvSpPr>
        <p:spPr>
          <a:xfrm>
            <a:off x="3716101" y="1527950"/>
            <a:ext cx="232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8"/>
          </p:nvPr>
        </p:nvSpPr>
        <p:spPr>
          <a:xfrm>
            <a:off x="3716100" y="1997754"/>
            <a:ext cx="2325900" cy="68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55917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7"/>
          <p:cNvSpPr txBox="1">
            <a:spLocks noGrp="1"/>
          </p:cNvSpPr>
          <p:nvPr>
            <p:ph type="subTitle" idx="9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8"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subTitle" idx="1"/>
          </p:nvPr>
        </p:nvSpPr>
        <p:spPr>
          <a:xfrm>
            <a:off x="2093098" y="37793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subTitle" idx="2"/>
          </p:nvPr>
        </p:nvSpPr>
        <p:spPr>
          <a:xfrm>
            <a:off x="2093100" y="4145032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subTitle" idx="3"/>
          </p:nvPr>
        </p:nvSpPr>
        <p:spPr>
          <a:xfrm>
            <a:off x="4839298" y="37793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subTitle" idx="4"/>
          </p:nvPr>
        </p:nvSpPr>
        <p:spPr>
          <a:xfrm>
            <a:off x="4839300" y="4145032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subTitle" idx="5"/>
          </p:nvPr>
        </p:nvSpPr>
        <p:spPr>
          <a:xfrm>
            <a:off x="719998" y="18881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subTitle" idx="6"/>
          </p:nvPr>
        </p:nvSpPr>
        <p:spPr>
          <a:xfrm>
            <a:off x="720000" y="2253819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9"/>
          <p:cNvSpPr txBox="1">
            <a:spLocks noGrp="1"/>
          </p:cNvSpPr>
          <p:nvPr>
            <p:ph type="subTitle" idx="7"/>
          </p:nvPr>
        </p:nvSpPr>
        <p:spPr>
          <a:xfrm>
            <a:off x="3466198" y="18881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8"/>
          </p:nvPr>
        </p:nvSpPr>
        <p:spPr>
          <a:xfrm>
            <a:off x="3466200" y="2253819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subTitle" idx="9"/>
          </p:nvPr>
        </p:nvSpPr>
        <p:spPr>
          <a:xfrm>
            <a:off x="6212398" y="18881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subTitle" idx="13"/>
          </p:nvPr>
        </p:nvSpPr>
        <p:spPr>
          <a:xfrm>
            <a:off x="6212400" y="2253819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720000" y="39562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78" name="Google Shape;278;p39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39"/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39"/>
          <p:cNvSpPr txBox="1">
            <a:spLocks noGrp="1"/>
          </p:cNvSpPr>
          <p:nvPr>
            <p:ph type="subTitle" idx="14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9"/>
          <p:cNvSpPr txBox="1">
            <a:spLocks noGrp="1"/>
          </p:cNvSpPr>
          <p:nvPr>
            <p:ph type="subTitle" idx="15"/>
          </p:nvPr>
        </p:nvSpPr>
        <p:spPr>
          <a:xfrm>
            <a:off x="713224" y="480105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2"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>
            <a:spLocks noGrp="1"/>
          </p:cNvSpPr>
          <p:nvPr>
            <p:ph type="title" hasCustomPrompt="1"/>
          </p:nvPr>
        </p:nvSpPr>
        <p:spPr>
          <a:xfrm>
            <a:off x="4799392" y="697981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5" name="Google Shape;295;p41"/>
          <p:cNvSpPr txBox="1">
            <a:spLocks noGrp="1"/>
          </p:cNvSpPr>
          <p:nvPr>
            <p:ph type="subTitle" idx="1"/>
          </p:nvPr>
        </p:nvSpPr>
        <p:spPr>
          <a:xfrm>
            <a:off x="4799392" y="1384361"/>
            <a:ext cx="35199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1"/>
          <p:cNvSpPr txBox="1">
            <a:spLocks noGrp="1"/>
          </p:cNvSpPr>
          <p:nvPr>
            <p:ph type="title" idx="2" hasCustomPrompt="1"/>
          </p:nvPr>
        </p:nvSpPr>
        <p:spPr>
          <a:xfrm>
            <a:off x="4799392" y="2031621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7" name="Google Shape;297;p41"/>
          <p:cNvSpPr txBox="1">
            <a:spLocks noGrp="1"/>
          </p:cNvSpPr>
          <p:nvPr>
            <p:ph type="subTitle" idx="3"/>
          </p:nvPr>
        </p:nvSpPr>
        <p:spPr>
          <a:xfrm>
            <a:off x="4799392" y="2718001"/>
            <a:ext cx="35199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1"/>
          <p:cNvSpPr txBox="1">
            <a:spLocks noGrp="1"/>
          </p:cNvSpPr>
          <p:nvPr>
            <p:ph type="title" idx="4" hasCustomPrompt="1"/>
          </p:nvPr>
        </p:nvSpPr>
        <p:spPr>
          <a:xfrm>
            <a:off x="4799392" y="3365277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9" name="Google Shape;299;p41"/>
          <p:cNvSpPr txBox="1">
            <a:spLocks noGrp="1"/>
          </p:cNvSpPr>
          <p:nvPr>
            <p:ph type="subTitle" idx="5"/>
          </p:nvPr>
        </p:nvSpPr>
        <p:spPr>
          <a:xfrm>
            <a:off x="4799392" y="4051658"/>
            <a:ext cx="35199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1"/>
          <p:cNvSpPr txBox="1">
            <a:spLocks noGrp="1"/>
          </p:cNvSpPr>
          <p:nvPr>
            <p:ph type="subTitle" idx="6"/>
          </p:nvPr>
        </p:nvSpPr>
        <p:spPr>
          <a:xfrm>
            <a:off x="7699374" y="195904"/>
            <a:ext cx="731400" cy="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9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  <a:defRPr sz="2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4" r:id="rId5"/>
    <p:sldLayoutId id="2147483673" r:id="rId6"/>
    <p:sldLayoutId id="2147483683" r:id="rId7"/>
    <p:sldLayoutId id="2147483685" r:id="rId8"/>
    <p:sldLayoutId id="2147483687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 txBox="1">
            <a:spLocks noGrp="1"/>
          </p:cNvSpPr>
          <p:nvPr>
            <p:ph type="ctrTitle"/>
          </p:nvPr>
        </p:nvSpPr>
        <p:spPr>
          <a:xfrm>
            <a:off x="3657600" y="3120450"/>
            <a:ext cx="18288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dirty="0">
                <a:solidFill>
                  <a:schemeClr val="dk2"/>
                </a:solidFill>
                <a:latin typeface="Montserrat ExtraBold" panose="00000900000000000000" pitchFamily="50" charset="-52"/>
              </a:rPr>
              <a:t>6 класс</a:t>
            </a:r>
            <a:endParaRPr sz="1600" b="0" dirty="0">
              <a:solidFill>
                <a:schemeClr val="dk2"/>
              </a:solidFill>
              <a:latin typeface="Montserrat ExtraBold" panose="00000900000000000000" pitchFamily="50" charset="-52"/>
            </a:endParaRPr>
          </a:p>
        </p:txBody>
      </p:sp>
      <p:cxnSp>
        <p:nvCxnSpPr>
          <p:cNvPr id="371" name="Google Shape;371;p54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54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54"/>
          <p:cNvSpPr txBox="1">
            <a:spLocks noGrp="1"/>
          </p:cNvSpPr>
          <p:nvPr>
            <p:ph type="ctrTitle"/>
          </p:nvPr>
        </p:nvSpPr>
        <p:spPr>
          <a:xfrm>
            <a:off x="0" y="1748701"/>
            <a:ext cx="9012264" cy="14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 dirty="0">
                <a:solidFill>
                  <a:schemeClr val="dk2"/>
                </a:solidFill>
                <a:latin typeface="Montserrat ExtraBold" panose="00000900000000000000" pitchFamily="50" charset="-52"/>
              </a:rPr>
              <a:t>Реки</a:t>
            </a:r>
            <a:endParaRPr sz="2400" dirty="0">
              <a:solidFill>
                <a:schemeClr val="dk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6" name="Google Shape;369;p54">
            <a:extLst>
              <a:ext uri="{FF2B5EF4-FFF2-40B4-BE49-F238E27FC236}">
                <a16:creationId xmlns:a16="http://schemas.microsoft.com/office/drawing/2014/main" id="{A0CFE6DA-8D7D-4EDA-AF69-2E397149C54F}"/>
              </a:ext>
            </a:extLst>
          </p:cNvPr>
          <p:cNvSpPr txBox="1">
            <a:spLocks/>
          </p:cNvSpPr>
          <p:nvPr/>
        </p:nvSpPr>
        <p:spPr>
          <a:xfrm>
            <a:off x="3151909" y="1565852"/>
            <a:ext cx="2757055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1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sz="3200" b="0" dirty="0">
                <a:latin typeface="Montserrat ExtraBold" panose="00000900000000000000" pitchFamily="50" charset="-52"/>
              </a:rPr>
              <a:t>Воды суши</a:t>
            </a:r>
          </a:p>
        </p:txBody>
      </p:sp>
    </p:spTree>
    <p:extLst>
      <p:ext uri="{BB962C8B-B14F-4D97-AF65-F5344CB8AC3E}">
        <p14:creationId xmlns:p14="http://schemas.microsoft.com/office/powerpoint/2010/main" val="288170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611400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Нил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5" y="1203031"/>
            <a:ext cx="4364416" cy="78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Длина реки Нил — 6 650 км, а длина Нила с притоком </a:t>
            </a:r>
            <a:r>
              <a:rPr lang="ru-RU" sz="1800" dirty="0" err="1">
                <a:latin typeface="Roboto" panose="02000000000000000000" pitchFamily="2" charset="0"/>
                <a:ea typeface="Roboto" panose="02000000000000000000" pitchFamily="2" charset="0"/>
              </a:rPr>
              <a:t>Кагерой</a:t>
            </a: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 — 7 086 км.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63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3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3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3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15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611400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Лена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5" y="1203031"/>
            <a:ext cx="4364416" cy="78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Самая длинная река России — 4400 километров.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63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3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3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3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80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3" name="Google Shape;2003;p110"/>
          <p:cNvCxnSpPr>
            <a:stCxn id="2004" idx="1"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5" name="Google Shape;2005;p110"/>
          <p:cNvCxnSpPr>
            <a:stCxn id="2006" idx="3"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07" name="Google Shape;2007;p110"/>
          <p:cNvGrpSpPr/>
          <p:nvPr/>
        </p:nvGrpSpPr>
        <p:grpSpPr>
          <a:xfrm>
            <a:off x="3857159" y="1461999"/>
            <a:ext cx="4663758" cy="2903707"/>
            <a:chOff x="1120043" y="1573793"/>
            <a:chExt cx="3230100" cy="1995900"/>
          </a:xfrm>
        </p:grpSpPr>
        <p:sp>
          <p:nvSpPr>
            <p:cNvPr id="2008" name="Google Shape;2008;p110"/>
            <p:cNvSpPr/>
            <p:nvPr/>
          </p:nvSpPr>
          <p:spPr>
            <a:xfrm>
              <a:off x="1120043" y="1573793"/>
              <a:ext cx="3230100" cy="1995900"/>
            </a:xfrm>
            <a:prstGeom prst="roundRect">
              <a:avLst>
                <a:gd name="adj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10"/>
            <p:cNvSpPr/>
            <p:nvPr/>
          </p:nvSpPr>
          <p:spPr>
            <a:xfrm rot="5400000">
              <a:off x="787392" y="2552025"/>
              <a:ext cx="875400" cy="396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10" name="Google Shape;2010;p110"/>
          <p:cNvPicPr preferRelativeResize="0"/>
          <p:nvPr/>
        </p:nvPicPr>
        <p:blipFill rotWithShape="1">
          <a:blip r:embed="rId3"/>
          <a:srcRect l="8226" t="2865" r="8226" b="3697"/>
          <a:stretch/>
        </p:blipFill>
        <p:spPr>
          <a:xfrm>
            <a:off x="4177186" y="1740275"/>
            <a:ext cx="4091793" cy="237834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2015;p110">
            <a:extLst>
              <a:ext uri="{FF2B5EF4-FFF2-40B4-BE49-F238E27FC236}">
                <a16:creationId xmlns:a16="http://schemas.microsoft.com/office/drawing/2014/main" id="{BBAABD21-43E4-4AAE-87DE-F6C7D999F72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9999" y="527747"/>
            <a:ext cx="4184509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Montserrat ExtraBold" panose="00000900000000000000" pitchFamily="50" charset="-52"/>
              </a:rPr>
              <a:t>Речная долина</a:t>
            </a:r>
            <a:endParaRPr sz="3600" dirty="0">
              <a:latin typeface="Montserrat ExtraBold" panose="00000900000000000000" pitchFamily="50" charset="-52"/>
            </a:endParaRPr>
          </a:p>
        </p:txBody>
      </p:sp>
      <p:sp>
        <p:nvSpPr>
          <p:cNvPr id="20" name="Google Shape;2018;p110">
            <a:extLst>
              <a:ext uri="{FF2B5EF4-FFF2-40B4-BE49-F238E27FC236}">
                <a16:creationId xmlns:a16="http://schemas.microsoft.com/office/drawing/2014/main" id="{8ACDAF22-45C8-4CBF-B4D7-FA199D5056D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732887" y="1460295"/>
            <a:ext cx="2743200" cy="11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вытянутое понижение в рельефе земной поверхности, созданное рекой.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Google Shape;2018;p110">
            <a:extLst>
              <a:ext uri="{FF2B5EF4-FFF2-40B4-BE49-F238E27FC236}">
                <a16:creationId xmlns:a16="http://schemas.microsoft.com/office/drawing/2014/main" id="{F76BA8CE-A13E-4AF1-97F7-87679F71E621}"/>
              </a:ext>
            </a:extLst>
          </p:cNvPr>
          <p:cNvSpPr txBox="1">
            <a:spLocks/>
          </p:cNvSpPr>
          <p:nvPr/>
        </p:nvSpPr>
        <p:spPr>
          <a:xfrm>
            <a:off x="732887" y="2622378"/>
            <a:ext cx="2743200" cy="1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0" indent="0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часть долины реки, которая находится выше русла и затапливается водой во время разливов реки.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Google Shape;2015;p110">
            <a:extLst>
              <a:ext uri="{FF2B5EF4-FFF2-40B4-BE49-F238E27FC236}">
                <a16:creationId xmlns:a16="http://schemas.microsoft.com/office/drawing/2014/main" id="{A6476BBE-F2B0-448B-9D79-1A05AF19C337}"/>
              </a:ext>
            </a:extLst>
          </p:cNvPr>
          <p:cNvSpPr txBox="1">
            <a:spLocks/>
          </p:cNvSpPr>
          <p:nvPr/>
        </p:nvSpPr>
        <p:spPr>
          <a:xfrm>
            <a:off x="732938" y="3565215"/>
            <a:ext cx="2743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ru-RU" sz="1800" dirty="0">
                <a:latin typeface="Montserrat ExtraBold" panose="00000900000000000000" pitchFamily="50" charset="-52"/>
              </a:rPr>
              <a:t>Террасы</a:t>
            </a:r>
            <a:endParaRPr lang="en-US" sz="1800" dirty="0">
              <a:latin typeface="Montserrat ExtraBold" panose="00000900000000000000" pitchFamily="50" charset="-52"/>
            </a:endParaRPr>
          </a:p>
        </p:txBody>
      </p:sp>
      <p:sp>
        <p:nvSpPr>
          <p:cNvPr id="25" name="Google Shape;2018;p110">
            <a:extLst>
              <a:ext uri="{FF2B5EF4-FFF2-40B4-BE49-F238E27FC236}">
                <a16:creationId xmlns:a16="http://schemas.microsoft.com/office/drawing/2014/main" id="{E1B85BC6-43BB-4A68-B8B3-5F7576D573CA}"/>
              </a:ext>
            </a:extLst>
          </p:cNvPr>
          <p:cNvSpPr txBox="1">
            <a:spLocks/>
          </p:cNvSpPr>
          <p:nvPr/>
        </p:nvSpPr>
        <p:spPr>
          <a:xfrm>
            <a:off x="738999" y="3650833"/>
            <a:ext cx="2737088" cy="1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0" indent="0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склоны речной долины, часто в виде ступеней.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Google Shape;2015;p110">
            <a:extLst>
              <a:ext uri="{FF2B5EF4-FFF2-40B4-BE49-F238E27FC236}">
                <a16:creationId xmlns:a16="http://schemas.microsoft.com/office/drawing/2014/main" id="{603D6BAE-568C-4823-A03B-241820AB5B38}"/>
              </a:ext>
            </a:extLst>
          </p:cNvPr>
          <p:cNvSpPr txBox="1">
            <a:spLocks/>
          </p:cNvSpPr>
          <p:nvPr/>
        </p:nvSpPr>
        <p:spPr>
          <a:xfrm>
            <a:off x="732938" y="2350409"/>
            <a:ext cx="3503372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ru-RU" sz="1800" dirty="0">
                <a:latin typeface="Montserrat ExtraBold" panose="00000900000000000000" pitchFamily="50" charset="-52"/>
              </a:rPr>
              <a:t>Пойма</a:t>
            </a:r>
            <a:endParaRPr lang="en-US" sz="1800" dirty="0">
              <a:latin typeface="Montserrat ExtraBold" panose="00000900000000000000" pitchFamily="50" charset="-52"/>
            </a:endParaRPr>
          </a:p>
        </p:txBody>
      </p:sp>
      <p:sp>
        <p:nvSpPr>
          <p:cNvPr id="27" name="Google Shape;2015;p110">
            <a:extLst>
              <a:ext uri="{FF2B5EF4-FFF2-40B4-BE49-F238E27FC236}">
                <a16:creationId xmlns:a16="http://schemas.microsoft.com/office/drawing/2014/main" id="{E5D86650-0551-4F01-B943-66444B9DD389}"/>
              </a:ext>
            </a:extLst>
          </p:cNvPr>
          <p:cNvSpPr txBox="1">
            <a:spLocks/>
          </p:cNvSpPr>
          <p:nvPr/>
        </p:nvSpPr>
        <p:spPr>
          <a:xfrm>
            <a:off x="732938" y="1268713"/>
            <a:ext cx="3503372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ru-RU" sz="1800" dirty="0">
                <a:latin typeface="Montserrat ExtraBold" panose="00000900000000000000" pitchFamily="50" charset="-52"/>
              </a:rPr>
              <a:t>Речное русло</a:t>
            </a:r>
            <a:endParaRPr lang="en-US" sz="1800" dirty="0"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53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6"/>
          <p:cNvSpPr txBox="1">
            <a:spLocks noGrp="1"/>
          </p:cNvSpPr>
          <p:nvPr>
            <p:ph type="subTitle" idx="1"/>
          </p:nvPr>
        </p:nvSpPr>
        <p:spPr>
          <a:xfrm>
            <a:off x="732350" y="3033478"/>
            <a:ext cx="232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Montserrat ExtraBold" panose="00000900000000000000" pitchFamily="50" charset="-52"/>
              </a:rPr>
              <a:t>Бассейн реки</a:t>
            </a:r>
            <a:endParaRPr sz="1800" dirty="0">
              <a:latin typeface="Montserrat ExtraBold" panose="00000900000000000000" pitchFamily="50" charset="-52"/>
            </a:endParaRPr>
          </a:p>
        </p:txBody>
      </p:sp>
      <p:sp>
        <p:nvSpPr>
          <p:cNvPr id="692" name="Google Shape;692;p66"/>
          <p:cNvSpPr txBox="1">
            <a:spLocks noGrp="1"/>
          </p:cNvSpPr>
          <p:nvPr>
            <p:ph type="subTitle" idx="3"/>
          </p:nvPr>
        </p:nvSpPr>
        <p:spPr>
          <a:xfrm>
            <a:off x="2819108" y="3033475"/>
            <a:ext cx="232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Montserrat ExtraBold" panose="00000900000000000000" pitchFamily="50" charset="-52"/>
              </a:rPr>
              <a:t>Водораздел</a:t>
            </a:r>
            <a:endParaRPr sz="1800" dirty="0">
              <a:latin typeface="Montserrat ExtraBold" panose="00000900000000000000" pitchFamily="50" charset="-52"/>
            </a:endParaRPr>
          </a:p>
        </p:txBody>
      </p:sp>
      <p:sp>
        <p:nvSpPr>
          <p:cNvPr id="693" name="Google Shape;693;p66"/>
          <p:cNvSpPr txBox="1">
            <a:spLocks noGrp="1"/>
          </p:cNvSpPr>
          <p:nvPr>
            <p:ph type="subTitle" idx="4"/>
          </p:nvPr>
        </p:nvSpPr>
        <p:spPr>
          <a:xfrm>
            <a:off x="2819108" y="3247359"/>
            <a:ext cx="2086758" cy="106311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Условная линия, разделяющая соседние речные бассейны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5" name="Google Shape;695;p66"/>
          <p:cNvSpPr txBox="1">
            <a:spLocks noGrp="1"/>
          </p:cNvSpPr>
          <p:nvPr>
            <p:ph type="subTitle" idx="6"/>
          </p:nvPr>
        </p:nvSpPr>
        <p:spPr>
          <a:xfrm>
            <a:off x="726175" y="1955952"/>
            <a:ext cx="3845825" cy="68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Речная система состоит из главной реки и её притоков. Притоки бывают левые и правые. Чтобы определить левый и правый приток, нужно встать по течению реки, справа будут правые притоки, слева — левые.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00" name="Google Shape;700;p66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66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66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66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4" name="Google Shape;704;p66"/>
          <p:cNvCxnSpPr/>
          <p:nvPr/>
        </p:nvCxnSpPr>
        <p:spPr>
          <a:xfrm rot="10800000">
            <a:off x="713325" y="269100"/>
            <a:ext cx="772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3A62AE-6471-4DFE-911B-2016153BE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078" y="524829"/>
            <a:ext cx="3326247" cy="4093842"/>
          </a:xfrm>
          <a:prstGeom prst="rect">
            <a:avLst/>
          </a:prstGeom>
        </p:spPr>
      </p:pic>
      <p:sp>
        <p:nvSpPr>
          <p:cNvPr id="18" name="Google Shape;2015;p110">
            <a:extLst>
              <a:ext uri="{FF2B5EF4-FFF2-40B4-BE49-F238E27FC236}">
                <a16:creationId xmlns:a16="http://schemas.microsoft.com/office/drawing/2014/main" id="{7B57D275-8CDE-4689-8647-006A21651042}"/>
              </a:ext>
            </a:extLst>
          </p:cNvPr>
          <p:cNvSpPr txBox="1">
            <a:spLocks/>
          </p:cNvSpPr>
          <p:nvPr/>
        </p:nvSpPr>
        <p:spPr>
          <a:xfrm>
            <a:off x="719999" y="527747"/>
            <a:ext cx="4184509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indent="0"/>
            <a:r>
              <a:rPr lang="ru-RU" sz="3600" dirty="0">
                <a:latin typeface="Montserrat ExtraBold" panose="00000900000000000000" pitchFamily="50" charset="-52"/>
              </a:rPr>
              <a:t>Речная система</a:t>
            </a:r>
          </a:p>
        </p:txBody>
      </p:sp>
      <p:sp>
        <p:nvSpPr>
          <p:cNvPr id="19" name="Google Shape;693;p66">
            <a:extLst>
              <a:ext uri="{FF2B5EF4-FFF2-40B4-BE49-F238E27FC236}">
                <a16:creationId xmlns:a16="http://schemas.microsoft.com/office/drawing/2014/main" id="{A9C642D2-7B48-41D0-9C3F-31D5DAE048E8}"/>
              </a:ext>
            </a:extLst>
          </p:cNvPr>
          <p:cNvSpPr txBox="1">
            <a:spLocks/>
          </p:cNvSpPr>
          <p:nvPr/>
        </p:nvSpPr>
        <p:spPr>
          <a:xfrm>
            <a:off x="732350" y="3249237"/>
            <a:ext cx="1962359" cy="106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None/>
              <a:defRPr sz="16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0" indent="0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Территория, с которой река собирает свои </a:t>
            </a:r>
          </a:p>
          <a:p>
            <a:pPr marL="0" indent="0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воды.</a:t>
            </a:r>
          </a:p>
        </p:txBody>
      </p:sp>
      <p:sp>
        <p:nvSpPr>
          <p:cNvPr id="20" name="Google Shape;692;p66">
            <a:extLst>
              <a:ext uri="{FF2B5EF4-FFF2-40B4-BE49-F238E27FC236}">
                <a16:creationId xmlns:a16="http://schemas.microsoft.com/office/drawing/2014/main" id="{7192CC80-ABEA-4124-902F-30619529CBAD}"/>
              </a:ext>
            </a:extLst>
          </p:cNvPr>
          <p:cNvSpPr txBox="1">
            <a:spLocks/>
          </p:cNvSpPr>
          <p:nvPr/>
        </p:nvSpPr>
        <p:spPr>
          <a:xfrm>
            <a:off x="708675" y="1332026"/>
            <a:ext cx="2952959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indent="0"/>
            <a:r>
              <a:rPr lang="ru-RU" sz="1800" dirty="0">
                <a:latin typeface="Montserrat ExtraBold" panose="00000900000000000000" pitchFamily="50" charset="-52"/>
              </a:rPr>
              <a:t>Части речной системы</a:t>
            </a:r>
          </a:p>
        </p:txBody>
      </p:sp>
      <p:cxnSp>
        <p:nvCxnSpPr>
          <p:cNvPr id="21" name="Google Shape;2005;p110">
            <a:extLst>
              <a:ext uri="{FF2B5EF4-FFF2-40B4-BE49-F238E27FC236}">
                <a16:creationId xmlns:a16="http://schemas.microsoft.com/office/drawing/2014/main" id="{767FAD0B-B396-4F5C-A3CF-6F88E262E609}"/>
              </a:ext>
            </a:extLst>
          </p:cNvPr>
          <p:cNvCxnSpPr/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94708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7"/>
          <p:cNvSpPr txBox="1"/>
          <p:nvPr/>
        </p:nvSpPr>
        <p:spPr>
          <a:xfrm>
            <a:off x="1677151" y="2515248"/>
            <a:ext cx="18639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Montserrat ExtraBold" panose="00000900000000000000" pitchFamily="50" charset="-52"/>
                <a:ea typeface="Abhaya Libre"/>
                <a:cs typeface="Abhaya Libre"/>
                <a:sym typeface="Abhaya Libre"/>
              </a:rPr>
              <a:t>Горные </a:t>
            </a:r>
            <a:endParaRPr sz="2000" b="1" dirty="0">
              <a:solidFill>
                <a:schemeClr val="dk1"/>
              </a:solidFill>
              <a:latin typeface="Montserrat ExtraBold" panose="00000900000000000000" pitchFamily="50" charset="-52"/>
              <a:ea typeface="Abhaya Libre"/>
              <a:cs typeface="Abhaya Libre"/>
              <a:sym typeface="Abhaya Libre"/>
            </a:endParaRPr>
          </a:p>
        </p:txBody>
      </p:sp>
      <p:sp>
        <p:nvSpPr>
          <p:cNvPr id="713" name="Google Shape;713;p67"/>
          <p:cNvSpPr txBox="1"/>
          <p:nvPr/>
        </p:nvSpPr>
        <p:spPr>
          <a:xfrm>
            <a:off x="3736976" y="1432088"/>
            <a:ext cx="1667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dk1"/>
                </a:solidFill>
                <a:latin typeface="Montserrat ExtraBold" panose="00000900000000000000" pitchFamily="50" charset="-52"/>
                <a:ea typeface="Abhaya Libre"/>
                <a:cs typeface="Abhaya Libre"/>
                <a:sym typeface="Abhaya Libre"/>
              </a:rPr>
              <a:t>Реки</a:t>
            </a:r>
            <a:endParaRPr sz="3600" b="1" dirty="0">
              <a:solidFill>
                <a:schemeClr val="dk1"/>
              </a:solidFill>
              <a:latin typeface="Montserrat ExtraBold" panose="00000900000000000000" pitchFamily="50" charset="-52"/>
              <a:ea typeface="Abhaya Libre"/>
              <a:cs typeface="Abhaya Libre"/>
              <a:sym typeface="Abhaya Libre"/>
            </a:endParaRPr>
          </a:p>
        </p:txBody>
      </p:sp>
      <p:sp>
        <p:nvSpPr>
          <p:cNvPr id="715" name="Google Shape;715;p67"/>
          <p:cNvSpPr txBox="1"/>
          <p:nvPr/>
        </p:nvSpPr>
        <p:spPr>
          <a:xfrm>
            <a:off x="5602951" y="2515248"/>
            <a:ext cx="2096424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Montserrat ExtraBold" panose="00000900000000000000" pitchFamily="50" charset="-52"/>
                <a:ea typeface="Abhaya Libre"/>
                <a:cs typeface="Abhaya Libre"/>
                <a:sym typeface="Abhaya Libre"/>
              </a:rPr>
              <a:t>Равнинные</a:t>
            </a:r>
            <a:endParaRPr sz="2000" b="1" dirty="0">
              <a:solidFill>
                <a:schemeClr val="dk1"/>
              </a:solidFill>
              <a:latin typeface="Montserrat ExtraBold" panose="00000900000000000000" pitchFamily="50" charset="-52"/>
              <a:ea typeface="Abhaya Libre"/>
              <a:cs typeface="Abhaya Libre"/>
              <a:sym typeface="Abhaya Libre"/>
            </a:endParaRPr>
          </a:p>
        </p:txBody>
      </p:sp>
      <p:cxnSp>
        <p:nvCxnSpPr>
          <p:cNvPr id="718" name="Google Shape;718;p67"/>
          <p:cNvCxnSpPr>
            <a:cxnSpLocks/>
            <a:stCxn id="713" idx="2"/>
            <a:endCxn id="711" idx="0"/>
          </p:cNvCxnSpPr>
          <p:nvPr/>
        </p:nvCxnSpPr>
        <p:spPr>
          <a:xfrm rot="5400000">
            <a:off x="3327159" y="1271731"/>
            <a:ext cx="525460" cy="196157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67"/>
          <p:cNvCxnSpPr>
            <a:cxnSpLocks/>
            <a:stCxn id="713" idx="2"/>
            <a:endCxn id="715" idx="0"/>
          </p:cNvCxnSpPr>
          <p:nvPr/>
        </p:nvCxnSpPr>
        <p:spPr>
          <a:xfrm rot="16200000" flipH="1">
            <a:off x="5348189" y="1212274"/>
            <a:ext cx="525460" cy="208048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67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7"/>
          <p:cNvSpPr txBox="1"/>
          <p:nvPr/>
        </p:nvSpPr>
        <p:spPr>
          <a:xfrm>
            <a:off x="5404376" y="3008832"/>
            <a:ext cx="3126050" cy="108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Nanum Gothic"/>
                <a:sym typeface="Nanum Gothic"/>
              </a:rPr>
              <a:t>пересекают равнинную местность, имеют медленное плавное течение и широкую долину</a:t>
            </a:r>
            <a:endParaRPr sz="18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Nanum Gothic"/>
              <a:sym typeface="Nanum Gothic"/>
            </a:endParaRPr>
          </a:p>
        </p:txBody>
      </p:sp>
      <p:sp>
        <p:nvSpPr>
          <p:cNvPr id="727" name="Google Shape;727;p67"/>
          <p:cNvSpPr txBox="1"/>
          <p:nvPr/>
        </p:nvSpPr>
        <p:spPr>
          <a:xfrm>
            <a:off x="1342652" y="2945831"/>
            <a:ext cx="2784875" cy="120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Nanum Gothic"/>
                <a:sym typeface="Nanum Gothic"/>
              </a:rPr>
              <a:t>отличаются быстрым течением, текут в узких долинах с крутыми склонами</a:t>
            </a:r>
            <a:endParaRPr sz="18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Nanum Gothic"/>
              <a:sym typeface="Nanum Gothic"/>
            </a:endParaRPr>
          </a:p>
        </p:txBody>
      </p:sp>
      <p:sp>
        <p:nvSpPr>
          <p:cNvPr id="13" name="Google Shape;2015;p110">
            <a:extLst>
              <a:ext uri="{FF2B5EF4-FFF2-40B4-BE49-F238E27FC236}">
                <a16:creationId xmlns:a16="http://schemas.microsoft.com/office/drawing/2014/main" id="{439C82DD-1673-49C3-A34E-C4064C358E7D}"/>
              </a:ext>
            </a:extLst>
          </p:cNvPr>
          <p:cNvSpPr txBox="1">
            <a:spLocks/>
          </p:cNvSpPr>
          <p:nvPr/>
        </p:nvSpPr>
        <p:spPr>
          <a:xfrm>
            <a:off x="719999" y="527747"/>
            <a:ext cx="4593219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 ExtraBold"/>
              <a:buNone/>
              <a:defRPr sz="20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indent="0"/>
            <a:r>
              <a:rPr lang="ru-RU" sz="3600" dirty="0">
                <a:latin typeface="Montserrat ExtraBold" panose="00000900000000000000" pitchFamily="50" charset="-52"/>
              </a:rPr>
              <a:t>Влияние рельефа</a:t>
            </a:r>
          </a:p>
        </p:txBody>
      </p:sp>
    </p:spTree>
    <p:extLst>
      <p:ext uri="{BB962C8B-B14F-4D97-AF65-F5344CB8AC3E}">
        <p14:creationId xmlns:p14="http://schemas.microsoft.com/office/powerpoint/2010/main" val="687023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580847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Каньон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5" y="1117137"/>
            <a:ext cx="42978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речная долина горной реки с очень крутыми, иногда ступенчатыми склонами и узким дном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0489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814014" y="3410146"/>
            <a:ext cx="771565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На дне русла реки могут чередоваться разные по составу породы. Легкорастворимые породы размываются водой, а трудно размываемые обнажаются в виде уступов. Эти уступы называются </a:t>
            </a: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sym typeface="Abhaya Libre"/>
              </a:rPr>
              <a:t>порогами.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sym typeface="Abhaya Libre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560;p63">
            <a:extLst>
              <a:ext uri="{FF2B5EF4-FFF2-40B4-BE49-F238E27FC236}">
                <a16:creationId xmlns:a16="http://schemas.microsoft.com/office/drawing/2014/main" id="{CD7369C2-652E-4F9C-B674-0BD08B43A2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014" y="2825806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2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Пороги</a:t>
            </a:r>
            <a:endParaRPr sz="32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432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4409621" y="454591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Водопад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4409621" y="1094791"/>
            <a:ext cx="42978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свободное падение воды с крутого уступа, пересекающего речное русло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2758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780153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Анхель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5" y="1394376"/>
            <a:ext cx="42978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самый высокий водопад в мире. Его высота составляет 1054 м.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27904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4"/>
          <p:cNvSpPr txBox="1">
            <a:spLocks noGrp="1"/>
          </p:cNvSpPr>
          <p:nvPr>
            <p:ph type="subTitle" idx="1"/>
          </p:nvPr>
        </p:nvSpPr>
        <p:spPr>
          <a:xfrm>
            <a:off x="2093098" y="3882234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Montserrat ExtraBold" panose="00000900000000000000" pitchFamily="50" charset="-52"/>
              </a:rPr>
              <a:t>Подземное</a:t>
            </a:r>
            <a:endParaRPr sz="1800" dirty="0">
              <a:latin typeface="Montserrat ExtraBold" panose="00000900000000000000" pitchFamily="50" charset="-52"/>
            </a:endParaRPr>
          </a:p>
        </p:txBody>
      </p:sp>
      <p:sp>
        <p:nvSpPr>
          <p:cNvPr id="575" name="Google Shape;575;p64"/>
          <p:cNvSpPr txBox="1">
            <a:spLocks noGrp="1"/>
          </p:cNvSpPr>
          <p:nvPr>
            <p:ph type="subTitle" idx="2"/>
          </p:nvPr>
        </p:nvSpPr>
        <p:spPr>
          <a:xfrm>
            <a:off x="2093100" y="4182701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у рек жарких засушливых областей в тропиках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6" name="Google Shape;576;p64"/>
          <p:cNvSpPr txBox="1">
            <a:spLocks noGrp="1"/>
          </p:cNvSpPr>
          <p:nvPr>
            <p:ph type="subTitle" idx="3"/>
          </p:nvPr>
        </p:nvSpPr>
        <p:spPr>
          <a:xfrm>
            <a:off x="4839298" y="3882234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Montserrat ExtraBold" panose="00000900000000000000" pitchFamily="50" charset="-52"/>
              </a:rPr>
              <a:t>Смешанное</a:t>
            </a:r>
            <a:endParaRPr sz="1800" dirty="0">
              <a:latin typeface="Montserrat ExtraBold" panose="00000900000000000000" pitchFamily="50" charset="-52"/>
            </a:endParaRPr>
          </a:p>
        </p:txBody>
      </p:sp>
      <p:sp>
        <p:nvSpPr>
          <p:cNvPr id="577" name="Google Shape;577;p64"/>
          <p:cNvSpPr txBox="1">
            <a:spLocks noGrp="1"/>
          </p:cNvSpPr>
          <p:nvPr>
            <p:ph type="subTitle" idx="4"/>
          </p:nvPr>
        </p:nvSpPr>
        <p:spPr>
          <a:xfrm>
            <a:off x="4839300" y="4182701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характерно для большинства рек мира 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8" name="Google Shape;578;p64"/>
          <p:cNvSpPr txBox="1">
            <a:spLocks noGrp="1"/>
          </p:cNvSpPr>
          <p:nvPr>
            <p:ph type="subTitle" idx="5"/>
          </p:nvPr>
        </p:nvSpPr>
        <p:spPr>
          <a:xfrm>
            <a:off x="719998" y="18881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Montserrat ExtraBold" panose="00000900000000000000" pitchFamily="50" charset="-52"/>
              </a:rPr>
              <a:t>Дождевое</a:t>
            </a:r>
            <a:endParaRPr sz="1800" dirty="0">
              <a:latin typeface="Montserrat ExtraBold" panose="00000900000000000000" pitchFamily="50" charset="-52"/>
            </a:endParaRPr>
          </a:p>
        </p:txBody>
      </p:sp>
      <p:sp>
        <p:nvSpPr>
          <p:cNvPr id="579" name="Google Shape;579;p64"/>
          <p:cNvSpPr txBox="1">
            <a:spLocks noGrp="1"/>
          </p:cNvSpPr>
          <p:nvPr>
            <p:ph type="subTitle" idx="6"/>
          </p:nvPr>
        </p:nvSpPr>
        <p:spPr>
          <a:xfrm>
            <a:off x="689067" y="2193170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в экваториальных и тропических широт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80" name="Google Shape;580;p64"/>
          <p:cNvSpPr txBox="1">
            <a:spLocks noGrp="1"/>
          </p:cNvSpPr>
          <p:nvPr>
            <p:ph type="subTitle" idx="7"/>
          </p:nvPr>
        </p:nvSpPr>
        <p:spPr>
          <a:xfrm>
            <a:off x="3466198" y="18881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Montserrat ExtraBold" panose="00000900000000000000" pitchFamily="50" charset="-52"/>
              </a:rPr>
              <a:t>Снеговое</a:t>
            </a:r>
            <a:endParaRPr sz="1800" dirty="0">
              <a:latin typeface="Montserrat ExtraBold" panose="00000900000000000000" pitchFamily="50" charset="-52"/>
            </a:endParaRPr>
          </a:p>
        </p:txBody>
      </p:sp>
      <p:sp>
        <p:nvSpPr>
          <p:cNvPr id="581" name="Google Shape;581;p64"/>
          <p:cNvSpPr txBox="1">
            <a:spLocks noGrp="1"/>
          </p:cNvSpPr>
          <p:nvPr>
            <p:ph type="subTitle" idx="8"/>
          </p:nvPr>
        </p:nvSpPr>
        <p:spPr>
          <a:xfrm>
            <a:off x="3497132" y="2193170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на севере умеренных и в приполярных широтах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82" name="Google Shape;582;p64"/>
          <p:cNvSpPr txBox="1">
            <a:spLocks noGrp="1"/>
          </p:cNvSpPr>
          <p:nvPr>
            <p:ph type="subTitle" idx="9"/>
          </p:nvPr>
        </p:nvSpPr>
        <p:spPr>
          <a:xfrm>
            <a:off x="6212398" y="1888121"/>
            <a:ext cx="22116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Montserrat ExtraBold" panose="00000900000000000000" pitchFamily="50" charset="-52"/>
              </a:rPr>
              <a:t>Ледниковое</a:t>
            </a:r>
            <a:endParaRPr sz="1800" dirty="0">
              <a:latin typeface="Montserrat ExtraBold" panose="00000900000000000000" pitchFamily="50" charset="-52"/>
            </a:endParaRPr>
          </a:p>
        </p:txBody>
      </p:sp>
      <p:sp>
        <p:nvSpPr>
          <p:cNvPr id="583" name="Google Shape;583;p64"/>
          <p:cNvSpPr txBox="1">
            <a:spLocks noGrp="1"/>
          </p:cNvSpPr>
          <p:nvPr>
            <p:ph type="subTitle" idx="13"/>
          </p:nvPr>
        </p:nvSpPr>
        <p:spPr>
          <a:xfrm>
            <a:off x="6198391" y="2198969"/>
            <a:ext cx="2211600" cy="52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реки с истоком в горах или полярных областях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84" name="Google Shape;584;p64"/>
          <p:cNvSpPr txBox="1">
            <a:spLocks noGrp="1"/>
          </p:cNvSpPr>
          <p:nvPr>
            <p:ph type="title"/>
          </p:nvPr>
        </p:nvSpPr>
        <p:spPr>
          <a:xfrm>
            <a:off x="720000" y="299474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Montserrat ExtraBold" panose="00000900000000000000" pitchFamily="50" charset="-52"/>
              </a:rPr>
              <a:t>Питание рек</a:t>
            </a:r>
            <a:endParaRPr sz="3600" dirty="0">
              <a:latin typeface="Montserrat ExtraBold" panose="00000900000000000000" pitchFamily="50" charset="-52"/>
            </a:endParaRPr>
          </a:p>
        </p:txBody>
      </p:sp>
      <p:sp>
        <p:nvSpPr>
          <p:cNvPr id="585" name="Google Shape;585;p64"/>
          <p:cNvSpPr/>
          <p:nvPr/>
        </p:nvSpPr>
        <p:spPr>
          <a:xfrm>
            <a:off x="1479981" y="1097065"/>
            <a:ext cx="690300" cy="690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64"/>
          <p:cNvSpPr/>
          <p:nvPr/>
        </p:nvSpPr>
        <p:spPr>
          <a:xfrm>
            <a:off x="4227844" y="1097065"/>
            <a:ext cx="690300" cy="690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64"/>
          <p:cNvSpPr/>
          <p:nvPr/>
        </p:nvSpPr>
        <p:spPr>
          <a:xfrm>
            <a:off x="6973366" y="1097065"/>
            <a:ext cx="690300" cy="690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64"/>
          <p:cNvSpPr/>
          <p:nvPr/>
        </p:nvSpPr>
        <p:spPr>
          <a:xfrm>
            <a:off x="2854669" y="3089680"/>
            <a:ext cx="690300" cy="690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64"/>
          <p:cNvSpPr/>
          <p:nvPr/>
        </p:nvSpPr>
        <p:spPr>
          <a:xfrm>
            <a:off x="5600944" y="3089680"/>
            <a:ext cx="690300" cy="690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6" name="Google Shape;636;p64"/>
          <p:cNvCxnSpPr/>
          <p:nvPr/>
        </p:nvCxnSpPr>
        <p:spPr>
          <a:xfrm>
            <a:off x="3198899" y="973725"/>
            <a:ext cx="0" cy="1727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7" name="Google Shape;637;p64"/>
          <p:cNvCxnSpPr/>
          <p:nvPr/>
        </p:nvCxnSpPr>
        <p:spPr>
          <a:xfrm>
            <a:off x="5945100" y="973725"/>
            <a:ext cx="0" cy="1727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8" name="Google Shape;638;p64"/>
          <p:cNvCxnSpPr/>
          <p:nvPr/>
        </p:nvCxnSpPr>
        <p:spPr>
          <a:xfrm>
            <a:off x="4572000" y="2923050"/>
            <a:ext cx="0" cy="1727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9" name="Google Shape;639;p64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733210-8BA9-46FF-9EF4-8BBADA47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54" y="1177491"/>
            <a:ext cx="575355" cy="5753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3693DB-9132-4281-83E7-426E8BC5F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688" y="1195671"/>
            <a:ext cx="432039" cy="4320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F4F3F5-011A-44E3-8CF1-6F081FD79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767" y="3169736"/>
            <a:ext cx="496264" cy="4962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324591-1947-476B-B469-CF2FD0216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696" y="1195671"/>
            <a:ext cx="518032" cy="5180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204E37-1948-40BF-9299-6B14A7AD0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047" y="3183711"/>
            <a:ext cx="511344" cy="51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 build="p"/>
      <p:bldP spid="575" grpId="0" build="p"/>
      <p:bldP spid="576" grpId="0" build="p"/>
      <p:bldP spid="577" grpId="0" build="p"/>
      <p:bldP spid="578" grpId="0" build="p"/>
      <p:bldP spid="579" grpId="0" build="p"/>
      <p:bldP spid="580" grpId="0" build="p"/>
      <p:bldP spid="581" grpId="0" build="p"/>
      <p:bldP spid="582" grpId="0" build="p"/>
      <p:bldP spid="58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54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54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54"/>
          <p:cNvSpPr txBox="1">
            <a:spLocks noGrp="1"/>
          </p:cNvSpPr>
          <p:nvPr>
            <p:ph type="ctrTitle"/>
          </p:nvPr>
        </p:nvSpPr>
        <p:spPr>
          <a:xfrm>
            <a:off x="1025237" y="1334361"/>
            <a:ext cx="6539345" cy="14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Воды суши составляют очень маленькую часть гидросферы — около 4%. Принято выделять поверхностные и подземные воды.</a:t>
            </a:r>
            <a:br>
              <a:rPr lang="ru-RU" sz="1800" b="0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ru-RU" sz="1800" b="0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sz="400" b="0" dirty="0">
              <a:solidFill>
                <a:schemeClr val="dk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Google Shape;369;p54">
            <a:extLst>
              <a:ext uri="{FF2B5EF4-FFF2-40B4-BE49-F238E27FC236}">
                <a16:creationId xmlns:a16="http://schemas.microsoft.com/office/drawing/2014/main" id="{A0CFE6DA-8D7D-4EDA-AF69-2E397149C54F}"/>
              </a:ext>
            </a:extLst>
          </p:cNvPr>
          <p:cNvSpPr txBox="1">
            <a:spLocks/>
          </p:cNvSpPr>
          <p:nvPr/>
        </p:nvSpPr>
        <p:spPr>
          <a:xfrm>
            <a:off x="-484908" y="1060161"/>
            <a:ext cx="5811982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1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bhaya Libre"/>
              <a:buNone/>
              <a:defRPr sz="5200" b="0" i="0" u="none" strike="noStrike" cap="none">
                <a:solidFill>
                  <a:schemeClr val="dk2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sz="3600" b="0" dirty="0">
                <a:latin typeface="Montserrat ExtraBold" panose="00000900000000000000" pitchFamily="50" charset="-52"/>
              </a:rPr>
              <a:t>Воды суши</a:t>
            </a:r>
          </a:p>
        </p:txBody>
      </p:sp>
      <p:sp>
        <p:nvSpPr>
          <p:cNvPr id="10" name="Google Shape;567;p63">
            <a:hlinkClick r:id="" action="ppaction://noaction"/>
            <a:extLst>
              <a:ext uri="{FF2B5EF4-FFF2-40B4-BE49-F238E27FC236}">
                <a16:creationId xmlns:a16="http://schemas.microsoft.com/office/drawing/2014/main" id="{6DE9F0B7-DC1F-42AB-8D8C-48AFAE726E3F}"/>
              </a:ext>
            </a:extLst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68;p6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332825B-092B-494B-8338-F8B9C5F03FD1}"/>
              </a:ext>
            </a:extLst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69;p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823F41-8D69-4D6F-A759-CE07F2466C37}"/>
              </a:ext>
            </a:extLst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889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2"/>
          <p:cNvSpPr txBox="1">
            <a:spLocks noGrp="1"/>
          </p:cNvSpPr>
          <p:nvPr>
            <p:ph type="title"/>
          </p:nvPr>
        </p:nvSpPr>
        <p:spPr>
          <a:xfrm>
            <a:off x="727521" y="972703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Montserrat ExtraBold" panose="00000900000000000000" pitchFamily="50" charset="-52"/>
              </a:rPr>
              <a:t>Режим реки</a:t>
            </a:r>
            <a:endParaRPr sz="3600" dirty="0">
              <a:latin typeface="Montserrat ExtraBold" panose="00000900000000000000" pitchFamily="50" charset="-52"/>
            </a:endParaRPr>
          </a:p>
        </p:txBody>
      </p:sp>
      <p:sp>
        <p:nvSpPr>
          <p:cNvPr id="545" name="Google Shape;545;p62"/>
          <p:cNvSpPr txBox="1">
            <a:spLocks noGrp="1"/>
          </p:cNvSpPr>
          <p:nvPr>
            <p:ph type="subTitle" idx="1"/>
          </p:nvPr>
        </p:nvSpPr>
        <p:spPr>
          <a:xfrm>
            <a:off x="727521" y="1339848"/>
            <a:ext cx="3446700" cy="283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Закономерное изменение состояния воды (уровня воды, скорости течения, температуры) во времени.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В годовом режиме рек выделяются следующие периоды: половодье, межень, паводок.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46" name="Google Shape;546;p62"/>
          <p:cNvPicPr preferRelativeResize="0"/>
          <p:nvPr/>
        </p:nvPicPr>
        <p:blipFill>
          <a:blip r:embed="rId3"/>
          <a:srcRect l="20370" r="20370"/>
          <a:stretch/>
        </p:blipFill>
        <p:spPr>
          <a:xfrm>
            <a:off x="4572000" y="0"/>
            <a:ext cx="45720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62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62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2" name="Google Shape;552;p62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2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2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2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62"/>
          <p:cNvSpPr/>
          <p:nvPr/>
        </p:nvSpPr>
        <p:spPr>
          <a:xfrm>
            <a:off x="4572000" y="-8712"/>
            <a:ext cx="4572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730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780153"/>
            <a:ext cx="3943966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Половодье 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4" y="1399566"/>
            <a:ext cx="4544525" cy="162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ежегодно повторяющийся в определённом сезоне года высокий продолжительный подъём воды в реке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71324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780153"/>
            <a:ext cx="3943966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Межень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5" y="1401303"/>
            <a:ext cx="42978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устойчивый период с самым низким уровнем воды в реке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1402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870208"/>
            <a:ext cx="3943966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Паводок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4" y="1448072"/>
            <a:ext cx="5742943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быстрый кратковременный подъём воды в реке, чаще всего обусловленный ливневыми осадками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64923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54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54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18109A8-E2D5-473B-B867-F67F1E64CB64}"/>
              </a:ext>
            </a:extLst>
          </p:cNvPr>
          <p:cNvSpPr/>
          <p:nvPr/>
        </p:nvSpPr>
        <p:spPr>
          <a:xfrm>
            <a:off x="800004" y="636812"/>
            <a:ext cx="3493390" cy="3925421"/>
          </a:xfrm>
          <a:prstGeom prst="rect">
            <a:avLst/>
          </a:prstGeom>
          <a:solidFill>
            <a:schemeClr val="tx1">
              <a:alpha val="71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9B7062A-B088-4BAB-B98A-B03450819D45}"/>
              </a:ext>
            </a:extLst>
          </p:cNvPr>
          <p:cNvSpPr txBox="1"/>
          <p:nvPr/>
        </p:nvSpPr>
        <p:spPr>
          <a:xfrm>
            <a:off x="1003045" y="830468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3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cxnSp>
        <p:nvCxnSpPr>
          <p:cNvPr id="79" name="Google Shape;373;p54">
            <a:extLst>
              <a:ext uri="{FF2B5EF4-FFF2-40B4-BE49-F238E27FC236}">
                <a16:creationId xmlns:a16="http://schemas.microsoft.com/office/drawing/2014/main" id="{CB9F4D34-5591-422A-9E0F-8CD9EA9004D2}"/>
              </a:ext>
            </a:extLst>
          </p:cNvPr>
          <p:cNvCxnSpPr>
            <a:cxnSpLocks/>
          </p:cNvCxnSpPr>
          <p:nvPr/>
        </p:nvCxnSpPr>
        <p:spPr>
          <a:xfrm flipV="1">
            <a:off x="1165225" y="1885214"/>
            <a:ext cx="2822575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428BDF-55AD-44A9-BD94-9D7EA24D3537}"/>
              </a:ext>
            </a:extLst>
          </p:cNvPr>
          <p:cNvGrpSpPr/>
          <p:nvPr/>
        </p:nvGrpSpPr>
        <p:grpSpPr>
          <a:xfrm>
            <a:off x="7898695" y="608148"/>
            <a:ext cx="4619305" cy="1200329"/>
            <a:chOff x="8066335" y="658619"/>
            <a:chExt cx="4619305" cy="1200329"/>
          </a:xfrm>
        </p:grpSpPr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B29243BC-3C36-421D-B561-15F0AC766D81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5834A6-92C7-402E-A248-3FFAEBBFC2CE}"/>
                </a:ext>
              </a:extLst>
            </p:cNvPr>
            <p:cNvSpPr txBox="1"/>
            <p:nvPr/>
          </p:nvSpPr>
          <p:spPr>
            <a:xfrm>
              <a:off x="9302075" y="887698"/>
              <a:ext cx="3383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Дайте определение понятию «река».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система?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в мире.</a:t>
              </a:r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B1C3AEF1-A903-42CC-9DA5-C3F4948F87CB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1FBA54B-AAB9-4F75-BC3E-90246AB9DAE0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B07A6BA-978A-4B60-A194-DB8A0B3115AE}"/>
              </a:ext>
            </a:extLst>
          </p:cNvPr>
          <p:cNvGrpSpPr/>
          <p:nvPr/>
        </p:nvGrpSpPr>
        <p:grpSpPr>
          <a:xfrm>
            <a:off x="7898695" y="2034862"/>
            <a:ext cx="4407074" cy="1200329"/>
            <a:chOff x="8066335" y="658619"/>
            <a:chExt cx="4407074" cy="1200329"/>
          </a:xfrm>
        </p:grpSpPr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B40A2565-B189-45EE-9CB4-83A1F99C68BB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E15CE9-8475-42D7-9A71-EF01C516D4E8}"/>
                </a:ext>
              </a:extLst>
            </p:cNvPr>
            <p:cNvSpPr txBox="1"/>
            <p:nvPr/>
          </p:nvSpPr>
          <p:spPr>
            <a:xfrm>
              <a:off x="9302076" y="730139"/>
              <a:ext cx="31713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 рельеф влияет на характер течения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выделяют виды питания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самый высокий в мире водопад.</a:t>
              </a: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AE099542-17B4-4E72-B077-0AF685DD909F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ED1EFD2-8A3A-4FD2-98A5-50572C70582B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67528038-FD2D-4897-8C69-467577CA0155}"/>
              </a:ext>
            </a:extLst>
          </p:cNvPr>
          <p:cNvGrpSpPr/>
          <p:nvPr/>
        </p:nvGrpSpPr>
        <p:grpSpPr>
          <a:xfrm>
            <a:off x="7898695" y="3430711"/>
            <a:ext cx="4619305" cy="1200329"/>
            <a:chOff x="8066335" y="658619"/>
            <a:chExt cx="4619305" cy="1200329"/>
          </a:xfrm>
        </p:grpSpPr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B0678194-158E-41A7-95C9-B32386892088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8FADC0B-459C-4EF9-A1B0-63122DD7FA74}"/>
                </a:ext>
              </a:extLst>
            </p:cNvPr>
            <p:cNvSpPr txBox="1"/>
            <p:nvPr/>
          </p:nvSpPr>
          <p:spPr>
            <a:xfrm>
              <a:off x="9302075" y="822472"/>
              <a:ext cx="33835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долина?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периоды выделяют в годовом режиме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России.</a:t>
              </a: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329F26D0-F394-4D91-8ECA-6E2C398E439E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763C8B6-FC6F-4D63-8BF5-317D653C776A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169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54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54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18109A8-E2D5-473B-B867-F67F1E64CB64}"/>
              </a:ext>
            </a:extLst>
          </p:cNvPr>
          <p:cNvSpPr/>
          <p:nvPr/>
        </p:nvSpPr>
        <p:spPr>
          <a:xfrm>
            <a:off x="800004" y="636812"/>
            <a:ext cx="3493390" cy="3925421"/>
          </a:xfrm>
          <a:prstGeom prst="rect">
            <a:avLst/>
          </a:prstGeom>
          <a:solidFill>
            <a:schemeClr val="tx1">
              <a:alpha val="71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9B7062A-B088-4BAB-B98A-B03450819D45}"/>
              </a:ext>
            </a:extLst>
          </p:cNvPr>
          <p:cNvSpPr txBox="1"/>
          <p:nvPr/>
        </p:nvSpPr>
        <p:spPr>
          <a:xfrm>
            <a:off x="1003045" y="830468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3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cxnSp>
        <p:nvCxnSpPr>
          <p:cNvPr id="79" name="Google Shape;373;p54">
            <a:extLst>
              <a:ext uri="{FF2B5EF4-FFF2-40B4-BE49-F238E27FC236}">
                <a16:creationId xmlns:a16="http://schemas.microsoft.com/office/drawing/2014/main" id="{CB9F4D34-5591-422A-9E0F-8CD9EA9004D2}"/>
              </a:ext>
            </a:extLst>
          </p:cNvPr>
          <p:cNvCxnSpPr>
            <a:cxnSpLocks/>
          </p:cNvCxnSpPr>
          <p:nvPr/>
        </p:nvCxnSpPr>
        <p:spPr>
          <a:xfrm flipV="1">
            <a:off x="1165225" y="1885214"/>
            <a:ext cx="2822575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428BDF-55AD-44A9-BD94-9D7EA24D3537}"/>
              </a:ext>
            </a:extLst>
          </p:cNvPr>
          <p:cNvGrpSpPr/>
          <p:nvPr/>
        </p:nvGrpSpPr>
        <p:grpSpPr>
          <a:xfrm>
            <a:off x="4744015" y="608148"/>
            <a:ext cx="4619305" cy="1200329"/>
            <a:chOff x="8066335" y="658619"/>
            <a:chExt cx="4619305" cy="1200329"/>
          </a:xfrm>
        </p:grpSpPr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B29243BC-3C36-421D-B561-15F0AC766D81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5834A6-92C7-402E-A248-3FFAEBBFC2CE}"/>
                </a:ext>
              </a:extLst>
            </p:cNvPr>
            <p:cNvSpPr txBox="1"/>
            <p:nvPr/>
          </p:nvSpPr>
          <p:spPr>
            <a:xfrm>
              <a:off x="9302075" y="887698"/>
              <a:ext cx="3383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Дайте определение понятию «река».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система?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в мире.</a:t>
              </a:r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B1C3AEF1-A903-42CC-9DA5-C3F4948F87CB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1FBA54B-AAB9-4F75-BC3E-90246AB9DAE0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B07A6BA-978A-4B60-A194-DB8A0B3115AE}"/>
              </a:ext>
            </a:extLst>
          </p:cNvPr>
          <p:cNvGrpSpPr/>
          <p:nvPr/>
        </p:nvGrpSpPr>
        <p:grpSpPr>
          <a:xfrm>
            <a:off x="7898695" y="2034862"/>
            <a:ext cx="4407074" cy="1200329"/>
            <a:chOff x="8066335" y="658619"/>
            <a:chExt cx="4407074" cy="1200329"/>
          </a:xfrm>
        </p:grpSpPr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B40A2565-B189-45EE-9CB4-83A1F99C68BB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E15CE9-8475-42D7-9A71-EF01C516D4E8}"/>
                </a:ext>
              </a:extLst>
            </p:cNvPr>
            <p:cNvSpPr txBox="1"/>
            <p:nvPr/>
          </p:nvSpPr>
          <p:spPr>
            <a:xfrm>
              <a:off x="9302076" y="730139"/>
              <a:ext cx="31713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 рельеф влияет на характер течения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выделяют виды питания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самый высокий в мире водопад.</a:t>
              </a: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AE099542-17B4-4E72-B077-0AF685DD909F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ED1EFD2-8A3A-4FD2-98A5-50572C70582B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67528038-FD2D-4897-8C69-467577CA0155}"/>
              </a:ext>
            </a:extLst>
          </p:cNvPr>
          <p:cNvGrpSpPr/>
          <p:nvPr/>
        </p:nvGrpSpPr>
        <p:grpSpPr>
          <a:xfrm>
            <a:off x="7898695" y="3430711"/>
            <a:ext cx="4619305" cy="1200329"/>
            <a:chOff x="8066335" y="658619"/>
            <a:chExt cx="4619305" cy="1200329"/>
          </a:xfrm>
        </p:grpSpPr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B0678194-158E-41A7-95C9-B32386892088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8FADC0B-459C-4EF9-A1B0-63122DD7FA74}"/>
                </a:ext>
              </a:extLst>
            </p:cNvPr>
            <p:cNvSpPr txBox="1"/>
            <p:nvPr/>
          </p:nvSpPr>
          <p:spPr>
            <a:xfrm>
              <a:off x="9302075" y="822472"/>
              <a:ext cx="33835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долина?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периоды выделяют в годовом режиме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России.</a:t>
              </a: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329F26D0-F394-4D91-8ECA-6E2C398E439E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763C8B6-FC6F-4D63-8BF5-317D653C776A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D1482F-9D9F-4C6A-9DAE-B07827FD0500}"/>
              </a:ext>
            </a:extLst>
          </p:cNvPr>
          <p:cNvSpPr txBox="1"/>
          <p:nvPr/>
        </p:nvSpPr>
        <p:spPr>
          <a:xfrm>
            <a:off x="1071563" y="1920271"/>
            <a:ext cx="3011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Река — естественный водный поток (водоток) свыше 10 км, текущий по выработанному им руслу.</a:t>
            </a:r>
          </a:p>
          <a:p>
            <a:r>
              <a:rPr lang="ru-RU" sz="1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Речная система состоит из главной реки и её притоков. Притоки бывают левые и правые. </a:t>
            </a:r>
          </a:p>
          <a:p>
            <a:r>
              <a:rPr lang="ru-RU" sz="1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Амазонка — самая длинная и полноводная река в мире.</a:t>
            </a:r>
          </a:p>
        </p:txBody>
      </p:sp>
    </p:spTree>
    <p:extLst>
      <p:ext uri="{BB962C8B-B14F-4D97-AF65-F5344CB8AC3E}">
        <p14:creationId xmlns:p14="http://schemas.microsoft.com/office/powerpoint/2010/main" val="638073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54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54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18109A8-E2D5-473B-B867-F67F1E64CB64}"/>
              </a:ext>
            </a:extLst>
          </p:cNvPr>
          <p:cNvSpPr/>
          <p:nvPr/>
        </p:nvSpPr>
        <p:spPr>
          <a:xfrm>
            <a:off x="800004" y="636812"/>
            <a:ext cx="3493390" cy="3925421"/>
          </a:xfrm>
          <a:prstGeom prst="rect">
            <a:avLst/>
          </a:prstGeom>
          <a:solidFill>
            <a:schemeClr val="tx1">
              <a:alpha val="71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9B7062A-B088-4BAB-B98A-B03450819D45}"/>
              </a:ext>
            </a:extLst>
          </p:cNvPr>
          <p:cNvSpPr txBox="1"/>
          <p:nvPr/>
        </p:nvSpPr>
        <p:spPr>
          <a:xfrm>
            <a:off x="1003045" y="830468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3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cxnSp>
        <p:nvCxnSpPr>
          <p:cNvPr id="79" name="Google Shape;373;p54">
            <a:extLst>
              <a:ext uri="{FF2B5EF4-FFF2-40B4-BE49-F238E27FC236}">
                <a16:creationId xmlns:a16="http://schemas.microsoft.com/office/drawing/2014/main" id="{CB9F4D34-5591-422A-9E0F-8CD9EA9004D2}"/>
              </a:ext>
            </a:extLst>
          </p:cNvPr>
          <p:cNvCxnSpPr>
            <a:cxnSpLocks/>
          </p:cNvCxnSpPr>
          <p:nvPr/>
        </p:nvCxnSpPr>
        <p:spPr>
          <a:xfrm flipV="1">
            <a:off x="1165225" y="1885214"/>
            <a:ext cx="2822575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428BDF-55AD-44A9-BD94-9D7EA24D3537}"/>
              </a:ext>
            </a:extLst>
          </p:cNvPr>
          <p:cNvGrpSpPr/>
          <p:nvPr/>
        </p:nvGrpSpPr>
        <p:grpSpPr>
          <a:xfrm>
            <a:off x="7898695" y="608148"/>
            <a:ext cx="4619305" cy="1200329"/>
            <a:chOff x="8066335" y="658619"/>
            <a:chExt cx="4619305" cy="1200329"/>
          </a:xfrm>
        </p:grpSpPr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B29243BC-3C36-421D-B561-15F0AC766D81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5834A6-92C7-402E-A248-3FFAEBBFC2CE}"/>
                </a:ext>
              </a:extLst>
            </p:cNvPr>
            <p:cNvSpPr txBox="1"/>
            <p:nvPr/>
          </p:nvSpPr>
          <p:spPr>
            <a:xfrm>
              <a:off x="9302075" y="887698"/>
              <a:ext cx="3383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Дайте определение понятию «река».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система?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в мире.</a:t>
              </a:r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B1C3AEF1-A903-42CC-9DA5-C3F4948F87CB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1FBA54B-AAB9-4F75-BC3E-90246AB9DAE0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B07A6BA-978A-4B60-A194-DB8A0B3115AE}"/>
              </a:ext>
            </a:extLst>
          </p:cNvPr>
          <p:cNvGrpSpPr/>
          <p:nvPr/>
        </p:nvGrpSpPr>
        <p:grpSpPr>
          <a:xfrm>
            <a:off x="4736926" y="2034862"/>
            <a:ext cx="4407074" cy="1200329"/>
            <a:chOff x="8066335" y="658619"/>
            <a:chExt cx="4407074" cy="1200329"/>
          </a:xfrm>
        </p:grpSpPr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B40A2565-B189-45EE-9CB4-83A1F99C68BB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E15CE9-8475-42D7-9A71-EF01C516D4E8}"/>
                </a:ext>
              </a:extLst>
            </p:cNvPr>
            <p:cNvSpPr txBox="1"/>
            <p:nvPr/>
          </p:nvSpPr>
          <p:spPr>
            <a:xfrm>
              <a:off x="9302076" y="730139"/>
              <a:ext cx="31713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 рельеф влияет на характер течения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выделяют виды питания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самый высокий в мире водопад.</a:t>
              </a: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AE099542-17B4-4E72-B077-0AF685DD909F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ED1EFD2-8A3A-4FD2-98A5-50572C70582B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67528038-FD2D-4897-8C69-467577CA0155}"/>
              </a:ext>
            </a:extLst>
          </p:cNvPr>
          <p:cNvGrpSpPr/>
          <p:nvPr/>
        </p:nvGrpSpPr>
        <p:grpSpPr>
          <a:xfrm>
            <a:off x="7898695" y="3430711"/>
            <a:ext cx="4619305" cy="1200329"/>
            <a:chOff x="8066335" y="658619"/>
            <a:chExt cx="4619305" cy="1200329"/>
          </a:xfrm>
        </p:grpSpPr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B0678194-158E-41A7-95C9-B32386892088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8FADC0B-459C-4EF9-A1B0-63122DD7FA74}"/>
                </a:ext>
              </a:extLst>
            </p:cNvPr>
            <p:cNvSpPr txBox="1"/>
            <p:nvPr/>
          </p:nvSpPr>
          <p:spPr>
            <a:xfrm>
              <a:off x="9302075" y="822472"/>
              <a:ext cx="33835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долина?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периоды выделяют в годовом режиме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России.</a:t>
              </a: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329F26D0-F394-4D91-8ECA-6E2C398E439E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763C8B6-FC6F-4D63-8BF5-317D653C776A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D1482F-9D9F-4C6A-9DAE-B07827FD0500}"/>
              </a:ext>
            </a:extLst>
          </p:cNvPr>
          <p:cNvSpPr txBox="1"/>
          <p:nvPr/>
        </p:nvSpPr>
        <p:spPr>
          <a:xfrm>
            <a:off x="1062848" y="1892537"/>
            <a:ext cx="322708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Равнинные реки имеют медленное плавное течение и широкую долину. Горные реки отличаются быстрым течением, текут в узких долинах с крутыми склонами. Существует 5 источников питания рек: дождевое, снеговое, подземное, ледниковое и смешанное.  Анхель – самый высокий водопад в мире.</a:t>
            </a:r>
          </a:p>
        </p:txBody>
      </p:sp>
    </p:spTree>
    <p:extLst>
      <p:ext uri="{BB962C8B-B14F-4D97-AF65-F5344CB8AC3E}">
        <p14:creationId xmlns:p14="http://schemas.microsoft.com/office/powerpoint/2010/main" val="1470598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54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54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18109A8-E2D5-473B-B867-F67F1E64CB64}"/>
              </a:ext>
            </a:extLst>
          </p:cNvPr>
          <p:cNvSpPr/>
          <p:nvPr/>
        </p:nvSpPr>
        <p:spPr>
          <a:xfrm>
            <a:off x="800004" y="636812"/>
            <a:ext cx="3493390" cy="3925421"/>
          </a:xfrm>
          <a:prstGeom prst="rect">
            <a:avLst/>
          </a:prstGeom>
          <a:solidFill>
            <a:schemeClr val="tx1">
              <a:alpha val="71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9B7062A-B088-4BAB-B98A-B03450819D45}"/>
              </a:ext>
            </a:extLst>
          </p:cNvPr>
          <p:cNvSpPr txBox="1"/>
          <p:nvPr/>
        </p:nvSpPr>
        <p:spPr>
          <a:xfrm>
            <a:off x="1003045" y="830468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НА ВОПРОСЫ</a:t>
            </a:r>
            <a:endParaRPr lang="ru-RU" sz="3000" dirty="0">
              <a:solidFill>
                <a:srgbClr val="00A980"/>
              </a:solidFill>
              <a:latin typeface="Montserrat ExtraBold" panose="00000900000000000000" pitchFamily="50" charset="-52"/>
            </a:endParaRPr>
          </a:p>
        </p:txBody>
      </p:sp>
      <p:cxnSp>
        <p:nvCxnSpPr>
          <p:cNvPr id="79" name="Google Shape;373;p54">
            <a:extLst>
              <a:ext uri="{FF2B5EF4-FFF2-40B4-BE49-F238E27FC236}">
                <a16:creationId xmlns:a16="http://schemas.microsoft.com/office/drawing/2014/main" id="{CB9F4D34-5591-422A-9E0F-8CD9EA9004D2}"/>
              </a:ext>
            </a:extLst>
          </p:cNvPr>
          <p:cNvCxnSpPr>
            <a:cxnSpLocks/>
          </p:cNvCxnSpPr>
          <p:nvPr/>
        </p:nvCxnSpPr>
        <p:spPr>
          <a:xfrm flipV="1">
            <a:off x="1165225" y="1885214"/>
            <a:ext cx="2822575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428BDF-55AD-44A9-BD94-9D7EA24D3537}"/>
              </a:ext>
            </a:extLst>
          </p:cNvPr>
          <p:cNvGrpSpPr/>
          <p:nvPr/>
        </p:nvGrpSpPr>
        <p:grpSpPr>
          <a:xfrm>
            <a:off x="7898695" y="608148"/>
            <a:ext cx="4619305" cy="1200329"/>
            <a:chOff x="8066335" y="658619"/>
            <a:chExt cx="4619305" cy="1200329"/>
          </a:xfrm>
        </p:grpSpPr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B29243BC-3C36-421D-B561-15F0AC766D81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5834A6-92C7-402E-A248-3FFAEBBFC2CE}"/>
                </a:ext>
              </a:extLst>
            </p:cNvPr>
            <p:cNvSpPr txBox="1"/>
            <p:nvPr/>
          </p:nvSpPr>
          <p:spPr>
            <a:xfrm>
              <a:off x="9302075" y="887698"/>
              <a:ext cx="3383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Дайте определение понятию «река».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система?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в мире.</a:t>
              </a:r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B1C3AEF1-A903-42CC-9DA5-C3F4948F87CB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1FBA54B-AAB9-4F75-BC3E-90246AB9DAE0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B07A6BA-978A-4B60-A194-DB8A0B3115AE}"/>
              </a:ext>
            </a:extLst>
          </p:cNvPr>
          <p:cNvGrpSpPr/>
          <p:nvPr/>
        </p:nvGrpSpPr>
        <p:grpSpPr>
          <a:xfrm>
            <a:off x="7898695" y="2034862"/>
            <a:ext cx="4407074" cy="1200329"/>
            <a:chOff x="8066335" y="658619"/>
            <a:chExt cx="4407074" cy="1200329"/>
          </a:xfrm>
        </p:grpSpPr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B40A2565-B189-45EE-9CB4-83A1F99C68BB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E15CE9-8475-42D7-9A71-EF01C516D4E8}"/>
                </a:ext>
              </a:extLst>
            </p:cNvPr>
            <p:cNvSpPr txBox="1"/>
            <p:nvPr/>
          </p:nvSpPr>
          <p:spPr>
            <a:xfrm>
              <a:off x="9302076" y="730139"/>
              <a:ext cx="31713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 рельеф влияет на характер течения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выделяют виды питания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самый высокий в мире водопад.</a:t>
              </a: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AE099542-17B4-4E72-B077-0AF685DD909F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ED1EFD2-8A3A-4FD2-98A5-50572C70582B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67528038-FD2D-4897-8C69-467577CA0155}"/>
              </a:ext>
            </a:extLst>
          </p:cNvPr>
          <p:cNvGrpSpPr/>
          <p:nvPr/>
        </p:nvGrpSpPr>
        <p:grpSpPr>
          <a:xfrm>
            <a:off x="4744015" y="3430711"/>
            <a:ext cx="4619305" cy="1200329"/>
            <a:chOff x="8066335" y="658619"/>
            <a:chExt cx="4619305" cy="1200329"/>
          </a:xfrm>
        </p:grpSpPr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B0678194-158E-41A7-95C9-B32386892088}"/>
                </a:ext>
              </a:extLst>
            </p:cNvPr>
            <p:cNvSpPr/>
            <p:nvPr/>
          </p:nvSpPr>
          <p:spPr>
            <a:xfrm>
              <a:off x="8717033" y="712906"/>
              <a:ext cx="3756376" cy="1050132"/>
            </a:xfrm>
            <a:custGeom>
              <a:avLst/>
              <a:gdLst>
                <a:gd name="connsiteX0" fmla="*/ 80788 w 3756376"/>
                <a:gd name="connsiteY0" fmla="*/ 0 h 1050132"/>
                <a:gd name="connsiteX1" fmla="*/ 3756376 w 3756376"/>
                <a:gd name="connsiteY1" fmla="*/ 0 h 1050132"/>
                <a:gd name="connsiteX2" fmla="*/ 3756376 w 3756376"/>
                <a:gd name="connsiteY2" fmla="*/ 1050132 h 1050132"/>
                <a:gd name="connsiteX3" fmla="*/ 0 w 3756376"/>
                <a:gd name="connsiteY3" fmla="*/ 1050132 h 1050132"/>
                <a:gd name="connsiteX4" fmla="*/ 102739 w 3756376"/>
                <a:gd name="connsiteY4" fmla="*/ 1018240 h 1050132"/>
                <a:gd name="connsiteX5" fmla="*/ 437948 w 3756376"/>
                <a:gd name="connsiteY5" fmla="*/ 512527 h 1050132"/>
                <a:gd name="connsiteX6" fmla="*/ 102739 w 3756376"/>
                <a:gd name="connsiteY6" fmla="*/ 6814 h 105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6376" h="1050132">
                  <a:moveTo>
                    <a:pt x="80788" y="0"/>
                  </a:moveTo>
                  <a:lnTo>
                    <a:pt x="3756376" y="0"/>
                  </a:lnTo>
                  <a:lnTo>
                    <a:pt x="3756376" y="1050132"/>
                  </a:lnTo>
                  <a:lnTo>
                    <a:pt x="0" y="1050132"/>
                  </a:lnTo>
                  <a:lnTo>
                    <a:pt x="102739" y="1018240"/>
                  </a:lnTo>
                  <a:cubicBezTo>
                    <a:pt x="299727" y="934921"/>
                    <a:pt x="437948" y="739866"/>
                    <a:pt x="437948" y="512527"/>
                  </a:cubicBezTo>
                  <a:cubicBezTo>
                    <a:pt x="437948" y="285189"/>
                    <a:pt x="299727" y="90133"/>
                    <a:pt x="102739" y="6814"/>
                  </a:cubicBezTo>
                  <a:close/>
                </a:path>
              </a:pathLst>
            </a:custGeom>
            <a:solidFill>
              <a:schemeClr val="tx1">
                <a:alpha val="71000"/>
              </a:schemeClr>
            </a:solidFill>
            <a:ln w="95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8FADC0B-459C-4EF9-A1B0-63122DD7FA74}"/>
                </a:ext>
              </a:extLst>
            </p:cNvPr>
            <p:cNvSpPr txBox="1"/>
            <p:nvPr/>
          </p:nvSpPr>
          <p:spPr>
            <a:xfrm>
              <a:off x="9302075" y="822472"/>
              <a:ext cx="33835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Из каких частей состоит речная долина?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периоды выделяют в годовом режиме рек?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Назовите самую длинную реку России.</a:t>
              </a: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329F26D0-F394-4D91-8ECA-6E2C398E439E}"/>
                </a:ext>
              </a:extLst>
            </p:cNvPr>
            <p:cNvSpPr/>
            <p:nvPr/>
          </p:nvSpPr>
          <p:spPr>
            <a:xfrm>
              <a:off x="8066335" y="689128"/>
              <a:ext cx="1097687" cy="1097687"/>
            </a:xfrm>
            <a:prstGeom prst="ellipse">
              <a:avLst/>
            </a:prstGeom>
            <a:solidFill>
              <a:schemeClr val="tx1">
                <a:alpha val="71000"/>
              </a:schemeClr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5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763C8B6-FC6F-4D63-8BF5-317D653C776A}"/>
                </a:ext>
              </a:extLst>
            </p:cNvPr>
            <p:cNvSpPr txBox="1"/>
            <p:nvPr/>
          </p:nvSpPr>
          <p:spPr>
            <a:xfrm>
              <a:off x="8204388" y="658619"/>
              <a:ext cx="374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ru-RU" sz="7200" dirty="0">
                <a:solidFill>
                  <a:srgbClr val="00A98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D1482F-9D9F-4C6A-9DAE-B07827FD0500}"/>
              </a:ext>
            </a:extLst>
          </p:cNvPr>
          <p:cNvSpPr txBox="1"/>
          <p:nvPr/>
        </p:nvSpPr>
        <p:spPr>
          <a:xfrm>
            <a:off x="1020099" y="1940600"/>
            <a:ext cx="31499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Речная долина состоит из следующих основных элементов: русло, пойма, склоны и надпойменные террасы. </a:t>
            </a:r>
          </a:p>
          <a:p>
            <a:r>
              <a:rPr lang="ru-RU" sz="1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годовом режиме рек выделяют следующие периоды: половодье, межень и паводок. Самая длинная река России — Лена. </a:t>
            </a:r>
          </a:p>
          <a:p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14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4" y="916938"/>
            <a:ext cx="2926200" cy="64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Montserrat ExtraBold" panose="00000900000000000000" pitchFamily="50" charset="-52"/>
              </a:rPr>
              <a:t>Река</a:t>
            </a:r>
            <a:endParaRPr sz="3600" dirty="0"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4" y="1557138"/>
            <a:ext cx="4187991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естественный водный поток (водоток) свыше 10 км, текущий по выработанному им руслу.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63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3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3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3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77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68"/>
          <p:cNvPicPr preferRelativeResize="0"/>
          <p:nvPr/>
        </p:nvPicPr>
        <p:blipFill>
          <a:blip r:embed="rId3"/>
          <a:srcRect t="12090" b="12090"/>
          <a:stretch/>
        </p:blipFill>
        <p:spPr>
          <a:xfrm>
            <a:off x="0" y="0"/>
            <a:ext cx="4522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8"/>
          <p:cNvSpPr/>
          <p:nvPr/>
        </p:nvSpPr>
        <p:spPr>
          <a:xfrm>
            <a:off x="-11298" y="-8712"/>
            <a:ext cx="4522500" cy="5143500"/>
          </a:xfrm>
          <a:prstGeom prst="rect">
            <a:avLst/>
          </a:prstGeom>
          <a:solidFill>
            <a:schemeClr val="dk1">
              <a:alpha val="31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68"/>
          <p:cNvSpPr txBox="1">
            <a:spLocks noGrp="1"/>
          </p:cNvSpPr>
          <p:nvPr>
            <p:ph type="title"/>
          </p:nvPr>
        </p:nvSpPr>
        <p:spPr>
          <a:xfrm>
            <a:off x="5097265" y="1294542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Montserrat ExtraBold" panose="00000900000000000000" pitchFamily="50" charset="-52"/>
              </a:rPr>
              <a:t>Исток</a:t>
            </a:r>
            <a:endParaRPr sz="2000" dirty="0">
              <a:latin typeface="Montserrat ExtraBold" panose="00000900000000000000" pitchFamily="50" charset="-52"/>
            </a:endParaRPr>
          </a:p>
        </p:txBody>
      </p:sp>
      <p:sp>
        <p:nvSpPr>
          <p:cNvPr id="739" name="Google Shape;739;p68"/>
          <p:cNvSpPr txBox="1">
            <a:spLocks noGrp="1"/>
          </p:cNvSpPr>
          <p:nvPr>
            <p:ph type="subTitle" idx="1"/>
          </p:nvPr>
        </p:nvSpPr>
        <p:spPr>
          <a:xfrm>
            <a:off x="5097265" y="1737158"/>
            <a:ext cx="333156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место, где начинается река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0" name="Google Shape;740;p68"/>
          <p:cNvSpPr txBox="1">
            <a:spLocks noGrp="1"/>
          </p:cNvSpPr>
          <p:nvPr>
            <p:ph type="title" idx="2"/>
          </p:nvPr>
        </p:nvSpPr>
        <p:spPr>
          <a:xfrm>
            <a:off x="5097265" y="2147258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Montserrat ExtraBold" panose="00000900000000000000" pitchFamily="50" charset="-52"/>
              </a:rPr>
              <a:t>Русло</a:t>
            </a:r>
            <a:endParaRPr sz="2000" dirty="0">
              <a:latin typeface="Montserrat ExtraBold" panose="00000900000000000000" pitchFamily="50" charset="-52"/>
            </a:endParaRPr>
          </a:p>
        </p:txBody>
      </p:sp>
      <p:sp>
        <p:nvSpPr>
          <p:cNvPr id="741" name="Google Shape;741;p68"/>
          <p:cNvSpPr txBox="1">
            <a:spLocks noGrp="1"/>
          </p:cNvSpPr>
          <p:nvPr>
            <p:ph type="subTitle" idx="3"/>
          </p:nvPr>
        </p:nvSpPr>
        <p:spPr>
          <a:xfrm>
            <a:off x="5097265" y="2742985"/>
            <a:ext cx="333156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природное углубление, в котором течёт река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2" name="Google Shape;742;p68"/>
          <p:cNvSpPr txBox="1">
            <a:spLocks noGrp="1"/>
          </p:cNvSpPr>
          <p:nvPr>
            <p:ph type="title" idx="4"/>
          </p:nvPr>
        </p:nvSpPr>
        <p:spPr>
          <a:xfrm>
            <a:off x="5097265" y="3305574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Montserrat ExtraBold" panose="00000900000000000000" pitchFamily="50" charset="-52"/>
              </a:rPr>
              <a:t>Устье</a:t>
            </a:r>
            <a:endParaRPr sz="2000" dirty="0">
              <a:latin typeface="Montserrat ExtraBold" panose="00000900000000000000" pitchFamily="50" charset="-52"/>
            </a:endParaRPr>
          </a:p>
        </p:txBody>
      </p:sp>
      <p:sp>
        <p:nvSpPr>
          <p:cNvPr id="743" name="Google Shape;743;p68"/>
          <p:cNvSpPr txBox="1">
            <a:spLocks noGrp="1"/>
          </p:cNvSpPr>
          <p:nvPr>
            <p:ph type="subTitle" idx="5"/>
          </p:nvPr>
        </p:nvSpPr>
        <p:spPr>
          <a:xfrm>
            <a:off x="5097265" y="3857032"/>
            <a:ext cx="333156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место впадения реки в другой водный объект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49" name="Google Shape;749;p68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0" name="Google Shape;750;p68"/>
          <p:cNvCxnSpPr/>
          <p:nvPr/>
        </p:nvCxnSpPr>
        <p:spPr>
          <a:xfrm>
            <a:off x="720325" y="4874250"/>
            <a:ext cx="7708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560;p63">
            <a:extLst>
              <a:ext uri="{FF2B5EF4-FFF2-40B4-BE49-F238E27FC236}">
                <a16:creationId xmlns:a16="http://schemas.microsoft.com/office/drawing/2014/main" id="{B78F4E59-1D64-42E1-91E1-9BDFC958F94B}"/>
              </a:ext>
            </a:extLst>
          </p:cNvPr>
          <p:cNvSpPr txBox="1">
            <a:spLocks/>
          </p:cNvSpPr>
          <p:nvPr/>
        </p:nvSpPr>
        <p:spPr>
          <a:xfrm>
            <a:off x="5097265" y="538200"/>
            <a:ext cx="292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haya Libre"/>
              <a:buNone/>
              <a:defRPr sz="50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pPr algn="l"/>
            <a:r>
              <a:rPr lang="ru-RU" sz="3600" dirty="0">
                <a:latin typeface="Montserrat ExtraBold" panose="00000900000000000000" pitchFamily="50" charset="-52"/>
              </a:rPr>
              <a:t>Части реки</a:t>
            </a:r>
          </a:p>
        </p:txBody>
      </p:sp>
    </p:spTree>
    <p:extLst>
      <p:ext uri="{BB962C8B-B14F-4D97-AF65-F5344CB8AC3E}">
        <p14:creationId xmlns:p14="http://schemas.microsoft.com/office/powerpoint/2010/main" val="169025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2"/>
          <p:cNvSpPr txBox="1">
            <a:spLocks noGrp="1"/>
          </p:cNvSpPr>
          <p:nvPr>
            <p:ph type="title"/>
          </p:nvPr>
        </p:nvSpPr>
        <p:spPr>
          <a:xfrm>
            <a:off x="720000" y="592394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Montserrat ExtraBold" panose="00000900000000000000" pitchFamily="50" charset="-52"/>
              </a:rPr>
              <a:t>Дельта</a:t>
            </a:r>
            <a:endParaRPr sz="3600" dirty="0">
              <a:latin typeface="Montserrat ExtraBold" panose="00000900000000000000" pitchFamily="50" charset="-52"/>
            </a:endParaRPr>
          </a:p>
        </p:txBody>
      </p:sp>
      <p:sp>
        <p:nvSpPr>
          <p:cNvPr id="545" name="Google Shape;545;p62"/>
          <p:cNvSpPr txBox="1">
            <a:spLocks noGrp="1"/>
          </p:cNvSpPr>
          <p:nvPr>
            <p:ph type="subTitle" idx="1"/>
          </p:nvPr>
        </p:nvSpPr>
        <p:spPr>
          <a:xfrm>
            <a:off x="720000" y="1372887"/>
            <a:ext cx="3446700" cy="283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Устье реки, где русло делится на множество проток и рукавов, называется дельтой.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endParaRPr lang="ru-RU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Крупнейшая дельта на планете принадлежит устью рек Брахмапутры и Ганга. Устье в виде дельты также имеют такие реки, как Хуанхэ, Нил, Миссисипи, Амазонка, Дунай, Волга, Лена.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46" name="Google Shape;546;p62"/>
          <p:cNvPicPr preferRelativeResize="0"/>
          <p:nvPr/>
        </p:nvPicPr>
        <p:blipFill>
          <a:blip r:embed="rId3"/>
          <a:srcRect l="5556" r="5556"/>
          <a:stretch/>
        </p:blipFill>
        <p:spPr>
          <a:xfrm>
            <a:off x="4572000" y="0"/>
            <a:ext cx="45720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62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62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2" name="Google Shape;552;p62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2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2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2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62"/>
          <p:cNvSpPr/>
          <p:nvPr/>
        </p:nvSpPr>
        <p:spPr>
          <a:xfrm>
            <a:off x="4572000" y="-8712"/>
            <a:ext cx="4572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550540" y="3723523"/>
            <a:ext cx="4901223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Затопленное однорукавное устье реки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63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3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3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3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550541" y="3083323"/>
            <a:ext cx="3068311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Эстуарий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634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780153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Фарватер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5" y="1383094"/>
            <a:ext cx="42978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самая глубокая часть русла реки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63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3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3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3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474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68"/>
          <p:cNvPicPr preferRelativeResize="0"/>
          <p:nvPr/>
        </p:nvPicPr>
        <p:blipFill>
          <a:blip r:embed="rId3"/>
          <a:srcRect l="6036" r="6036"/>
          <a:stretch/>
        </p:blipFill>
        <p:spPr>
          <a:xfrm>
            <a:off x="0" y="0"/>
            <a:ext cx="4522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8"/>
          <p:cNvSpPr/>
          <p:nvPr/>
        </p:nvSpPr>
        <p:spPr>
          <a:xfrm>
            <a:off x="48" y="-23592"/>
            <a:ext cx="4522500" cy="5143500"/>
          </a:xfrm>
          <a:prstGeom prst="rect">
            <a:avLst/>
          </a:prstGeom>
          <a:solidFill>
            <a:schemeClr val="dk1">
              <a:alpha val="31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68"/>
          <p:cNvSpPr txBox="1">
            <a:spLocks noGrp="1"/>
          </p:cNvSpPr>
          <p:nvPr>
            <p:ph type="title"/>
          </p:nvPr>
        </p:nvSpPr>
        <p:spPr>
          <a:xfrm>
            <a:off x="5094810" y="2012245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Montserrat ExtraBold" panose="00000900000000000000" pitchFamily="50" charset="-52"/>
              </a:rPr>
              <a:t>до 100 км</a:t>
            </a:r>
            <a:endParaRPr sz="2000" dirty="0">
              <a:latin typeface="Montserrat ExtraBold" panose="00000900000000000000" pitchFamily="50" charset="-52"/>
            </a:endParaRPr>
          </a:p>
        </p:txBody>
      </p:sp>
      <p:sp>
        <p:nvSpPr>
          <p:cNvPr id="739" name="Google Shape;739;p68"/>
          <p:cNvSpPr txBox="1">
            <a:spLocks noGrp="1"/>
          </p:cNvSpPr>
          <p:nvPr>
            <p:ph type="subTitle" idx="1"/>
          </p:nvPr>
        </p:nvSpPr>
        <p:spPr>
          <a:xfrm>
            <a:off x="5094810" y="1839736"/>
            <a:ext cx="35199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Малые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0" name="Google Shape;740;p68"/>
          <p:cNvSpPr txBox="1">
            <a:spLocks noGrp="1"/>
          </p:cNvSpPr>
          <p:nvPr>
            <p:ph type="title" idx="2"/>
          </p:nvPr>
        </p:nvSpPr>
        <p:spPr>
          <a:xfrm>
            <a:off x="5094810" y="2809718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Montserrat ExtraBold" panose="00000900000000000000" pitchFamily="50" charset="-52"/>
              </a:rPr>
              <a:t>100-500 км</a:t>
            </a:r>
            <a:endParaRPr sz="2000" dirty="0">
              <a:latin typeface="Montserrat ExtraBold" panose="00000900000000000000" pitchFamily="50" charset="-52"/>
            </a:endParaRPr>
          </a:p>
        </p:txBody>
      </p:sp>
      <p:sp>
        <p:nvSpPr>
          <p:cNvPr id="741" name="Google Shape;741;p68"/>
          <p:cNvSpPr txBox="1">
            <a:spLocks noGrp="1"/>
          </p:cNvSpPr>
          <p:nvPr>
            <p:ph type="subTitle" idx="3"/>
          </p:nvPr>
        </p:nvSpPr>
        <p:spPr>
          <a:xfrm>
            <a:off x="5094810" y="2637209"/>
            <a:ext cx="35199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Средние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2" name="Google Shape;742;p68"/>
          <p:cNvSpPr txBox="1">
            <a:spLocks noGrp="1"/>
          </p:cNvSpPr>
          <p:nvPr>
            <p:ph type="title" idx="4"/>
          </p:nvPr>
        </p:nvSpPr>
        <p:spPr>
          <a:xfrm>
            <a:off x="5094810" y="3552241"/>
            <a:ext cx="3519900" cy="6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Montserrat ExtraBold" panose="00000900000000000000" pitchFamily="50" charset="-52"/>
              </a:rPr>
              <a:t>500+ км</a:t>
            </a:r>
          </a:p>
        </p:txBody>
      </p:sp>
      <p:sp>
        <p:nvSpPr>
          <p:cNvPr id="743" name="Google Shape;743;p68"/>
          <p:cNvSpPr txBox="1">
            <a:spLocks noGrp="1"/>
          </p:cNvSpPr>
          <p:nvPr>
            <p:ph type="subTitle" idx="5"/>
          </p:nvPr>
        </p:nvSpPr>
        <p:spPr>
          <a:xfrm>
            <a:off x="5094810" y="3379733"/>
            <a:ext cx="35199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Крупные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4" name="Google Shape;744;p68"/>
          <p:cNvSpPr txBox="1">
            <a:spLocks noGrp="1"/>
          </p:cNvSpPr>
          <p:nvPr>
            <p:ph type="subTitle" idx="6"/>
          </p:nvPr>
        </p:nvSpPr>
        <p:spPr>
          <a:xfrm>
            <a:off x="5094810" y="751156"/>
            <a:ext cx="3280263" cy="8243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Montserrat ExtraBold" panose="00000900000000000000" pitchFamily="50" charset="-52"/>
              </a:rPr>
              <a:t>Классификация рек по длине</a:t>
            </a:r>
            <a:endParaRPr sz="2800" dirty="0">
              <a:latin typeface="Montserrat ExtraBold" panose="00000900000000000000" pitchFamily="50" charset="-52"/>
            </a:endParaRPr>
          </a:p>
        </p:txBody>
      </p:sp>
      <p:cxnSp>
        <p:nvCxnSpPr>
          <p:cNvPr id="749" name="Google Shape;749;p68"/>
          <p:cNvCxnSpPr/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0" name="Google Shape;750;p68"/>
          <p:cNvCxnSpPr/>
          <p:nvPr/>
        </p:nvCxnSpPr>
        <p:spPr>
          <a:xfrm>
            <a:off x="720325" y="4874250"/>
            <a:ext cx="7708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18100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713275" y="1608892"/>
            <a:ext cx="335503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ru-RU" sz="3600" dirty="0">
                <a:solidFill>
                  <a:schemeClr val="bg2"/>
                </a:solidFill>
                <a:latin typeface="Montserrat ExtraBold" panose="00000900000000000000" pitchFamily="50" charset="-52"/>
              </a:rPr>
              <a:t>Амазонка</a:t>
            </a:r>
            <a:endParaRPr sz="3600" dirty="0">
              <a:solidFill>
                <a:schemeClr val="bg2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561" name="Google Shape;561;p63"/>
          <p:cNvSpPr txBox="1">
            <a:spLocks noGrp="1"/>
          </p:cNvSpPr>
          <p:nvPr>
            <p:ph type="subTitle" idx="1"/>
          </p:nvPr>
        </p:nvSpPr>
        <p:spPr>
          <a:xfrm>
            <a:off x="713274" y="2245039"/>
            <a:ext cx="3803307" cy="1592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По некоторым оценкам длина Амазонки составляет 6 300 км, а её длина с притоком Укаяли — 7 100 км.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63" name="Google Shape;563;p63"/>
          <p:cNvCxnSpPr>
            <a:cxnSpLocks/>
          </p:cNvCxnSpPr>
          <p:nvPr/>
        </p:nvCxnSpPr>
        <p:spPr>
          <a:xfrm rot="10800000">
            <a:off x="713275" y="269100"/>
            <a:ext cx="69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63"/>
          <p:cNvCxnSpPr>
            <a:cxnSpLocks/>
          </p:cNvCxnSpPr>
          <p:nvPr/>
        </p:nvCxnSpPr>
        <p:spPr>
          <a:xfrm>
            <a:off x="1444625" y="4874250"/>
            <a:ext cx="698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63">
            <a:hlinkClick r:id="" action="ppaction://noaction"/>
          </p:cNvPr>
          <p:cNvSpPr/>
          <p:nvPr/>
        </p:nvSpPr>
        <p:spPr>
          <a:xfrm>
            <a:off x="8753166" y="2452039"/>
            <a:ext cx="222000" cy="22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3">
            <a:hlinkClick r:id="" action="ppaction://noaction"/>
          </p:cNvPr>
          <p:cNvSpPr/>
          <p:nvPr/>
        </p:nvSpPr>
        <p:spPr>
          <a:xfrm>
            <a:off x="8800034" y="2500037"/>
            <a:ext cx="128263" cy="12600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3">
            <a:hlinkClick r:id="" action="ppaction://hlinkshowjump?jump=previousslide"/>
          </p:cNvPr>
          <p:cNvSpPr/>
          <p:nvPr/>
        </p:nvSpPr>
        <p:spPr>
          <a:xfrm rot="-5400000">
            <a:off x="8841708" y="2282123"/>
            <a:ext cx="450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3">
            <a:hlinkClick r:id="" action="ppaction://hlinkshowjump?jump=nextslide"/>
          </p:cNvPr>
          <p:cNvSpPr/>
          <p:nvPr/>
        </p:nvSpPr>
        <p:spPr>
          <a:xfrm rot="5400000">
            <a:off x="8835292" y="2755177"/>
            <a:ext cx="57600" cy="99900"/>
          </a:xfrm>
          <a:prstGeom prst="chevron">
            <a:avLst>
              <a:gd name="adj" fmla="val 10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538231"/>
      </p:ext>
    </p:extLst>
  </p:cSld>
  <p:clrMapOvr>
    <a:masterClrMapping/>
  </p:clrMapOvr>
</p:sld>
</file>

<file path=ppt/theme/theme1.xml><?xml version="1.0" encoding="utf-8"?>
<a:theme xmlns:a="http://schemas.openxmlformats.org/drawingml/2006/main" name="Hotel Chain Company Profile by Slidesgo">
  <a:themeElements>
    <a:clrScheme name="Simple Light">
      <a:dk1>
        <a:srgbClr val="1B1B1B"/>
      </a:dk1>
      <a:lt1>
        <a:srgbClr val="F4EAE5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B1B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905</Words>
  <Application>Microsoft Office PowerPoint</Application>
  <PresentationFormat>Экран (16:9)</PresentationFormat>
  <Paragraphs>146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Abhaya Libre</vt:lpstr>
      <vt:lpstr>Anaheim</vt:lpstr>
      <vt:lpstr>Arial</vt:lpstr>
      <vt:lpstr>Arial Black</vt:lpstr>
      <vt:lpstr>Montserrat ExtraBold</vt:lpstr>
      <vt:lpstr>Nanum Gothic</vt:lpstr>
      <vt:lpstr>Raleway</vt:lpstr>
      <vt:lpstr>Raleway ExtraBold</vt:lpstr>
      <vt:lpstr>Roboto</vt:lpstr>
      <vt:lpstr>Hotel Chain Company Profile by Slidesgo</vt:lpstr>
      <vt:lpstr>6 класс</vt:lpstr>
      <vt:lpstr>Воды суши составляют очень маленькую часть гидросферы — около 4%. Принято выделять поверхностные и подземные воды.  </vt:lpstr>
      <vt:lpstr>Река</vt:lpstr>
      <vt:lpstr>Исток</vt:lpstr>
      <vt:lpstr>Дельта</vt:lpstr>
      <vt:lpstr>Эстуарий</vt:lpstr>
      <vt:lpstr>Фарватер</vt:lpstr>
      <vt:lpstr>до 100 км</vt:lpstr>
      <vt:lpstr>Амазонка</vt:lpstr>
      <vt:lpstr>Нил</vt:lpstr>
      <vt:lpstr>Лена</vt:lpstr>
      <vt:lpstr>Презентация PowerPoint</vt:lpstr>
      <vt:lpstr>Презентация PowerPoint</vt:lpstr>
      <vt:lpstr>Презентация PowerPoint</vt:lpstr>
      <vt:lpstr>Каньон</vt:lpstr>
      <vt:lpstr>Пороги</vt:lpstr>
      <vt:lpstr>Водопад</vt:lpstr>
      <vt:lpstr>Анхель</vt:lpstr>
      <vt:lpstr>Питание рек</vt:lpstr>
      <vt:lpstr>Режим реки</vt:lpstr>
      <vt:lpstr>Половодье </vt:lpstr>
      <vt:lpstr>Межень</vt:lpstr>
      <vt:lpstr>Паводок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РЕКИ ЗЕМЛИ ПИТАНИЕ И РЕЖИМ РЕК</dc:title>
  <dc:creator>Petr Frizi</dc:creator>
  <cp:lastModifiedBy>Petr Frizi</cp:lastModifiedBy>
  <cp:revision>31</cp:revision>
  <dcterms:modified xsi:type="dcterms:W3CDTF">2024-09-28T19:37:25Z</dcterms:modified>
</cp:coreProperties>
</file>