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4" r:id="rId2"/>
    <p:sldId id="318" r:id="rId3"/>
    <p:sldId id="267" r:id="rId4"/>
    <p:sldId id="265" r:id="rId5"/>
    <p:sldId id="264" r:id="rId6"/>
    <p:sldId id="296" r:id="rId7"/>
    <p:sldId id="276" r:id="rId8"/>
    <p:sldId id="297" r:id="rId9"/>
    <p:sldId id="298" r:id="rId10"/>
    <p:sldId id="299" r:id="rId11"/>
    <p:sldId id="317" r:id="rId12"/>
    <p:sldId id="285" r:id="rId13"/>
    <p:sldId id="286" r:id="rId14"/>
    <p:sldId id="319" r:id="rId15"/>
    <p:sldId id="320" r:id="rId16"/>
    <p:sldId id="32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3737"/>
    <a:srgbClr val="A5A5A5"/>
    <a:srgbClr val="7F7F7F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4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28F40-92BD-409B-B55F-EC56C83BEBAC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A162D-9ADD-4ECB-A61F-8A0AE9AAF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80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A162D-9ADD-4ECB-A61F-8A0AE9AAFB9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680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A162D-9ADD-4ECB-A61F-8A0AE9AAFB9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792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A162D-9ADD-4ECB-A61F-8A0AE9AAFB9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399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5AF65-5070-4CCE-9E19-3A713A120BB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852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A162D-9ADD-4ECB-A61F-8A0AE9AAFB9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776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A162D-9ADD-4ECB-A61F-8A0AE9AAFB9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821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A162D-9ADD-4ECB-A61F-8A0AE9AAFB9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995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A162D-9ADD-4ECB-A61F-8A0AE9AAFB9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11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BE5914-44E6-419D-94C1-CA0E1E733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861E64-3357-4B2F-891B-8ED456412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A284B0-2D13-4D14-9046-F9F2E7151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6C3B-F917-4487-9C6E-C6CAA0D75C8C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7160B-ED31-4A76-A277-F81DF4B9C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2DE8C7-58F5-463C-AA9E-8084FAC1C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AA96-A5FE-4EF2-9991-BE05521D1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057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2D75A-2A55-44D0-AE80-9A232D087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6D750E-D361-47B5-86B2-56C609059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89A830-252B-4BB1-93D1-86402E7EC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6C3B-F917-4487-9C6E-C6CAA0D75C8C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AFB30B-2461-4DFC-BEF8-8361A0B1B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4E025F-0D63-4A55-9DA5-32A3FF26E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AA96-A5FE-4EF2-9991-BE05521D1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462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633F49-6049-4B45-8250-DEC3ED3735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5D3530-D0CF-4FE3-8DC2-86F5C6F93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8D69D7-1851-49E2-9BBD-6C16C8527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6C3B-F917-4487-9C6E-C6CAA0D75C8C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66EF26-AE8F-43E9-ACC0-882A26302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BAC613-101E-495A-86B4-EEF586E32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AA96-A5FE-4EF2-9991-BE05521D1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70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D1662-1E13-4BAF-BD9E-13188D96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F27AF7-92A3-41BC-8A7B-0425DCF51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6149F1-CA2D-4BF6-A18E-826EDCF8B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6C3B-F917-4487-9C6E-C6CAA0D75C8C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73EEF6-C792-4853-ABF8-2972759C2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23045-E053-4F8D-A5E8-BC7F5982D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AA96-A5FE-4EF2-9991-BE05521D1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5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A61EE-D5CF-4E11-B37B-89D189F71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A90091-51F7-4617-8716-1592C047B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0B8C72-3A32-489C-AF17-F603D60D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6C3B-F917-4487-9C6E-C6CAA0D75C8C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A58CF4-CE76-413D-961D-8D11BEEA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AF419A-EC78-438A-9D7E-6A4B7B21B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AA96-A5FE-4EF2-9991-BE05521D1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88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37EFA-F902-48EB-9598-298A96716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96D65E-AC93-44A1-8D35-C73C6E93D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39B30C-46FE-442C-B263-E4D483340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CBA311-AA3C-4FD3-A6B5-35D56884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6C3B-F917-4487-9C6E-C6CAA0D75C8C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7643D9-FD4F-4CC0-B4AF-292D2BB4C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30D64C-AB4E-4C50-8515-12B60FC2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AA96-A5FE-4EF2-9991-BE05521D1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97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CC67F-F2AD-409E-8275-7330C7E7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D85ACF-C718-4A7F-B316-BAA1CF67B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031FC7-2FFF-4C02-A98A-E61A19213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52CDAD-BDBA-47AE-B94D-87FA1122D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8E49C5-BE2B-4433-A475-35F33CAB1B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7E7A37-514B-4C15-8ADC-BB1A8B3A5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6C3B-F917-4487-9C6E-C6CAA0D75C8C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BE9B77-5677-432A-9107-3C72CEA6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691A9C-C95F-4A00-AF80-035B35D99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AA96-A5FE-4EF2-9991-BE05521D1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55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41A79-EA7F-4403-9738-AF8858EB9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BBF0DB-229E-49C0-8124-6E801B0C8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6C3B-F917-4487-9C6E-C6CAA0D75C8C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AF0A33-DA2A-4147-A190-D1A4835FB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B779E2-1809-402D-8495-1DA915600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AA96-A5FE-4EF2-9991-BE05521D1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649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EE73CD-19D7-4F56-8B57-2A2D80DE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6C3B-F917-4487-9C6E-C6CAA0D75C8C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F2ACC5-594C-434A-8998-A5FF9B797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D7103C-11CD-42DB-BDB8-FC8A940D4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AA96-A5FE-4EF2-9991-BE05521D1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49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9AA41-5F68-4FD1-BF11-81E69A6A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AAFB40-0E17-436D-B330-9CEC5C7EF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C61485-4266-4132-9254-5C10ADDF0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0520EC-01B6-4D08-90D4-7E848B346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6C3B-F917-4487-9C6E-C6CAA0D75C8C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8FA41C-0039-4A5B-B2CA-4EE119194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C66D94-82C1-43A9-8EEC-19EC2BAF3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AA96-A5FE-4EF2-9991-BE05521D1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722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CD631-A8AA-4A43-822B-3C7084BAF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CE8CA7-261D-4138-A19E-6D648CE0F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E50863-C10D-4632-9EDC-93253060F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F2FE6F-10DB-4828-8CB2-5908A7B6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E6C3B-F917-4487-9C6E-C6CAA0D75C8C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15135-D530-41BD-8FDB-1DAD9F1EC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06F60F-B785-4AD0-BE6C-8BAE484E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AA96-A5FE-4EF2-9991-BE05521D1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65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EC5AA9-DBE4-4DAD-94BD-36E08302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0E356B-5895-4AB5-B55B-C3A03D360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05B87E-3790-404F-B9E1-4796BBD42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E6C3B-F917-4487-9C6E-C6CAA0D75C8C}" type="datetimeFigureOut">
              <a:rPr lang="ru-RU" smtClean="0"/>
              <a:t>06.10.2024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7E33-ED2F-4F06-8562-FBA5FC4EA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DE0D3A-5BBA-449C-A70F-3D9EB962F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9AA96-A5FE-4EF2-9991-BE05521D1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75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2E0789-22C0-4B36-A874-9D48E19BB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3" b="8783"/>
          <a:stretch/>
        </p:blipFill>
        <p:spPr>
          <a:xfrm>
            <a:off x="406400" y="365125"/>
            <a:ext cx="11361057" cy="6127750"/>
          </a:xfrm>
          <a:prstGeom prst="rect">
            <a:avLst/>
          </a:prstGeom>
        </p:spPr>
      </p:pic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E1E38246-F327-4699-ABD6-36FD965E2C16}"/>
              </a:ext>
            </a:extLst>
          </p:cNvPr>
          <p:cNvSpPr/>
          <p:nvPr/>
        </p:nvSpPr>
        <p:spPr>
          <a:xfrm rot="3106921">
            <a:off x="6420170" y="103804"/>
            <a:ext cx="7089411" cy="6602055"/>
          </a:xfrm>
          <a:custGeom>
            <a:avLst/>
            <a:gdLst>
              <a:gd name="connsiteX0" fmla="*/ 0 w 7089411"/>
              <a:gd name="connsiteY0" fmla="*/ 2889226 h 6602055"/>
              <a:gd name="connsiteX1" fmla="*/ 2275066 w 7089411"/>
              <a:gd name="connsiteY1" fmla="*/ 0 h 6602055"/>
              <a:gd name="connsiteX2" fmla="*/ 7089411 w 7089411"/>
              <a:gd name="connsiteY2" fmla="*/ 3790963 h 6602055"/>
              <a:gd name="connsiteX3" fmla="*/ 4916511 w 7089411"/>
              <a:gd name="connsiteY3" fmla="*/ 6550444 h 6602055"/>
              <a:gd name="connsiteX4" fmla="*/ 1476197 w 7089411"/>
              <a:gd name="connsiteY4" fmla="*/ 6602055 h 660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9411" h="6602055">
                <a:moveTo>
                  <a:pt x="0" y="2889226"/>
                </a:moveTo>
                <a:lnTo>
                  <a:pt x="2275066" y="0"/>
                </a:lnTo>
                <a:lnTo>
                  <a:pt x="7089411" y="3790963"/>
                </a:lnTo>
                <a:lnTo>
                  <a:pt x="4916511" y="6550444"/>
                </a:lnTo>
                <a:lnTo>
                  <a:pt x="1476197" y="6602055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72DFB7-FA89-450C-B567-20FDFE2EF014}"/>
              </a:ext>
            </a:extLst>
          </p:cNvPr>
          <p:cNvSpPr txBox="1"/>
          <p:nvPr/>
        </p:nvSpPr>
        <p:spPr>
          <a:xfrm>
            <a:off x="7285700" y="2612946"/>
            <a:ext cx="5179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Федеративное устройство </a:t>
            </a:r>
          </a:p>
          <a:p>
            <a:r>
              <a:rPr lang="ru-RU" sz="3600" dirty="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России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C82206-D54C-414C-A545-5C2EFCBC5704}"/>
              </a:ext>
            </a:extLst>
          </p:cNvPr>
          <p:cNvSpPr txBox="1"/>
          <p:nvPr/>
        </p:nvSpPr>
        <p:spPr>
          <a:xfrm>
            <a:off x="7285700" y="4424510"/>
            <a:ext cx="4125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География, 8 класс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5D46C9A3-32C9-465E-B160-A5DA8BAEDDC3}"/>
              </a:ext>
            </a:extLst>
          </p:cNvPr>
          <p:cNvSpPr/>
          <p:nvPr/>
        </p:nvSpPr>
        <p:spPr>
          <a:xfrm rot="3106921">
            <a:off x="6550658" y="-688081"/>
            <a:ext cx="5073573" cy="6602055"/>
          </a:xfrm>
          <a:custGeom>
            <a:avLst/>
            <a:gdLst>
              <a:gd name="connsiteX0" fmla="*/ 0 w 5073573"/>
              <a:gd name="connsiteY0" fmla="*/ 2889226 h 6602055"/>
              <a:gd name="connsiteX1" fmla="*/ 2275066 w 5073573"/>
              <a:gd name="connsiteY1" fmla="*/ 0 h 6602055"/>
              <a:gd name="connsiteX2" fmla="*/ 2275067 w 5073573"/>
              <a:gd name="connsiteY2" fmla="*/ 1 h 6602055"/>
              <a:gd name="connsiteX3" fmla="*/ 157063 w 5073573"/>
              <a:gd name="connsiteY3" fmla="*/ 2689765 h 6602055"/>
              <a:gd name="connsiteX4" fmla="*/ 1633260 w 5073573"/>
              <a:gd name="connsiteY4" fmla="*/ 6402594 h 6602055"/>
              <a:gd name="connsiteX5" fmla="*/ 5073573 w 5073573"/>
              <a:gd name="connsiteY5" fmla="*/ 6350983 h 6602055"/>
              <a:gd name="connsiteX6" fmla="*/ 4916511 w 5073573"/>
              <a:gd name="connsiteY6" fmla="*/ 6550444 h 6602055"/>
              <a:gd name="connsiteX7" fmla="*/ 1476197 w 5073573"/>
              <a:gd name="connsiteY7" fmla="*/ 6602055 h 660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573" h="6602055">
                <a:moveTo>
                  <a:pt x="0" y="2889226"/>
                </a:moveTo>
                <a:lnTo>
                  <a:pt x="2275066" y="0"/>
                </a:lnTo>
                <a:lnTo>
                  <a:pt x="2275067" y="1"/>
                </a:lnTo>
                <a:lnTo>
                  <a:pt x="157063" y="2689765"/>
                </a:lnTo>
                <a:lnTo>
                  <a:pt x="1633260" y="6402594"/>
                </a:lnTo>
                <a:lnTo>
                  <a:pt x="5073573" y="6350983"/>
                </a:lnTo>
                <a:lnTo>
                  <a:pt x="4916511" y="6550444"/>
                </a:lnTo>
                <a:lnTo>
                  <a:pt x="1476197" y="6602055"/>
                </a:ln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6D124E9D-6AEC-4AD4-BA32-94A9077F1D15}"/>
              </a:ext>
            </a:extLst>
          </p:cNvPr>
          <p:cNvSpPr/>
          <p:nvPr/>
        </p:nvSpPr>
        <p:spPr>
          <a:xfrm rot="3106921">
            <a:off x="6300286" y="-688080"/>
            <a:ext cx="5073573" cy="6602055"/>
          </a:xfrm>
          <a:custGeom>
            <a:avLst/>
            <a:gdLst>
              <a:gd name="connsiteX0" fmla="*/ 0 w 5073573"/>
              <a:gd name="connsiteY0" fmla="*/ 2889226 h 6602055"/>
              <a:gd name="connsiteX1" fmla="*/ 2275066 w 5073573"/>
              <a:gd name="connsiteY1" fmla="*/ 0 h 6602055"/>
              <a:gd name="connsiteX2" fmla="*/ 2275067 w 5073573"/>
              <a:gd name="connsiteY2" fmla="*/ 1 h 6602055"/>
              <a:gd name="connsiteX3" fmla="*/ 157063 w 5073573"/>
              <a:gd name="connsiteY3" fmla="*/ 2689765 h 6602055"/>
              <a:gd name="connsiteX4" fmla="*/ 1633260 w 5073573"/>
              <a:gd name="connsiteY4" fmla="*/ 6402594 h 6602055"/>
              <a:gd name="connsiteX5" fmla="*/ 5073573 w 5073573"/>
              <a:gd name="connsiteY5" fmla="*/ 6350983 h 6602055"/>
              <a:gd name="connsiteX6" fmla="*/ 4916511 w 5073573"/>
              <a:gd name="connsiteY6" fmla="*/ 6550444 h 6602055"/>
              <a:gd name="connsiteX7" fmla="*/ 1476197 w 5073573"/>
              <a:gd name="connsiteY7" fmla="*/ 6602055 h 660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573" h="6602055">
                <a:moveTo>
                  <a:pt x="0" y="2889226"/>
                </a:moveTo>
                <a:lnTo>
                  <a:pt x="2275066" y="0"/>
                </a:lnTo>
                <a:lnTo>
                  <a:pt x="2275067" y="1"/>
                </a:lnTo>
                <a:lnTo>
                  <a:pt x="157063" y="2689765"/>
                </a:lnTo>
                <a:lnTo>
                  <a:pt x="1633260" y="6402594"/>
                </a:lnTo>
                <a:lnTo>
                  <a:pt x="5073573" y="6350983"/>
                </a:lnTo>
                <a:lnTo>
                  <a:pt x="4916511" y="6550444"/>
                </a:lnTo>
                <a:lnTo>
                  <a:pt x="1476197" y="6602055"/>
                </a:lnTo>
                <a:close/>
              </a:path>
            </a:pathLst>
          </a:cu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335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D7502D-B4E8-4779-B8CF-57FEA3829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9" b="9639"/>
          <a:stretch/>
        </p:blipFill>
        <p:spPr>
          <a:xfrm flipH="1">
            <a:off x="381001" y="365125"/>
            <a:ext cx="11391900" cy="6127750"/>
          </a:xfrm>
          <a:prstGeom prst="rect">
            <a:avLst/>
          </a:prstGeom>
        </p:spPr>
      </p:pic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B71423A8-B52A-4AA7-9CB1-73639492D221}"/>
              </a:ext>
            </a:extLst>
          </p:cNvPr>
          <p:cNvSpPr/>
          <p:nvPr/>
        </p:nvSpPr>
        <p:spPr>
          <a:xfrm>
            <a:off x="381001" y="3529239"/>
            <a:ext cx="11391900" cy="2963636"/>
          </a:xfrm>
          <a:custGeom>
            <a:avLst/>
            <a:gdLst>
              <a:gd name="connsiteX0" fmla="*/ 5695950 w 11391900"/>
              <a:gd name="connsiteY0" fmla="*/ 0 h 2963636"/>
              <a:gd name="connsiteX1" fmla="*/ 11065743 w 11391900"/>
              <a:gd name="connsiteY1" fmla="*/ 630858 h 2963636"/>
              <a:gd name="connsiteX2" fmla="*/ 11391900 w 11391900"/>
              <a:gd name="connsiteY2" fmla="*/ 720063 h 2963636"/>
              <a:gd name="connsiteX3" fmla="*/ 11391900 w 11391900"/>
              <a:gd name="connsiteY3" fmla="*/ 2963636 h 2963636"/>
              <a:gd name="connsiteX4" fmla="*/ 0 w 11391900"/>
              <a:gd name="connsiteY4" fmla="*/ 2963636 h 2963636"/>
              <a:gd name="connsiteX5" fmla="*/ 0 w 11391900"/>
              <a:gd name="connsiteY5" fmla="*/ 720063 h 2963636"/>
              <a:gd name="connsiteX6" fmla="*/ 326157 w 11391900"/>
              <a:gd name="connsiteY6" fmla="*/ 630858 h 2963636"/>
              <a:gd name="connsiteX7" fmla="*/ 5695950 w 11391900"/>
              <a:gd name="connsiteY7" fmla="*/ 0 h 296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91900" h="2963636">
                <a:moveTo>
                  <a:pt x="5695950" y="0"/>
                </a:moveTo>
                <a:cubicBezTo>
                  <a:pt x="7685043" y="0"/>
                  <a:pt x="9532905" y="232567"/>
                  <a:pt x="11065743" y="630858"/>
                </a:cubicBezTo>
                <a:lnTo>
                  <a:pt x="11391900" y="720063"/>
                </a:lnTo>
                <a:lnTo>
                  <a:pt x="11391900" y="2963636"/>
                </a:lnTo>
                <a:lnTo>
                  <a:pt x="0" y="2963636"/>
                </a:lnTo>
                <a:lnTo>
                  <a:pt x="0" y="720063"/>
                </a:lnTo>
                <a:lnTo>
                  <a:pt x="326157" y="630858"/>
                </a:lnTo>
                <a:cubicBezTo>
                  <a:pt x="1858995" y="232567"/>
                  <a:pt x="3706858" y="0"/>
                  <a:pt x="569595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288AA-FD5C-43CD-AE05-76C412FEBA62}"/>
              </a:ext>
            </a:extLst>
          </p:cNvPr>
          <p:cNvSpPr txBox="1"/>
          <p:nvPr/>
        </p:nvSpPr>
        <p:spPr>
          <a:xfrm>
            <a:off x="1347354" y="4671552"/>
            <a:ext cx="9497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Как и республики, выделены по национальному признаку. Автономный округ обладает собственным законодательством, собственной территорией и населением, может самостоятельно устанавливать международные и внешнеэкономические связи.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61A0203-3A7F-4A67-97B6-73349DF4ED49}"/>
              </a:ext>
            </a:extLst>
          </p:cNvPr>
          <p:cNvCxnSpPr/>
          <p:nvPr/>
        </p:nvCxnSpPr>
        <p:spPr>
          <a:xfrm>
            <a:off x="5350933" y="4504217"/>
            <a:ext cx="1490133" cy="0"/>
          </a:xfrm>
          <a:prstGeom prst="line">
            <a:avLst/>
          </a:prstGeom>
          <a:ln w="28575">
            <a:solidFill>
              <a:srgbClr val="37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05B82BF-D6C1-4407-829F-2F816A60D22D}"/>
              </a:ext>
            </a:extLst>
          </p:cNvPr>
          <p:cNvSpPr txBox="1"/>
          <p:nvPr/>
        </p:nvSpPr>
        <p:spPr>
          <a:xfrm>
            <a:off x="2412137" y="3886863"/>
            <a:ext cx="750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Автономная область и автономные округа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C3DA0FC6-C4BE-4AE9-B480-24C49927927C}"/>
              </a:ext>
            </a:extLst>
          </p:cNvPr>
          <p:cNvSpPr/>
          <p:nvPr/>
        </p:nvSpPr>
        <p:spPr>
          <a:xfrm>
            <a:off x="400049" y="3328761"/>
            <a:ext cx="11391900" cy="2963636"/>
          </a:xfrm>
          <a:custGeom>
            <a:avLst/>
            <a:gdLst>
              <a:gd name="connsiteX0" fmla="*/ 5695950 w 11391900"/>
              <a:gd name="connsiteY0" fmla="*/ 0 h 2963636"/>
              <a:gd name="connsiteX1" fmla="*/ 11065743 w 11391900"/>
              <a:gd name="connsiteY1" fmla="*/ 630858 h 2963636"/>
              <a:gd name="connsiteX2" fmla="*/ 11391900 w 11391900"/>
              <a:gd name="connsiteY2" fmla="*/ 720063 h 2963636"/>
              <a:gd name="connsiteX3" fmla="*/ 11391900 w 11391900"/>
              <a:gd name="connsiteY3" fmla="*/ 2963636 h 2963636"/>
              <a:gd name="connsiteX4" fmla="*/ 11372852 w 11391900"/>
              <a:gd name="connsiteY4" fmla="*/ 2963636 h 2963636"/>
              <a:gd name="connsiteX5" fmla="*/ 11372852 w 11391900"/>
              <a:gd name="connsiteY5" fmla="*/ 920541 h 2963636"/>
              <a:gd name="connsiteX6" fmla="*/ 11046695 w 11391900"/>
              <a:gd name="connsiteY6" fmla="*/ 831336 h 2963636"/>
              <a:gd name="connsiteX7" fmla="*/ 5676902 w 11391900"/>
              <a:gd name="connsiteY7" fmla="*/ 200478 h 2963636"/>
              <a:gd name="connsiteX8" fmla="*/ 307109 w 11391900"/>
              <a:gd name="connsiteY8" fmla="*/ 831336 h 2963636"/>
              <a:gd name="connsiteX9" fmla="*/ 0 w 11391900"/>
              <a:gd name="connsiteY9" fmla="*/ 915332 h 2963636"/>
              <a:gd name="connsiteX10" fmla="*/ 0 w 11391900"/>
              <a:gd name="connsiteY10" fmla="*/ 720063 h 2963636"/>
              <a:gd name="connsiteX11" fmla="*/ 326157 w 11391900"/>
              <a:gd name="connsiteY11" fmla="*/ 630858 h 2963636"/>
              <a:gd name="connsiteX12" fmla="*/ 5695950 w 11391900"/>
              <a:gd name="connsiteY12" fmla="*/ 0 h 296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91900" h="2963636">
                <a:moveTo>
                  <a:pt x="5695950" y="0"/>
                </a:moveTo>
                <a:cubicBezTo>
                  <a:pt x="7685043" y="0"/>
                  <a:pt x="9532905" y="232567"/>
                  <a:pt x="11065743" y="630858"/>
                </a:cubicBezTo>
                <a:lnTo>
                  <a:pt x="11391900" y="720063"/>
                </a:lnTo>
                <a:lnTo>
                  <a:pt x="11391900" y="2963636"/>
                </a:lnTo>
                <a:lnTo>
                  <a:pt x="11372852" y="2963636"/>
                </a:lnTo>
                <a:lnTo>
                  <a:pt x="11372852" y="920541"/>
                </a:lnTo>
                <a:lnTo>
                  <a:pt x="11046695" y="831336"/>
                </a:lnTo>
                <a:cubicBezTo>
                  <a:pt x="9513857" y="433045"/>
                  <a:pt x="7665995" y="200478"/>
                  <a:pt x="5676902" y="200478"/>
                </a:cubicBezTo>
                <a:cubicBezTo>
                  <a:pt x="3687810" y="200478"/>
                  <a:pt x="1839947" y="433045"/>
                  <a:pt x="307109" y="831336"/>
                </a:cubicBezTo>
                <a:lnTo>
                  <a:pt x="0" y="915332"/>
                </a:lnTo>
                <a:lnTo>
                  <a:pt x="0" y="720063"/>
                </a:lnTo>
                <a:lnTo>
                  <a:pt x="326157" y="630858"/>
                </a:lnTo>
                <a:cubicBezTo>
                  <a:pt x="1858995" y="232567"/>
                  <a:pt x="3706858" y="0"/>
                  <a:pt x="5695950" y="0"/>
                </a:cubicBezTo>
                <a:close/>
              </a:path>
            </a:pathLst>
          </a:cu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41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3A9BC1A-3436-4B24-BE35-A76720237B5D}"/>
              </a:ext>
            </a:extLst>
          </p:cNvPr>
          <p:cNvGrpSpPr/>
          <p:nvPr/>
        </p:nvGrpSpPr>
        <p:grpSpPr>
          <a:xfrm>
            <a:off x="1961573" y="609279"/>
            <a:ext cx="8382055" cy="1180641"/>
            <a:chOff x="2692345" y="862220"/>
            <a:chExt cx="8382055" cy="118064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96F8230E-6E76-4EE5-BFAD-1916D851CCBF}"/>
                </a:ext>
              </a:extLst>
            </p:cNvPr>
            <p:cNvSpPr/>
            <p:nvPr/>
          </p:nvSpPr>
          <p:spPr>
            <a:xfrm>
              <a:off x="3704112" y="862220"/>
              <a:ext cx="6696364" cy="798990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B3CBD1D9-EE2F-4BB4-8403-8DB8CF8ADE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2345" y="1862132"/>
              <a:ext cx="4660325" cy="3355"/>
            </a:xfrm>
            <a:prstGeom prst="line">
              <a:avLst/>
            </a:prstGeom>
            <a:solidFill>
              <a:srgbClr val="0561FF"/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3781E324-2EB0-40A7-993A-A085AE3A094D}"/>
                </a:ext>
              </a:extLst>
            </p:cNvPr>
            <p:cNvCxnSpPr>
              <a:cxnSpLocks/>
            </p:cNvCxnSpPr>
            <p:nvPr/>
          </p:nvCxnSpPr>
          <p:spPr>
            <a:xfrm>
              <a:off x="2692346" y="1865487"/>
              <a:ext cx="0" cy="177374"/>
            </a:xfrm>
            <a:prstGeom prst="line">
              <a:avLst/>
            </a:prstGeom>
            <a:solidFill>
              <a:srgbClr val="0561FF"/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358B9711-E042-478B-A83D-C4C6BA5C657F}"/>
                </a:ext>
              </a:extLst>
            </p:cNvPr>
            <p:cNvCxnSpPr>
              <a:cxnSpLocks/>
            </p:cNvCxnSpPr>
            <p:nvPr/>
          </p:nvCxnSpPr>
          <p:spPr>
            <a:xfrm>
              <a:off x="5321332" y="1655509"/>
              <a:ext cx="0" cy="387352"/>
            </a:xfrm>
            <a:prstGeom prst="line">
              <a:avLst/>
            </a:prstGeom>
            <a:solidFill>
              <a:srgbClr val="0561FF"/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B26CA9-4B67-468A-B239-918239735365}"/>
                </a:ext>
              </a:extLst>
            </p:cNvPr>
            <p:cNvSpPr txBox="1"/>
            <p:nvPr/>
          </p:nvSpPr>
          <p:spPr>
            <a:xfrm>
              <a:off x="3913958" y="1001752"/>
              <a:ext cx="68668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Montserrat ExtraBold" panose="00000900000000000000" pitchFamily="50" charset="-52"/>
                </a:rPr>
                <a:t>Субъекты Российской Федерации</a:t>
              </a:r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8C2FDCFF-833A-460B-B5FF-63BB32A85E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2669" y="1862131"/>
              <a:ext cx="3721731" cy="0"/>
            </a:xfrm>
            <a:prstGeom prst="line">
              <a:avLst/>
            </a:prstGeom>
            <a:solidFill>
              <a:srgbClr val="0561FF"/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9B536201-E548-4173-A855-DD427B4E5DDF}"/>
                </a:ext>
              </a:extLst>
            </p:cNvPr>
            <p:cNvCxnSpPr>
              <a:cxnSpLocks/>
            </p:cNvCxnSpPr>
            <p:nvPr/>
          </p:nvCxnSpPr>
          <p:spPr>
            <a:xfrm>
              <a:off x="11074400" y="1862131"/>
              <a:ext cx="0" cy="180730"/>
            </a:xfrm>
            <a:prstGeom prst="line">
              <a:avLst/>
            </a:prstGeom>
            <a:solidFill>
              <a:srgbClr val="0561FF"/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8E4BB1EE-5B2E-457F-8070-A11402364E76}"/>
              </a:ext>
            </a:extLst>
          </p:cNvPr>
          <p:cNvSpPr/>
          <p:nvPr/>
        </p:nvSpPr>
        <p:spPr>
          <a:xfrm>
            <a:off x="844014" y="1781398"/>
            <a:ext cx="2235120" cy="79899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457299-6490-409C-857A-4ACFA11A3764}"/>
              </a:ext>
            </a:extLst>
          </p:cNvPr>
          <p:cNvSpPr txBox="1"/>
          <p:nvPr/>
        </p:nvSpPr>
        <p:spPr>
          <a:xfrm>
            <a:off x="648167" y="1949209"/>
            <a:ext cx="2551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Montserrat ExtraBold" panose="00000900000000000000" pitchFamily="50" charset="-52"/>
              </a:rPr>
              <a:t>Республика</a:t>
            </a: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5F567E5A-D2D2-4BF1-B1E5-4E355CDF625F}"/>
              </a:ext>
            </a:extLst>
          </p:cNvPr>
          <p:cNvSpPr/>
          <p:nvPr/>
        </p:nvSpPr>
        <p:spPr>
          <a:xfrm>
            <a:off x="844013" y="2780419"/>
            <a:ext cx="2235117" cy="48501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C713861D-71FE-47B0-8822-54FEEDD4B67B}"/>
              </a:ext>
            </a:extLst>
          </p:cNvPr>
          <p:cNvCxnSpPr>
            <a:cxnSpLocks/>
          </p:cNvCxnSpPr>
          <p:nvPr/>
        </p:nvCxnSpPr>
        <p:spPr>
          <a:xfrm>
            <a:off x="1961573" y="2576937"/>
            <a:ext cx="0" cy="181842"/>
          </a:xfrm>
          <a:prstGeom prst="line">
            <a:avLst/>
          </a:prstGeom>
          <a:solidFill>
            <a:srgbClr val="0561FF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414D9BC9-B7DA-488C-9303-03B490E93706}"/>
              </a:ext>
            </a:extLst>
          </p:cNvPr>
          <p:cNvSpPr/>
          <p:nvPr/>
        </p:nvSpPr>
        <p:spPr>
          <a:xfrm>
            <a:off x="3477488" y="1767365"/>
            <a:ext cx="2235120" cy="79899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918462F-1ED9-43C1-8DCE-12F7E06456D5}"/>
              </a:ext>
            </a:extLst>
          </p:cNvPr>
          <p:cNvSpPr txBox="1"/>
          <p:nvPr/>
        </p:nvSpPr>
        <p:spPr>
          <a:xfrm>
            <a:off x="3314824" y="1943924"/>
            <a:ext cx="2551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>
                <a:latin typeface="Montserrat ExtraBold" panose="00000900000000000000" pitchFamily="50" charset="-52"/>
              </a:defRPr>
            </a:lvl1pPr>
          </a:lstStyle>
          <a:p>
            <a:r>
              <a:rPr lang="ru-RU" dirty="0"/>
              <a:t>Край</a:t>
            </a: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B92EDC37-F856-47CD-825B-E047BBFA866E}"/>
              </a:ext>
            </a:extLst>
          </p:cNvPr>
          <p:cNvSpPr/>
          <p:nvPr/>
        </p:nvSpPr>
        <p:spPr>
          <a:xfrm>
            <a:off x="6387808" y="1795621"/>
            <a:ext cx="2235120" cy="79899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8B3B2B0-CFC9-4E05-BEBB-873DFB1F6339}"/>
              </a:ext>
            </a:extLst>
          </p:cNvPr>
          <p:cNvSpPr txBox="1"/>
          <p:nvPr/>
        </p:nvSpPr>
        <p:spPr>
          <a:xfrm>
            <a:off x="6225144" y="1870602"/>
            <a:ext cx="255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>
                <a:latin typeface="Montserrat ExtraBold" panose="00000900000000000000" pitchFamily="50" charset="-52"/>
              </a:defRPr>
            </a:lvl1pPr>
          </a:lstStyle>
          <a:p>
            <a:r>
              <a:rPr lang="ru-RU" sz="1800" dirty="0"/>
              <a:t>Автономная область</a:t>
            </a:r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FB0B9B30-9B0C-4A44-9CC1-6328FC5BC115}"/>
              </a:ext>
            </a:extLst>
          </p:cNvPr>
          <p:cNvSpPr/>
          <p:nvPr/>
        </p:nvSpPr>
        <p:spPr>
          <a:xfrm>
            <a:off x="9254058" y="1767365"/>
            <a:ext cx="2235120" cy="79899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E1FD2BE-C73C-4CCE-BE77-0B617CFD4081}"/>
              </a:ext>
            </a:extLst>
          </p:cNvPr>
          <p:cNvSpPr txBox="1"/>
          <p:nvPr/>
        </p:nvSpPr>
        <p:spPr>
          <a:xfrm>
            <a:off x="9116117" y="1755038"/>
            <a:ext cx="2427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>
                <a:latin typeface="Montserrat ExtraBold" panose="00000900000000000000" pitchFamily="50" charset="-52"/>
              </a:defRPr>
            </a:lvl1pPr>
          </a:lstStyle>
          <a:p>
            <a:r>
              <a:rPr lang="ru-RU" sz="1600" dirty="0"/>
              <a:t>Город федерального значения</a:t>
            </a:r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930C4E2C-FBAF-4C72-AD63-9D124110C449}"/>
              </a:ext>
            </a:extLst>
          </p:cNvPr>
          <p:cNvCxnSpPr>
            <a:cxnSpLocks/>
          </p:cNvCxnSpPr>
          <p:nvPr/>
        </p:nvCxnSpPr>
        <p:spPr>
          <a:xfrm>
            <a:off x="7455768" y="1415514"/>
            <a:ext cx="0" cy="387352"/>
          </a:xfrm>
          <a:prstGeom prst="line">
            <a:avLst/>
          </a:prstGeom>
          <a:solidFill>
            <a:srgbClr val="0561FF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E1F35DF8-E581-4DD4-AE00-153D24BC8511}"/>
              </a:ext>
            </a:extLst>
          </p:cNvPr>
          <p:cNvCxnSpPr>
            <a:cxnSpLocks/>
          </p:cNvCxnSpPr>
          <p:nvPr/>
        </p:nvCxnSpPr>
        <p:spPr>
          <a:xfrm>
            <a:off x="4590560" y="2576937"/>
            <a:ext cx="0" cy="181842"/>
          </a:xfrm>
          <a:prstGeom prst="line">
            <a:avLst/>
          </a:prstGeom>
          <a:solidFill>
            <a:srgbClr val="0561FF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DAEEC2A0-4B65-4168-AF1B-FDFB663536D1}"/>
              </a:ext>
            </a:extLst>
          </p:cNvPr>
          <p:cNvCxnSpPr>
            <a:cxnSpLocks/>
          </p:cNvCxnSpPr>
          <p:nvPr/>
        </p:nvCxnSpPr>
        <p:spPr>
          <a:xfrm>
            <a:off x="7455768" y="2598577"/>
            <a:ext cx="0" cy="181842"/>
          </a:xfrm>
          <a:prstGeom prst="line">
            <a:avLst/>
          </a:prstGeom>
          <a:solidFill>
            <a:srgbClr val="0561FF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F5F3F7CA-863D-47C4-B134-7537CE496469}"/>
              </a:ext>
            </a:extLst>
          </p:cNvPr>
          <p:cNvCxnSpPr>
            <a:cxnSpLocks/>
            <a:stCxn id="60" idx="2"/>
            <a:endCxn id="67" idx="0"/>
          </p:cNvCxnSpPr>
          <p:nvPr/>
        </p:nvCxnSpPr>
        <p:spPr>
          <a:xfrm>
            <a:off x="10329975" y="2586035"/>
            <a:ext cx="51758" cy="194384"/>
          </a:xfrm>
          <a:prstGeom prst="line">
            <a:avLst/>
          </a:prstGeom>
          <a:solidFill>
            <a:srgbClr val="0561FF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44A596C0-55FB-42C2-9722-EADA0321B675}"/>
              </a:ext>
            </a:extLst>
          </p:cNvPr>
          <p:cNvSpPr/>
          <p:nvPr/>
        </p:nvSpPr>
        <p:spPr>
          <a:xfrm>
            <a:off x="3477491" y="2784386"/>
            <a:ext cx="2235117" cy="48501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26968A7B-A156-4BCC-AB38-28EA7009CF47}"/>
              </a:ext>
            </a:extLst>
          </p:cNvPr>
          <p:cNvSpPr/>
          <p:nvPr/>
        </p:nvSpPr>
        <p:spPr>
          <a:xfrm>
            <a:off x="6375892" y="2784385"/>
            <a:ext cx="2235117" cy="48501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33B9A6DF-5305-48FD-810C-17209616A157}"/>
              </a:ext>
            </a:extLst>
          </p:cNvPr>
          <p:cNvSpPr/>
          <p:nvPr/>
        </p:nvSpPr>
        <p:spPr>
          <a:xfrm>
            <a:off x="9264174" y="2780419"/>
            <a:ext cx="2235117" cy="48501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AC50BA5-2273-4DF2-9318-2CC3A3C2532D}"/>
              </a:ext>
            </a:extLst>
          </p:cNvPr>
          <p:cNvSpPr txBox="1"/>
          <p:nvPr/>
        </p:nvSpPr>
        <p:spPr>
          <a:xfrm>
            <a:off x="668737" y="2838261"/>
            <a:ext cx="255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tserrat ExtraBold" panose="00000900000000000000" pitchFamily="50" charset="-52"/>
              </a:rPr>
              <a:t>24 субъекта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9594E18-8F0F-4DF1-84FF-0F7329035F3A}"/>
              </a:ext>
            </a:extLst>
          </p:cNvPr>
          <p:cNvSpPr txBox="1"/>
          <p:nvPr/>
        </p:nvSpPr>
        <p:spPr>
          <a:xfrm>
            <a:off x="3264637" y="2838261"/>
            <a:ext cx="255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tserrat ExtraBold" panose="00000900000000000000" pitchFamily="50" charset="-52"/>
              </a:rPr>
              <a:t>9 субъектов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4BD5C72-7891-48C8-97E9-8D78A9D0EDD3}"/>
              </a:ext>
            </a:extLst>
          </p:cNvPr>
          <p:cNvSpPr txBox="1"/>
          <p:nvPr/>
        </p:nvSpPr>
        <p:spPr>
          <a:xfrm>
            <a:off x="6245277" y="2838261"/>
            <a:ext cx="255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tserrat ExtraBold" panose="00000900000000000000" pitchFamily="50" charset="-52"/>
              </a:rPr>
              <a:t>1 субъект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61E11CC-8B68-417B-98FB-E364F1BF85FC}"/>
              </a:ext>
            </a:extLst>
          </p:cNvPr>
          <p:cNvSpPr txBox="1"/>
          <p:nvPr/>
        </p:nvSpPr>
        <p:spPr>
          <a:xfrm>
            <a:off x="9083393" y="2838261"/>
            <a:ext cx="255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tserrat ExtraBold" panose="00000900000000000000" pitchFamily="50" charset="-52"/>
              </a:rPr>
              <a:t>3 субъекта</a:t>
            </a: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FE9D9EFF-47CD-4F31-994B-E32771731BAA}"/>
              </a:ext>
            </a:extLst>
          </p:cNvPr>
          <p:cNvSpPr/>
          <p:nvPr/>
        </p:nvSpPr>
        <p:spPr>
          <a:xfrm>
            <a:off x="3477488" y="4949293"/>
            <a:ext cx="2235120" cy="79899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2777B5F-CF4F-45D7-842A-D9E760E6669D}"/>
              </a:ext>
            </a:extLst>
          </p:cNvPr>
          <p:cNvSpPr txBox="1"/>
          <p:nvPr/>
        </p:nvSpPr>
        <p:spPr>
          <a:xfrm>
            <a:off x="3314824" y="5125852"/>
            <a:ext cx="2551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>
                <a:latin typeface="Montserrat ExtraBold" panose="00000900000000000000" pitchFamily="50" charset="-52"/>
              </a:defRPr>
            </a:lvl1pPr>
          </a:lstStyle>
          <a:p>
            <a:r>
              <a:rPr lang="ru-RU" dirty="0"/>
              <a:t>Область</a:t>
            </a:r>
          </a:p>
        </p:txBody>
      </p:sp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3627FC74-CD4C-4DD9-8AF5-45239F8ECF19}"/>
              </a:ext>
            </a:extLst>
          </p:cNvPr>
          <p:cNvSpPr/>
          <p:nvPr/>
        </p:nvSpPr>
        <p:spPr>
          <a:xfrm>
            <a:off x="6387808" y="4977549"/>
            <a:ext cx="2235120" cy="79899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DCD9DCA-B93D-4301-BF50-FB83FC2100C6}"/>
              </a:ext>
            </a:extLst>
          </p:cNvPr>
          <p:cNvSpPr txBox="1"/>
          <p:nvPr/>
        </p:nvSpPr>
        <p:spPr>
          <a:xfrm>
            <a:off x="6225144" y="5052530"/>
            <a:ext cx="255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>
                <a:latin typeface="Montserrat ExtraBold" panose="00000900000000000000" pitchFamily="50" charset="-52"/>
              </a:defRPr>
            </a:lvl1pPr>
          </a:lstStyle>
          <a:p>
            <a:r>
              <a:rPr lang="ru-RU" sz="1800" dirty="0"/>
              <a:t>Автономный округ</a:t>
            </a:r>
          </a:p>
        </p:txBody>
      </p: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F8435F1F-17F3-44CB-974E-C631A1F46836}"/>
              </a:ext>
            </a:extLst>
          </p:cNvPr>
          <p:cNvCxnSpPr>
            <a:cxnSpLocks/>
          </p:cNvCxnSpPr>
          <p:nvPr/>
        </p:nvCxnSpPr>
        <p:spPr>
          <a:xfrm>
            <a:off x="4590560" y="5758865"/>
            <a:ext cx="0" cy="181842"/>
          </a:xfrm>
          <a:prstGeom prst="line">
            <a:avLst/>
          </a:prstGeom>
          <a:solidFill>
            <a:srgbClr val="0561FF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>
            <a:extLst>
              <a:ext uri="{FF2B5EF4-FFF2-40B4-BE49-F238E27FC236}">
                <a16:creationId xmlns:a16="http://schemas.microsoft.com/office/drawing/2014/main" id="{A11707E8-14EE-4683-B47C-BD51A996AF20}"/>
              </a:ext>
            </a:extLst>
          </p:cNvPr>
          <p:cNvCxnSpPr>
            <a:cxnSpLocks/>
          </p:cNvCxnSpPr>
          <p:nvPr/>
        </p:nvCxnSpPr>
        <p:spPr>
          <a:xfrm>
            <a:off x="7455768" y="5780505"/>
            <a:ext cx="0" cy="181842"/>
          </a:xfrm>
          <a:prstGeom prst="line">
            <a:avLst/>
          </a:prstGeom>
          <a:solidFill>
            <a:srgbClr val="0561FF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Прямоугольник: скругленные углы 108">
            <a:extLst>
              <a:ext uri="{FF2B5EF4-FFF2-40B4-BE49-F238E27FC236}">
                <a16:creationId xmlns:a16="http://schemas.microsoft.com/office/drawing/2014/main" id="{90E11AB3-C148-40ED-B304-E124F04DDB40}"/>
              </a:ext>
            </a:extLst>
          </p:cNvPr>
          <p:cNvSpPr/>
          <p:nvPr/>
        </p:nvSpPr>
        <p:spPr>
          <a:xfrm>
            <a:off x="3477491" y="5966314"/>
            <a:ext cx="2235117" cy="48501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рямоугольник: скругленные углы 109">
            <a:extLst>
              <a:ext uri="{FF2B5EF4-FFF2-40B4-BE49-F238E27FC236}">
                <a16:creationId xmlns:a16="http://schemas.microsoft.com/office/drawing/2014/main" id="{09F5DD81-388E-43D7-993F-E2BAAFE40C9C}"/>
              </a:ext>
            </a:extLst>
          </p:cNvPr>
          <p:cNvSpPr/>
          <p:nvPr/>
        </p:nvSpPr>
        <p:spPr>
          <a:xfrm>
            <a:off x="6375892" y="5966313"/>
            <a:ext cx="2235117" cy="48501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40C4F43-4B49-41CE-9B02-0A605A5E0B13}"/>
              </a:ext>
            </a:extLst>
          </p:cNvPr>
          <p:cNvSpPr txBox="1"/>
          <p:nvPr/>
        </p:nvSpPr>
        <p:spPr>
          <a:xfrm>
            <a:off x="3264637" y="6020189"/>
            <a:ext cx="255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tserrat ExtraBold" panose="00000900000000000000" pitchFamily="50" charset="-52"/>
              </a:rPr>
              <a:t>48 субъектов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D48790B-9C7B-4B5B-A4D0-84AF28A4A4F4}"/>
              </a:ext>
            </a:extLst>
          </p:cNvPr>
          <p:cNvSpPr txBox="1"/>
          <p:nvPr/>
        </p:nvSpPr>
        <p:spPr>
          <a:xfrm>
            <a:off x="6245277" y="6020189"/>
            <a:ext cx="255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tserrat ExtraBold" panose="00000900000000000000" pitchFamily="50" charset="-52"/>
              </a:rPr>
              <a:t>4 субъект</a:t>
            </a:r>
          </a:p>
        </p:txBody>
      </p:sp>
      <p:cxnSp>
        <p:nvCxnSpPr>
          <p:cNvPr id="113" name="Прямая соединительная линия 112">
            <a:extLst>
              <a:ext uri="{FF2B5EF4-FFF2-40B4-BE49-F238E27FC236}">
                <a16:creationId xmlns:a16="http://schemas.microsoft.com/office/drawing/2014/main" id="{CC7B9C14-E86D-4407-810A-8035AA0CED86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3314824" y="1596244"/>
            <a:ext cx="0" cy="3760441"/>
          </a:xfrm>
          <a:prstGeom prst="line">
            <a:avLst/>
          </a:prstGeom>
          <a:solidFill>
            <a:srgbClr val="0561FF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>
            <a:extLst>
              <a:ext uri="{FF2B5EF4-FFF2-40B4-BE49-F238E27FC236}">
                <a16:creationId xmlns:a16="http://schemas.microsoft.com/office/drawing/2014/main" id="{D23D3FD5-F5A7-4B7C-BA05-373AB201E2C0}"/>
              </a:ext>
            </a:extLst>
          </p:cNvPr>
          <p:cNvCxnSpPr>
            <a:cxnSpLocks/>
          </p:cNvCxnSpPr>
          <p:nvPr/>
        </p:nvCxnSpPr>
        <p:spPr>
          <a:xfrm>
            <a:off x="8796749" y="1609190"/>
            <a:ext cx="0" cy="3760441"/>
          </a:xfrm>
          <a:prstGeom prst="line">
            <a:avLst/>
          </a:prstGeom>
          <a:solidFill>
            <a:srgbClr val="0561FF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id="{6063EC01-5755-483B-AAC2-26F26C86619E}"/>
              </a:ext>
            </a:extLst>
          </p:cNvPr>
          <p:cNvCxnSpPr>
            <a:cxnSpLocks/>
          </p:cNvCxnSpPr>
          <p:nvPr/>
        </p:nvCxnSpPr>
        <p:spPr>
          <a:xfrm>
            <a:off x="3314824" y="5356685"/>
            <a:ext cx="162664" cy="12946"/>
          </a:xfrm>
          <a:prstGeom prst="line">
            <a:avLst/>
          </a:prstGeom>
          <a:solidFill>
            <a:srgbClr val="0561FF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id="{88317308-1BA2-4B98-AFD2-453E845EE818}"/>
              </a:ext>
            </a:extLst>
          </p:cNvPr>
          <p:cNvCxnSpPr>
            <a:cxnSpLocks/>
            <a:endCxn id="106" idx="3"/>
          </p:cNvCxnSpPr>
          <p:nvPr/>
        </p:nvCxnSpPr>
        <p:spPr>
          <a:xfrm flipV="1">
            <a:off x="8634085" y="5375696"/>
            <a:ext cx="142531" cy="13356"/>
          </a:xfrm>
          <a:prstGeom prst="line">
            <a:avLst/>
          </a:prstGeom>
          <a:solidFill>
            <a:srgbClr val="0561FF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Прямоугольник: скругленные углы 116">
            <a:extLst>
              <a:ext uri="{FF2B5EF4-FFF2-40B4-BE49-F238E27FC236}">
                <a16:creationId xmlns:a16="http://schemas.microsoft.com/office/drawing/2014/main" id="{D9A7CB40-C04C-4844-BEC9-20D4D7C757A5}"/>
              </a:ext>
            </a:extLst>
          </p:cNvPr>
          <p:cNvSpPr/>
          <p:nvPr/>
        </p:nvSpPr>
        <p:spPr>
          <a:xfrm>
            <a:off x="3477814" y="3447255"/>
            <a:ext cx="2235120" cy="1341272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рямоугольник: скругленные углы 117">
            <a:extLst>
              <a:ext uri="{FF2B5EF4-FFF2-40B4-BE49-F238E27FC236}">
                <a16:creationId xmlns:a16="http://schemas.microsoft.com/office/drawing/2014/main" id="{766600A6-7F26-4C40-BA57-90014F54415C}"/>
              </a:ext>
            </a:extLst>
          </p:cNvPr>
          <p:cNvSpPr/>
          <p:nvPr/>
        </p:nvSpPr>
        <p:spPr>
          <a:xfrm>
            <a:off x="826913" y="5134935"/>
            <a:ext cx="2235120" cy="1341272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65B8C834-6312-4CCF-BA03-A5448EA7EBB2}"/>
              </a:ext>
            </a:extLst>
          </p:cNvPr>
          <p:cNvSpPr/>
          <p:nvPr/>
        </p:nvSpPr>
        <p:spPr>
          <a:xfrm>
            <a:off x="815664" y="3443603"/>
            <a:ext cx="2235120" cy="1341272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C484658A-031D-414C-94CA-6D895404640D}"/>
              </a:ext>
            </a:extLst>
          </p:cNvPr>
          <p:cNvSpPr/>
          <p:nvPr/>
        </p:nvSpPr>
        <p:spPr>
          <a:xfrm>
            <a:off x="6368675" y="3443318"/>
            <a:ext cx="2235120" cy="1341272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Прямоугольник: скругленные углы 120">
            <a:extLst>
              <a:ext uri="{FF2B5EF4-FFF2-40B4-BE49-F238E27FC236}">
                <a16:creationId xmlns:a16="http://schemas.microsoft.com/office/drawing/2014/main" id="{FA09C30F-1CD9-42F6-9144-0312DBBA3569}"/>
              </a:ext>
            </a:extLst>
          </p:cNvPr>
          <p:cNvSpPr/>
          <p:nvPr/>
        </p:nvSpPr>
        <p:spPr>
          <a:xfrm>
            <a:off x="9264174" y="3429000"/>
            <a:ext cx="2235120" cy="1341272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Прямоугольник: скругленные углы 121">
            <a:extLst>
              <a:ext uri="{FF2B5EF4-FFF2-40B4-BE49-F238E27FC236}">
                <a16:creationId xmlns:a16="http://schemas.microsoft.com/office/drawing/2014/main" id="{6FCA4459-B1E5-4668-9953-BC215F434FAB}"/>
              </a:ext>
            </a:extLst>
          </p:cNvPr>
          <p:cNvSpPr/>
          <p:nvPr/>
        </p:nvSpPr>
        <p:spPr>
          <a:xfrm>
            <a:off x="9274293" y="5134935"/>
            <a:ext cx="2235120" cy="1341272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9DD7F515-54A3-4D38-A0BC-E361F1591544}"/>
              </a:ext>
            </a:extLst>
          </p:cNvPr>
          <p:cNvSpPr txBox="1"/>
          <p:nvPr/>
        </p:nvSpPr>
        <p:spPr>
          <a:xfrm>
            <a:off x="638863" y="3557653"/>
            <a:ext cx="25514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Адыгея, Алтай, Башкортостан, Бурятия, Дагестан, Ингушетия, Кабардино-Балкария, Калмыкия и др.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3203F97-C0CC-4DFB-9E5F-A551A6568CBB}"/>
              </a:ext>
            </a:extLst>
          </p:cNvPr>
          <p:cNvSpPr txBox="1"/>
          <p:nvPr/>
        </p:nvSpPr>
        <p:spPr>
          <a:xfrm>
            <a:off x="3337619" y="3531620"/>
            <a:ext cx="25514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Алтайский, Камчатский, Хабаровский, Краснодарский, Красноярский, Пермский, Приморский и др.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F8D93CE-A8B6-4A5F-B157-88EA0C86E9B2}"/>
              </a:ext>
            </a:extLst>
          </p:cNvPr>
          <p:cNvSpPr txBox="1"/>
          <p:nvPr/>
        </p:nvSpPr>
        <p:spPr>
          <a:xfrm>
            <a:off x="6343487" y="3660036"/>
            <a:ext cx="2299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Еврейская автономная область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7CD5AA9-DEEB-4EF4-BD45-4F567DD1FBC1}"/>
              </a:ext>
            </a:extLst>
          </p:cNvPr>
          <p:cNvSpPr txBox="1"/>
          <p:nvPr/>
        </p:nvSpPr>
        <p:spPr>
          <a:xfrm>
            <a:off x="9095882" y="3659419"/>
            <a:ext cx="2551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Москва, Санкт-Петербург, Севастополь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A442C03-7D83-4D38-AF0E-5014F19CFC13}"/>
              </a:ext>
            </a:extLst>
          </p:cNvPr>
          <p:cNvSpPr txBox="1"/>
          <p:nvPr/>
        </p:nvSpPr>
        <p:spPr>
          <a:xfrm>
            <a:off x="775195" y="5182569"/>
            <a:ext cx="23417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Амурская, Архангельская, Астраханская, Белгородская, Брянская, Владимирская и др. 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89E3F17-D9F7-48AD-AC9F-A422E2E4647D}"/>
              </a:ext>
            </a:extLst>
          </p:cNvPr>
          <p:cNvSpPr txBox="1"/>
          <p:nvPr/>
        </p:nvSpPr>
        <p:spPr>
          <a:xfrm>
            <a:off x="9225917" y="5226267"/>
            <a:ext cx="23224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Ненецкий, Ханты-Мансийский автономный округ — Югра, Чукотский, Ямало-Ненецкий</a:t>
            </a:r>
          </a:p>
        </p:txBody>
      </p:sp>
      <p:cxnSp>
        <p:nvCxnSpPr>
          <p:cNvPr id="130" name="Прямая соединительная линия 129">
            <a:extLst>
              <a:ext uri="{FF2B5EF4-FFF2-40B4-BE49-F238E27FC236}">
                <a16:creationId xmlns:a16="http://schemas.microsoft.com/office/drawing/2014/main" id="{4D356332-7D7E-49C5-80A9-97BEFAB97255}"/>
              </a:ext>
            </a:extLst>
          </p:cNvPr>
          <p:cNvCxnSpPr>
            <a:cxnSpLocks/>
            <a:endCxn id="129" idx="1"/>
          </p:cNvCxnSpPr>
          <p:nvPr/>
        </p:nvCxnSpPr>
        <p:spPr>
          <a:xfrm flipV="1">
            <a:off x="8611009" y="5811043"/>
            <a:ext cx="614908" cy="384094"/>
          </a:xfrm>
          <a:prstGeom prst="line">
            <a:avLst/>
          </a:prstGeom>
          <a:solidFill>
            <a:srgbClr val="0561FF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9F6E2E6E-ECA1-4F1F-9381-A35512F37EA2}"/>
              </a:ext>
            </a:extLst>
          </p:cNvPr>
          <p:cNvCxnSpPr>
            <a:cxnSpLocks/>
          </p:cNvCxnSpPr>
          <p:nvPr/>
        </p:nvCxnSpPr>
        <p:spPr>
          <a:xfrm flipH="1" flipV="1">
            <a:off x="3020914" y="5758865"/>
            <a:ext cx="455598" cy="441670"/>
          </a:xfrm>
          <a:prstGeom prst="line">
            <a:avLst/>
          </a:prstGeom>
          <a:solidFill>
            <a:srgbClr val="0561FF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7544F5F8-62DA-41D3-A253-64716CB577D1}"/>
              </a:ext>
            </a:extLst>
          </p:cNvPr>
          <p:cNvCxnSpPr>
            <a:cxnSpLocks/>
            <a:endCxn id="121" idx="0"/>
          </p:cNvCxnSpPr>
          <p:nvPr/>
        </p:nvCxnSpPr>
        <p:spPr>
          <a:xfrm>
            <a:off x="10359129" y="3245477"/>
            <a:ext cx="22605" cy="183523"/>
          </a:xfrm>
          <a:prstGeom prst="line">
            <a:avLst/>
          </a:prstGeom>
          <a:solidFill>
            <a:srgbClr val="0561FF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EFD1339A-70C6-4FDA-9E55-976158F0D0C0}"/>
              </a:ext>
            </a:extLst>
          </p:cNvPr>
          <p:cNvCxnSpPr>
            <a:cxnSpLocks/>
            <a:stCxn id="45" idx="2"/>
            <a:endCxn id="119" idx="0"/>
          </p:cNvCxnSpPr>
          <p:nvPr/>
        </p:nvCxnSpPr>
        <p:spPr>
          <a:xfrm flipH="1">
            <a:off x="1933224" y="3265436"/>
            <a:ext cx="28348" cy="178167"/>
          </a:xfrm>
          <a:prstGeom prst="line">
            <a:avLst/>
          </a:prstGeom>
          <a:solidFill>
            <a:srgbClr val="0561FF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505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D7502D-B4E8-4779-B8CF-57FEA3829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8" b="6968"/>
          <a:stretch/>
        </p:blipFill>
        <p:spPr>
          <a:xfrm flipH="1">
            <a:off x="381001" y="365125"/>
            <a:ext cx="11391900" cy="6127750"/>
          </a:xfrm>
          <a:prstGeom prst="rect">
            <a:avLst/>
          </a:prstGeom>
        </p:spPr>
      </p:pic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B71423A8-B52A-4AA7-9CB1-73639492D221}"/>
              </a:ext>
            </a:extLst>
          </p:cNvPr>
          <p:cNvSpPr/>
          <p:nvPr/>
        </p:nvSpPr>
        <p:spPr>
          <a:xfrm>
            <a:off x="381001" y="3529239"/>
            <a:ext cx="11391900" cy="2963636"/>
          </a:xfrm>
          <a:custGeom>
            <a:avLst/>
            <a:gdLst>
              <a:gd name="connsiteX0" fmla="*/ 5695950 w 11391900"/>
              <a:gd name="connsiteY0" fmla="*/ 0 h 2963636"/>
              <a:gd name="connsiteX1" fmla="*/ 11065743 w 11391900"/>
              <a:gd name="connsiteY1" fmla="*/ 630858 h 2963636"/>
              <a:gd name="connsiteX2" fmla="*/ 11391900 w 11391900"/>
              <a:gd name="connsiteY2" fmla="*/ 720063 h 2963636"/>
              <a:gd name="connsiteX3" fmla="*/ 11391900 w 11391900"/>
              <a:gd name="connsiteY3" fmla="*/ 2963636 h 2963636"/>
              <a:gd name="connsiteX4" fmla="*/ 0 w 11391900"/>
              <a:gd name="connsiteY4" fmla="*/ 2963636 h 2963636"/>
              <a:gd name="connsiteX5" fmla="*/ 0 w 11391900"/>
              <a:gd name="connsiteY5" fmla="*/ 720063 h 2963636"/>
              <a:gd name="connsiteX6" fmla="*/ 326157 w 11391900"/>
              <a:gd name="connsiteY6" fmla="*/ 630858 h 2963636"/>
              <a:gd name="connsiteX7" fmla="*/ 5695950 w 11391900"/>
              <a:gd name="connsiteY7" fmla="*/ 0 h 296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91900" h="2963636">
                <a:moveTo>
                  <a:pt x="5695950" y="0"/>
                </a:moveTo>
                <a:cubicBezTo>
                  <a:pt x="7685043" y="0"/>
                  <a:pt x="9532905" y="232567"/>
                  <a:pt x="11065743" y="630858"/>
                </a:cubicBezTo>
                <a:lnTo>
                  <a:pt x="11391900" y="720063"/>
                </a:lnTo>
                <a:lnTo>
                  <a:pt x="11391900" y="2963636"/>
                </a:lnTo>
                <a:lnTo>
                  <a:pt x="0" y="2963636"/>
                </a:lnTo>
                <a:lnTo>
                  <a:pt x="0" y="720063"/>
                </a:lnTo>
                <a:lnTo>
                  <a:pt x="326157" y="630858"/>
                </a:lnTo>
                <a:cubicBezTo>
                  <a:pt x="1858995" y="232567"/>
                  <a:pt x="3706858" y="0"/>
                  <a:pt x="569595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288AA-FD5C-43CD-AE05-76C412FEBA62}"/>
              </a:ext>
            </a:extLst>
          </p:cNvPr>
          <p:cNvSpPr txBox="1"/>
          <p:nvPr/>
        </p:nvSpPr>
        <p:spPr>
          <a:xfrm>
            <a:off x="1139370" y="4594923"/>
            <a:ext cx="101164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В составе Российской Федерации выделяют 89 субъектов: 24 республики, 9 краёв, 1 автономная область, 4 автономных округа, 48 областей и 3 города федерального значения. Субъекты выделяются с учётом территориального и национально-территориального принципов. 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61A0203-3A7F-4A67-97B6-73349DF4ED49}"/>
              </a:ext>
            </a:extLst>
          </p:cNvPr>
          <p:cNvCxnSpPr/>
          <p:nvPr/>
        </p:nvCxnSpPr>
        <p:spPr>
          <a:xfrm>
            <a:off x="5350933" y="4504217"/>
            <a:ext cx="1490133" cy="0"/>
          </a:xfrm>
          <a:prstGeom prst="line">
            <a:avLst/>
          </a:prstGeom>
          <a:ln w="28575">
            <a:solidFill>
              <a:srgbClr val="37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05B82BF-D6C1-4407-829F-2F816A60D22D}"/>
              </a:ext>
            </a:extLst>
          </p:cNvPr>
          <p:cNvSpPr txBox="1"/>
          <p:nvPr/>
        </p:nvSpPr>
        <p:spPr>
          <a:xfrm>
            <a:off x="3021738" y="3625004"/>
            <a:ext cx="6148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Итоги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C3DA0FC6-C4BE-4AE9-B480-24C49927927C}"/>
              </a:ext>
            </a:extLst>
          </p:cNvPr>
          <p:cNvSpPr/>
          <p:nvPr/>
        </p:nvSpPr>
        <p:spPr>
          <a:xfrm>
            <a:off x="400049" y="3328761"/>
            <a:ext cx="11391900" cy="2963636"/>
          </a:xfrm>
          <a:custGeom>
            <a:avLst/>
            <a:gdLst>
              <a:gd name="connsiteX0" fmla="*/ 5695950 w 11391900"/>
              <a:gd name="connsiteY0" fmla="*/ 0 h 2963636"/>
              <a:gd name="connsiteX1" fmla="*/ 11065743 w 11391900"/>
              <a:gd name="connsiteY1" fmla="*/ 630858 h 2963636"/>
              <a:gd name="connsiteX2" fmla="*/ 11391900 w 11391900"/>
              <a:gd name="connsiteY2" fmla="*/ 720063 h 2963636"/>
              <a:gd name="connsiteX3" fmla="*/ 11391900 w 11391900"/>
              <a:gd name="connsiteY3" fmla="*/ 2963636 h 2963636"/>
              <a:gd name="connsiteX4" fmla="*/ 11372852 w 11391900"/>
              <a:gd name="connsiteY4" fmla="*/ 2963636 h 2963636"/>
              <a:gd name="connsiteX5" fmla="*/ 11372852 w 11391900"/>
              <a:gd name="connsiteY5" fmla="*/ 920541 h 2963636"/>
              <a:gd name="connsiteX6" fmla="*/ 11046695 w 11391900"/>
              <a:gd name="connsiteY6" fmla="*/ 831336 h 2963636"/>
              <a:gd name="connsiteX7" fmla="*/ 5676902 w 11391900"/>
              <a:gd name="connsiteY7" fmla="*/ 200478 h 2963636"/>
              <a:gd name="connsiteX8" fmla="*/ 307109 w 11391900"/>
              <a:gd name="connsiteY8" fmla="*/ 831336 h 2963636"/>
              <a:gd name="connsiteX9" fmla="*/ 0 w 11391900"/>
              <a:gd name="connsiteY9" fmla="*/ 915332 h 2963636"/>
              <a:gd name="connsiteX10" fmla="*/ 0 w 11391900"/>
              <a:gd name="connsiteY10" fmla="*/ 720063 h 2963636"/>
              <a:gd name="connsiteX11" fmla="*/ 326157 w 11391900"/>
              <a:gd name="connsiteY11" fmla="*/ 630858 h 2963636"/>
              <a:gd name="connsiteX12" fmla="*/ 5695950 w 11391900"/>
              <a:gd name="connsiteY12" fmla="*/ 0 h 296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91900" h="2963636">
                <a:moveTo>
                  <a:pt x="5695950" y="0"/>
                </a:moveTo>
                <a:cubicBezTo>
                  <a:pt x="7685043" y="0"/>
                  <a:pt x="9532905" y="232567"/>
                  <a:pt x="11065743" y="630858"/>
                </a:cubicBezTo>
                <a:lnTo>
                  <a:pt x="11391900" y="720063"/>
                </a:lnTo>
                <a:lnTo>
                  <a:pt x="11391900" y="2963636"/>
                </a:lnTo>
                <a:lnTo>
                  <a:pt x="11372852" y="2963636"/>
                </a:lnTo>
                <a:lnTo>
                  <a:pt x="11372852" y="920541"/>
                </a:lnTo>
                <a:lnTo>
                  <a:pt x="11046695" y="831336"/>
                </a:lnTo>
                <a:cubicBezTo>
                  <a:pt x="9513857" y="433045"/>
                  <a:pt x="7665995" y="200478"/>
                  <a:pt x="5676902" y="200478"/>
                </a:cubicBezTo>
                <a:cubicBezTo>
                  <a:pt x="3687810" y="200478"/>
                  <a:pt x="1839947" y="433045"/>
                  <a:pt x="307109" y="831336"/>
                </a:cubicBezTo>
                <a:lnTo>
                  <a:pt x="0" y="915332"/>
                </a:lnTo>
                <a:lnTo>
                  <a:pt x="0" y="720063"/>
                </a:lnTo>
                <a:lnTo>
                  <a:pt x="326157" y="630858"/>
                </a:lnTo>
                <a:cubicBezTo>
                  <a:pt x="1858995" y="232567"/>
                  <a:pt x="3706858" y="0"/>
                  <a:pt x="5695950" y="0"/>
                </a:cubicBezTo>
                <a:close/>
              </a:path>
            </a:pathLst>
          </a:cu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29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432D5B-41A2-4CB7-8B9D-0BCCCA09B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13AC74-21F0-4515-A9CF-8659A0142068}"/>
              </a:ext>
            </a:extLst>
          </p:cNvPr>
          <p:cNvSpPr/>
          <p:nvPr/>
        </p:nvSpPr>
        <p:spPr>
          <a:xfrm>
            <a:off x="735439" y="849083"/>
            <a:ext cx="4657853" cy="5233895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F68938-8EED-433B-A4A9-F78C9E2170D0}"/>
              </a:ext>
            </a:extLst>
          </p:cNvPr>
          <p:cNvSpPr txBox="1"/>
          <p:nvPr/>
        </p:nvSpPr>
        <p:spPr>
          <a:xfrm>
            <a:off x="1006161" y="1107291"/>
            <a:ext cx="5089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373737"/>
                </a:solidFill>
                <a:latin typeface="Montserrat ExtraBold" panose="00000900000000000000" pitchFamily="50" charset="-52"/>
              </a:rPr>
              <a:t>ОТВЕТИМ </a:t>
            </a:r>
          </a:p>
          <a:p>
            <a:r>
              <a:rPr lang="ru-RU" sz="4000" dirty="0">
                <a:solidFill>
                  <a:srgbClr val="373737"/>
                </a:solidFill>
                <a:latin typeface="Montserrat ExtraBold" panose="00000900000000000000" pitchFamily="50" charset="-52"/>
              </a:rPr>
              <a:t>НА ВОПРОСЫ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2071477-00D0-4AD4-97CE-82DFAC55427E}"/>
              </a:ext>
            </a:extLst>
          </p:cNvPr>
          <p:cNvSpPr/>
          <p:nvPr/>
        </p:nvSpPr>
        <p:spPr>
          <a:xfrm>
            <a:off x="5383557" y="849083"/>
            <a:ext cx="256128" cy="52338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0472D41-49C9-44AD-9616-F8DC0E87B439}"/>
              </a:ext>
            </a:extLst>
          </p:cNvPr>
          <p:cNvGrpSpPr/>
          <p:nvPr/>
        </p:nvGrpSpPr>
        <p:grpSpPr>
          <a:xfrm>
            <a:off x="10127626" y="912012"/>
            <a:ext cx="5911789" cy="1446550"/>
            <a:chOff x="5852093" y="1646893"/>
            <a:chExt cx="5911789" cy="1446550"/>
          </a:xfrm>
        </p:grpSpPr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EEBD6AAD-7409-4939-A5DA-B10327F0C6F0}"/>
                </a:ext>
              </a:extLst>
            </p:cNvPr>
            <p:cNvSpPr/>
            <p:nvPr/>
          </p:nvSpPr>
          <p:spPr>
            <a:xfrm>
              <a:off x="6812277" y="1651402"/>
              <a:ext cx="4951605" cy="1393572"/>
            </a:xfrm>
            <a:custGeom>
              <a:avLst/>
              <a:gdLst>
                <a:gd name="connsiteX0" fmla="*/ 1272906 w 6620531"/>
                <a:gd name="connsiteY0" fmla="*/ 0 h 1100832"/>
                <a:gd name="connsiteX1" fmla="*/ 6620531 w 6620531"/>
                <a:gd name="connsiteY1" fmla="*/ 0 h 1100832"/>
                <a:gd name="connsiteX2" fmla="*/ 6620531 w 6620531"/>
                <a:gd name="connsiteY2" fmla="*/ 1100831 h 1100832"/>
                <a:gd name="connsiteX3" fmla="*/ 1388185 w 6620531"/>
                <a:gd name="connsiteY3" fmla="*/ 1100831 h 1100832"/>
                <a:gd name="connsiteX4" fmla="*/ 1388184 w 6620531"/>
                <a:gd name="connsiteY4" fmla="*/ 1100832 h 1100832"/>
                <a:gd name="connsiteX5" fmla="*/ 0 w 6620531"/>
                <a:gd name="connsiteY5" fmla="*/ 1100832 h 1100832"/>
                <a:gd name="connsiteX6" fmla="*/ 275208 w 6620531"/>
                <a:gd name="connsiteY6" fmla="*/ 1 h 1100832"/>
                <a:gd name="connsiteX7" fmla="*/ 1272906 w 6620531"/>
                <a:gd name="connsiteY7" fmla="*/ 1 h 11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20531" h="1100832">
                  <a:moveTo>
                    <a:pt x="1272906" y="0"/>
                  </a:moveTo>
                  <a:lnTo>
                    <a:pt x="6620531" y="0"/>
                  </a:lnTo>
                  <a:lnTo>
                    <a:pt x="6620531" y="1100831"/>
                  </a:lnTo>
                  <a:lnTo>
                    <a:pt x="1388185" y="1100831"/>
                  </a:lnTo>
                  <a:lnTo>
                    <a:pt x="1388184" y="1100832"/>
                  </a:lnTo>
                  <a:lnTo>
                    <a:pt x="0" y="1100832"/>
                  </a:lnTo>
                  <a:lnTo>
                    <a:pt x="275208" y="1"/>
                  </a:lnTo>
                  <a:lnTo>
                    <a:pt x="1272906" y="1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Стрелка: шеврон 30">
              <a:extLst>
                <a:ext uri="{FF2B5EF4-FFF2-40B4-BE49-F238E27FC236}">
                  <a16:creationId xmlns:a16="http://schemas.microsoft.com/office/drawing/2014/main" id="{B0E14269-77A8-431E-AAC3-987BC1F0309D}"/>
                </a:ext>
              </a:extLst>
            </p:cNvPr>
            <p:cNvSpPr/>
            <p:nvPr/>
          </p:nvSpPr>
          <p:spPr>
            <a:xfrm rot="10800000">
              <a:off x="5852093" y="1651403"/>
              <a:ext cx="2035194" cy="1393570"/>
            </a:xfrm>
            <a:prstGeom prst="chevron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D01A26-1737-4A44-A03C-C08FD67F2110}"/>
                </a:ext>
              </a:extLst>
            </p:cNvPr>
            <p:cNvSpPr txBox="1"/>
            <p:nvPr/>
          </p:nvSpPr>
          <p:spPr>
            <a:xfrm>
              <a:off x="6475326" y="1646893"/>
              <a:ext cx="36288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800" dirty="0">
                  <a:solidFill>
                    <a:srgbClr val="373737"/>
                  </a:solidFill>
                  <a:latin typeface="Montserrat ExtraBold" panose="00000900000000000000" pitchFamily="50" charset="-52"/>
                </a:rPr>
                <a:t>1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524E79D3-2161-4F31-8967-0A2F4C375F4A}"/>
              </a:ext>
            </a:extLst>
          </p:cNvPr>
          <p:cNvGrpSpPr/>
          <p:nvPr/>
        </p:nvGrpSpPr>
        <p:grpSpPr>
          <a:xfrm>
            <a:off x="10044846" y="2911095"/>
            <a:ext cx="6186114" cy="1863144"/>
            <a:chOff x="10044846" y="2911095"/>
            <a:chExt cx="6186114" cy="1863144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5E983A97-F1C4-4346-AF36-3D933C9DB271}"/>
                </a:ext>
              </a:extLst>
            </p:cNvPr>
            <p:cNvGrpSpPr/>
            <p:nvPr/>
          </p:nvGrpSpPr>
          <p:grpSpPr>
            <a:xfrm>
              <a:off x="10044846" y="2911095"/>
              <a:ext cx="5911790" cy="1446550"/>
              <a:chOff x="5852092" y="1646893"/>
              <a:chExt cx="5911790" cy="1446550"/>
            </a:xfrm>
          </p:grpSpPr>
          <p:sp>
            <p:nvSpPr>
              <p:cNvPr id="39" name="Полилиния: фигура 38">
                <a:extLst>
                  <a:ext uri="{FF2B5EF4-FFF2-40B4-BE49-F238E27FC236}">
                    <a16:creationId xmlns:a16="http://schemas.microsoft.com/office/drawing/2014/main" id="{44DD14F5-D1F6-4B5E-B19B-B52FE4AE88B9}"/>
                  </a:ext>
                </a:extLst>
              </p:cNvPr>
              <p:cNvSpPr/>
              <p:nvPr/>
            </p:nvSpPr>
            <p:spPr>
              <a:xfrm>
                <a:off x="6812277" y="1651402"/>
                <a:ext cx="4951605" cy="1393572"/>
              </a:xfrm>
              <a:custGeom>
                <a:avLst/>
                <a:gdLst>
                  <a:gd name="connsiteX0" fmla="*/ 1272906 w 6620531"/>
                  <a:gd name="connsiteY0" fmla="*/ 0 h 1100832"/>
                  <a:gd name="connsiteX1" fmla="*/ 6620531 w 6620531"/>
                  <a:gd name="connsiteY1" fmla="*/ 0 h 1100832"/>
                  <a:gd name="connsiteX2" fmla="*/ 6620531 w 6620531"/>
                  <a:gd name="connsiteY2" fmla="*/ 1100831 h 1100832"/>
                  <a:gd name="connsiteX3" fmla="*/ 1388185 w 6620531"/>
                  <a:gd name="connsiteY3" fmla="*/ 1100831 h 1100832"/>
                  <a:gd name="connsiteX4" fmla="*/ 1388184 w 6620531"/>
                  <a:gd name="connsiteY4" fmla="*/ 1100832 h 1100832"/>
                  <a:gd name="connsiteX5" fmla="*/ 0 w 6620531"/>
                  <a:gd name="connsiteY5" fmla="*/ 1100832 h 1100832"/>
                  <a:gd name="connsiteX6" fmla="*/ 275208 w 6620531"/>
                  <a:gd name="connsiteY6" fmla="*/ 1 h 1100832"/>
                  <a:gd name="connsiteX7" fmla="*/ 1272906 w 6620531"/>
                  <a:gd name="connsiteY7" fmla="*/ 1 h 110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20531" h="1100832">
                    <a:moveTo>
                      <a:pt x="1272906" y="0"/>
                    </a:moveTo>
                    <a:lnTo>
                      <a:pt x="6620531" y="0"/>
                    </a:lnTo>
                    <a:lnTo>
                      <a:pt x="6620531" y="1100831"/>
                    </a:lnTo>
                    <a:lnTo>
                      <a:pt x="1388185" y="1100831"/>
                    </a:lnTo>
                    <a:lnTo>
                      <a:pt x="1388184" y="1100832"/>
                    </a:lnTo>
                    <a:lnTo>
                      <a:pt x="0" y="1100832"/>
                    </a:lnTo>
                    <a:lnTo>
                      <a:pt x="275208" y="1"/>
                    </a:lnTo>
                    <a:lnTo>
                      <a:pt x="1272906" y="1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0" name="Стрелка: шеврон 39">
                <a:extLst>
                  <a:ext uri="{FF2B5EF4-FFF2-40B4-BE49-F238E27FC236}">
                    <a16:creationId xmlns:a16="http://schemas.microsoft.com/office/drawing/2014/main" id="{5091F7F6-0429-45BF-AF3A-FEE8E80EA9EA}"/>
                  </a:ext>
                </a:extLst>
              </p:cNvPr>
              <p:cNvSpPr/>
              <p:nvPr/>
            </p:nvSpPr>
            <p:spPr>
              <a:xfrm rot="10800000">
                <a:off x="5852092" y="1651403"/>
                <a:ext cx="2141377" cy="1393570"/>
              </a:xfrm>
              <a:prstGeom prst="chevron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A4CF527-C790-44D9-9B50-A69D863D33FB}"/>
                  </a:ext>
                </a:extLst>
              </p:cNvPr>
              <p:cNvSpPr txBox="1"/>
              <p:nvPr/>
            </p:nvSpPr>
            <p:spPr>
              <a:xfrm>
                <a:off x="6421794" y="1646893"/>
                <a:ext cx="36288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800" dirty="0">
                    <a:solidFill>
                      <a:srgbClr val="373737"/>
                    </a:solidFill>
                    <a:latin typeface="Montserrat ExtraBold" panose="00000900000000000000" pitchFamily="50" charset="-52"/>
                  </a:rPr>
                  <a:t>2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6745126-6F34-4A52-9796-5B2A0A656B66}"/>
                </a:ext>
              </a:extLst>
            </p:cNvPr>
            <p:cNvSpPr txBox="1"/>
            <p:nvPr/>
          </p:nvSpPr>
          <p:spPr>
            <a:xfrm>
              <a:off x="12213817" y="2948098"/>
              <a:ext cx="4017143" cy="1826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450"/>
                </a:spcBef>
                <a:spcAft>
                  <a:spcPts val="1500"/>
                </a:spcAft>
              </a:pPr>
              <a:r>
                <a:rPr lang="ru-RU" sz="16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Что такое административно-территориальное деление?                  Сколько областей в РФ?                Назовите города федерального значения РФ. </a:t>
              </a:r>
            </a:p>
            <a:p>
              <a:pPr>
                <a:spcBef>
                  <a:spcPts val="450"/>
                </a:spcBef>
                <a:spcAft>
                  <a:spcPts val="1500"/>
                </a:spcAft>
              </a:pP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E7276CFD-FF88-4C74-8315-6EFBA89C96E1}"/>
              </a:ext>
            </a:extLst>
          </p:cNvPr>
          <p:cNvGrpSpPr/>
          <p:nvPr/>
        </p:nvGrpSpPr>
        <p:grpSpPr>
          <a:xfrm>
            <a:off x="10044847" y="4722012"/>
            <a:ext cx="5984190" cy="1637406"/>
            <a:chOff x="10044847" y="4722012"/>
            <a:chExt cx="5984190" cy="1637406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0162BBAF-1A69-44A2-9227-41A1988F059F}"/>
                </a:ext>
              </a:extLst>
            </p:cNvPr>
            <p:cNvGrpSpPr/>
            <p:nvPr/>
          </p:nvGrpSpPr>
          <p:grpSpPr>
            <a:xfrm>
              <a:off x="10044847" y="4722012"/>
              <a:ext cx="5911789" cy="1446550"/>
              <a:chOff x="5852093" y="1646893"/>
              <a:chExt cx="5911789" cy="1446550"/>
            </a:xfrm>
          </p:grpSpPr>
          <p:sp>
            <p:nvSpPr>
              <p:cNvPr id="48" name="Полилиния: фигура 47">
                <a:extLst>
                  <a:ext uri="{FF2B5EF4-FFF2-40B4-BE49-F238E27FC236}">
                    <a16:creationId xmlns:a16="http://schemas.microsoft.com/office/drawing/2014/main" id="{530CC0E1-C329-4145-B7ED-78CF124F382F}"/>
                  </a:ext>
                </a:extLst>
              </p:cNvPr>
              <p:cNvSpPr/>
              <p:nvPr/>
            </p:nvSpPr>
            <p:spPr>
              <a:xfrm>
                <a:off x="6812277" y="1651402"/>
                <a:ext cx="4951605" cy="1393572"/>
              </a:xfrm>
              <a:custGeom>
                <a:avLst/>
                <a:gdLst>
                  <a:gd name="connsiteX0" fmla="*/ 1272906 w 6620531"/>
                  <a:gd name="connsiteY0" fmla="*/ 0 h 1100832"/>
                  <a:gd name="connsiteX1" fmla="*/ 6620531 w 6620531"/>
                  <a:gd name="connsiteY1" fmla="*/ 0 h 1100832"/>
                  <a:gd name="connsiteX2" fmla="*/ 6620531 w 6620531"/>
                  <a:gd name="connsiteY2" fmla="*/ 1100831 h 1100832"/>
                  <a:gd name="connsiteX3" fmla="*/ 1388185 w 6620531"/>
                  <a:gd name="connsiteY3" fmla="*/ 1100831 h 1100832"/>
                  <a:gd name="connsiteX4" fmla="*/ 1388184 w 6620531"/>
                  <a:gd name="connsiteY4" fmla="*/ 1100832 h 1100832"/>
                  <a:gd name="connsiteX5" fmla="*/ 0 w 6620531"/>
                  <a:gd name="connsiteY5" fmla="*/ 1100832 h 1100832"/>
                  <a:gd name="connsiteX6" fmla="*/ 275208 w 6620531"/>
                  <a:gd name="connsiteY6" fmla="*/ 1 h 1100832"/>
                  <a:gd name="connsiteX7" fmla="*/ 1272906 w 6620531"/>
                  <a:gd name="connsiteY7" fmla="*/ 1 h 110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20531" h="1100832">
                    <a:moveTo>
                      <a:pt x="1272906" y="0"/>
                    </a:moveTo>
                    <a:lnTo>
                      <a:pt x="6620531" y="0"/>
                    </a:lnTo>
                    <a:lnTo>
                      <a:pt x="6620531" y="1100831"/>
                    </a:lnTo>
                    <a:lnTo>
                      <a:pt x="1388185" y="1100831"/>
                    </a:lnTo>
                    <a:lnTo>
                      <a:pt x="1388184" y="1100832"/>
                    </a:lnTo>
                    <a:lnTo>
                      <a:pt x="0" y="1100832"/>
                    </a:lnTo>
                    <a:lnTo>
                      <a:pt x="275208" y="1"/>
                    </a:lnTo>
                    <a:lnTo>
                      <a:pt x="1272906" y="1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Стрелка: шеврон 48">
                <a:extLst>
                  <a:ext uri="{FF2B5EF4-FFF2-40B4-BE49-F238E27FC236}">
                    <a16:creationId xmlns:a16="http://schemas.microsoft.com/office/drawing/2014/main" id="{487B2CCA-EF25-4FA5-8F8E-286495CEA7A4}"/>
                  </a:ext>
                </a:extLst>
              </p:cNvPr>
              <p:cNvSpPr/>
              <p:nvPr/>
            </p:nvSpPr>
            <p:spPr>
              <a:xfrm rot="10800000">
                <a:off x="5852093" y="1651403"/>
                <a:ext cx="2128900" cy="1393570"/>
              </a:xfrm>
              <a:prstGeom prst="chevron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A1230CD-9CD2-4E7B-A863-6A6B3CD7418B}"/>
                  </a:ext>
                </a:extLst>
              </p:cNvPr>
              <p:cNvSpPr txBox="1"/>
              <p:nvPr/>
            </p:nvSpPr>
            <p:spPr>
              <a:xfrm>
                <a:off x="6398522" y="1646893"/>
                <a:ext cx="36288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800" dirty="0">
                    <a:solidFill>
                      <a:srgbClr val="373737"/>
                    </a:solidFill>
                    <a:latin typeface="Montserrat ExtraBold" panose="00000900000000000000" pitchFamily="50" charset="-52"/>
                  </a:rPr>
                  <a:t>3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CCFF034-2796-413B-BD42-00B7F7C8FFC4}"/>
                </a:ext>
              </a:extLst>
            </p:cNvPr>
            <p:cNvSpPr txBox="1"/>
            <p:nvPr/>
          </p:nvSpPr>
          <p:spPr>
            <a:xfrm>
              <a:off x="12173747" y="4949417"/>
              <a:ext cx="3855290" cy="14100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100"/>
                </a:lnSpc>
                <a:spcBef>
                  <a:spcPts val="450"/>
                </a:spcBef>
                <a:spcAft>
                  <a:spcPts val="1500"/>
                </a:spcAft>
              </a:pPr>
              <a:r>
                <a:rPr lang="ru-RU" sz="16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Что такое субъект федерации? Сколько республик в РФ?               Назовите автономную область РФ. </a:t>
              </a:r>
            </a:p>
            <a:p>
              <a:pPr>
                <a:lnSpc>
                  <a:spcPts val="2100"/>
                </a:lnSpc>
                <a:spcBef>
                  <a:spcPts val="450"/>
                </a:spcBef>
                <a:spcAft>
                  <a:spcPts val="1500"/>
                </a:spcAft>
              </a:pP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8C0B63A-8E01-4D37-9858-382A0CD269E5}"/>
              </a:ext>
            </a:extLst>
          </p:cNvPr>
          <p:cNvSpPr txBox="1"/>
          <p:nvPr/>
        </p:nvSpPr>
        <p:spPr>
          <a:xfrm>
            <a:off x="12270078" y="1013142"/>
            <a:ext cx="38754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1500"/>
              </a:spcAft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Что такое федерация?                       Сколько субъектов в РФ?                       Какие существуют подходы выделения субъектов?</a:t>
            </a:r>
          </a:p>
        </p:txBody>
      </p:sp>
    </p:spTree>
    <p:extLst>
      <p:ext uri="{BB962C8B-B14F-4D97-AF65-F5344CB8AC3E}">
        <p14:creationId xmlns:p14="http://schemas.microsoft.com/office/powerpoint/2010/main" val="4194856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432D5B-41A2-4CB7-8B9D-0BCCCA09B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13AC74-21F0-4515-A9CF-8659A0142068}"/>
              </a:ext>
            </a:extLst>
          </p:cNvPr>
          <p:cNvSpPr/>
          <p:nvPr/>
        </p:nvSpPr>
        <p:spPr>
          <a:xfrm>
            <a:off x="735439" y="849083"/>
            <a:ext cx="4657853" cy="5233895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F68938-8EED-433B-A4A9-F78C9E2170D0}"/>
              </a:ext>
            </a:extLst>
          </p:cNvPr>
          <p:cNvSpPr txBox="1"/>
          <p:nvPr/>
        </p:nvSpPr>
        <p:spPr>
          <a:xfrm>
            <a:off x="1006161" y="1107291"/>
            <a:ext cx="5089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373737"/>
                </a:solidFill>
                <a:latin typeface="Montserrat ExtraBold" panose="00000900000000000000" pitchFamily="50" charset="-52"/>
              </a:rPr>
              <a:t>ОТВЕТИМ </a:t>
            </a:r>
          </a:p>
          <a:p>
            <a:r>
              <a:rPr lang="ru-RU" sz="4000" dirty="0">
                <a:solidFill>
                  <a:srgbClr val="373737"/>
                </a:solidFill>
                <a:latin typeface="Montserrat ExtraBold" panose="00000900000000000000" pitchFamily="50" charset="-52"/>
              </a:rPr>
              <a:t>НА ВОПРОСЫ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2071477-00D0-4AD4-97CE-82DFAC55427E}"/>
              </a:ext>
            </a:extLst>
          </p:cNvPr>
          <p:cNvSpPr/>
          <p:nvPr/>
        </p:nvSpPr>
        <p:spPr>
          <a:xfrm>
            <a:off x="5383557" y="849083"/>
            <a:ext cx="256128" cy="52338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0472D41-49C9-44AD-9616-F8DC0E87B439}"/>
              </a:ext>
            </a:extLst>
          </p:cNvPr>
          <p:cNvGrpSpPr/>
          <p:nvPr/>
        </p:nvGrpSpPr>
        <p:grpSpPr>
          <a:xfrm>
            <a:off x="6280211" y="912012"/>
            <a:ext cx="5911789" cy="1446550"/>
            <a:chOff x="5852093" y="1646893"/>
            <a:chExt cx="5911789" cy="1446550"/>
          </a:xfrm>
        </p:grpSpPr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EEBD6AAD-7409-4939-A5DA-B10327F0C6F0}"/>
                </a:ext>
              </a:extLst>
            </p:cNvPr>
            <p:cNvSpPr/>
            <p:nvPr/>
          </p:nvSpPr>
          <p:spPr>
            <a:xfrm>
              <a:off x="6812277" y="1651402"/>
              <a:ext cx="4951605" cy="1393572"/>
            </a:xfrm>
            <a:custGeom>
              <a:avLst/>
              <a:gdLst>
                <a:gd name="connsiteX0" fmla="*/ 1272906 w 6620531"/>
                <a:gd name="connsiteY0" fmla="*/ 0 h 1100832"/>
                <a:gd name="connsiteX1" fmla="*/ 6620531 w 6620531"/>
                <a:gd name="connsiteY1" fmla="*/ 0 h 1100832"/>
                <a:gd name="connsiteX2" fmla="*/ 6620531 w 6620531"/>
                <a:gd name="connsiteY2" fmla="*/ 1100831 h 1100832"/>
                <a:gd name="connsiteX3" fmla="*/ 1388185 w 6620531"/>
                <a:gd name="connsiteY3" fmla="*/ 1100831 h 1100832"/>
                <a:gd name="connsiteX4" fmla="*/ 1388184 w 6620531"/>
                <a:gd name="connsiteY4" fmla="*/ 1100832 h 1100832"/>
                <a:gd name="connsiteX5" fmla="*/ 0 w 6620531"/>
                <a:gd name="connsiteY5" fmla="*/ 1100832 h 1100832"/>
                <a:gd name="connsiteX6" fmla="*/ 275208 w 6620531"/>
                <a:gd name="connsiteY6" fmla="*/ 1 h 1100832"/>
                <a:gd name="connsiteX7" fmla="*/ 1272906 w 6620531"/>
                <a:gd name="connsiteY7" fmla="*/ 1 h 11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20531" h="1100832">
                  <a:moveTo>
                    <a:pt x="1272906" y="0"/>
                  </a:moveTo>
                  <a:lnTo>
                    <a:pt x="6620531" y="0"/>
                  </a:lnTo>
                  <a:lnTo>
                    <a:pt x="6620531" y="1100831"/>
                  </a:lnTo>
                  <a:lnTo>
                    <a:pt x="1388185" y="1100831"/>
                  </a:lnTo>
                  <a:lnTo>
                    <a:pt x="1388184" y="1100832"/>
                  </a:lnTo>
                  <a:lnTo>
                    <a:pt x="0" y="1100832"/>
                  </a:lnTo>
                  <a:lnTo>
                    <a:pt x="275208" y="1"/>
                  </a:lnTo>
                  <a:lnTo>
                    <a:pt x="1272906" y="1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Стрелка: шеврон 30">
              <a:extLst>
                <a:ext uri="{FF2B5EF4-FFF2-40B4-BE49-F238E27FC236}">
                  <a16:creationId xmlns:a16="http://schemas.microsoft.com/office/drawing/2014/main" id="{B0E14269-77A8-431E-AAC3-987BC1F0309D}"/>
                </a:ext>
              </a:extLst>
            </p:cNvPr>
            <p:cNvSpPr/>
            <p:nvPr/>
          </p:nvSpPr>
          <p:spPr>
            <a:xfrm rot="10800000">
              <a:off x="5852093" y="1651403"/>
              <a:ext cx="2035194" cy="1393570"/>
            </a:xfrm>
            <a:prstGeom prst="chevron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D01A26-1737-4A44-A03C-C08FD67F2110}"/>
                </a:ext>
              </a:extLst>
            </p:cNvPr>
            <p:cNvSpPr txBox="1"/>
            <p:nvPr/>
          </p:nvSpPr>
          <p:spPr>
            <a:xfrm>
              <a:off x="6475326" y="1646893"/>
              <a:ext cx="36288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800" dirty="0">
                  <a:solidFill>
                    <a:srgbClr val="373737"/>
                  </a:solidFill>
                  <a:latin typeface="Montserrat ExtraBold" panose="00000900000000000000" pitchFamily="50" charset="-52"/>
                </a:rPr>
                <a:t>1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524E79D3-2161-4F31-8967-0A2F4C375F4A}"/>
              </a:ext>
            </a:extLst>
          </p:cNvPr>
          <p:cNvGrpSpPr/>
          <p:nvPr/>
        </p:nvGrpSpPr>
        <p:grpSpPr>
          <a:xfrm>
            <a:off x="10044846" y="2911095"/>
            <a:ext cx="6186114" cy="1863144"/>
            <a:chOff x="10044846" y="2911095"/>
            <a:chExt cx="6186114" cy="1863144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5E983A97-F1C4-4346-AF36-3D933C9DB271}"/>
                </a:ext>
              </a:extLst>
            </p:cNvPr>
            <p:cNvGrpSpPr/>
            <p:nvPr/>
          </p:nvGrpSpPr>
          <p:grpSpPr>
            <a:xfrm>
              <a:off x="10044846" y="2911095"/>
              <a:ext cx="5911790" cy="1446550"/>
              <a:chOff x="5852092" y="1646893"/>
              <a:chExt cx="5911790" cy="1446550"/>
            </a:xfrm>
          </p:grpSpPr>
          <p:sp>
            <p:nvSpPr>
              <p:cNvPr id="39" name="Полилиния: фигура 38">
                <a:extLst>
                  <a:ext uri="{FF2B5EF4-FFF2-40B4-BE49-F238E27FC236}">
                    <a16:creationId xmlns:a16="http://schemas.microsoft.com/office/drawing/2014/main" id="{44DD14F5-D1F6-4B5E-B19B-B52FE4AE88B9}"/>
                  </a:ext>
                </a:extLst>
              </p:cNvPr>
              <p:cNvSpPr/>
              <p:nvPr/>
            </p:nvSpPr>
            <p:spPr>
              <a:xfrm>
                <a:off x="6812277" y="1651402"/>
                <a:ext cx="4951605" cy="1393572"/>
              </a:xfrm>
              <a:custGeom>
                <a:avLst/>
                <a:gdLst>
                  <a:gd name="connsiteX0" fmla="*/ 1272906 w 6620531"/>
                  <a:gd name="connsiteY0" fmla="*/ 0 h 1100832"/>
                  <a:gd name="connsiteX1" fmla="*/ 6620531 w 6620531"/>
                  <a:gd name="connsiteY1" fmla="*/ 0 h 1100832"/>
                  <a:gd name="connsiteX2" fmla="*/ 6620531 w 6620531"/>
                  <a:gd name="connsiteY2" fmla="*/ 1100831 h 1100832"/>
                  <a:gd name="connsiteX3" fmla="*/ 1388185 w 6620531"/>
                  <a:gd name="connsiteY3" fmla="*/ 1100831 h 1100832"/>
                  <a:gd name="connsiteX4" fmla="*/ 1388184 w 6620531"/>
                  <a:gd name="connsiteY4" fmla="*/ 1100832 h 1100832"/>
                  <a:gd name="connsiteX5" fmla="*/ 0 w 6620531"/>
                  <a:gd name="connsiteY5" fmla="*/ 1100832 h 1100832"/>
                  <a:gd name="connsiteX6" fmla="*/ 275208 w 6620531"/>
                  <a:gd name="connsiteY6" fmla="*/ 1 h 1100832"/>
                  <a:gd name="connsiteX7" fmla="*/ 1272906 w 6620531"/>
                  <a:gd name="connsiteY7" fmla="*/ 1 h 110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20531" h="1100832">
                    <a:moveTo>
                      <a:pt x="1272906" y="0"/>
                    </a:moveTo>
                    <a:lnTo>
                      <a:pt x="6620531" y="0"/>
                    </a:lnTo>
                    <a:lnTo>
                      <a:pt x="6620531" y="1100831"/>
                    </a:lnTo>
                    <a:lnTo>
                      <a:pt x="1388185" y="1100831"/>
                    </a:lnTo>
                    <a:lnTo>
                      <a:pt x="1388184" y="1100832"/>
                    </a:lnTo>
                    <a:lnTo>
                      <a:pt x="0" y="1100832"/>
                    </a:lnTo>
                    <a:lnTo>
                      <a:pt x="275208" y="1"/>
                    </a:lnTo>
                    <a:lnTo>
                      <a:pt x="1272906" y="1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0" name="Стрелка: шеврон 39">
                <a:extLst>
                  <a:ext uri="{FF2B5EF4-FFF2-40B4-BE49-F238E27FC236}">
                    <a16:creationId xmlns:a16="http://schemas.microsoft.com/office/drawing/2014/main" id="{5091F7F6-0429-45BF-AF3A-FEE8E80EA9EA}"/>
                  </a:ext>
                </a:extLst>
              </p:cNvPr>
              <p:cNvSpPr/>
              <p:nvPr/>
            </p:nvSpPr>
            <p:spPr>
              <a:xfrm rot="10800000">
                <a:off x="5852092" y="1651403"/>
                <a:ext cx="2141377" cy="1393570"/>
              </a:xfrm>
              <a:prstGeom prst="chevron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A4CF527-C790-44D9-9B50-A69D863D33FB}"/>
                  </a:ext>
                </a:extLst>
              </p:cNvPr>
              <p:cNvSpPr txBox="1"/>
              <p:nvPr/>
            </p:nvSpPr>
            <p:spPr>
              <a:xfrm>
                <a:off x="6421794" y="1646893"/>
                <a:ext cx="36288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800" dirty="0">
                    <a:solidFill>
                      <a:srgbClr val="373737"/>
                    </a:solidFill>
                    <a:latin typeface="Montserrat ExtraBold" panose="00000900000000000000" pitchFamily="50" charset="-52"/>
                  </a:rPr>
                  <a:t>2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6745126-6F34-4A52-9796-5B2A0A656B66}"/>
                </a:ext>
              </a:extLst>
            </p:cNvPr>
            <p:cNvSpPr txBox="1"/>
            <p:nvPr/>
          </p:nvSpPr>
          <p:spPr>
            <a:xfrm>
              <a:off x="12213817" y="2948098"/>
              <a:ext cx="4017143" cy="1826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450"/>
                </a:spcBef>
                <a:spcAft>
                  <a:spcPts val="1500"/>
                </a:spcAft>
              </a:pPr>
              <a:r>
                <a:rPr lang="ru-RU" sz="16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Что такое административно-территориальное деление?                  Сколько областей в РФ?                Назовите города федерального значения РФ. </a:t>
              </a:r>
            </a:p>
            <a:p>
              <a:pPr>
                <a:spcBef>
                  <a:spcPts val="450"/>
                </a:spcBef>
                <a:spcAft>
                  <a:spcPts val="1500"/>
                </a:spcAft>
              </a:pP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E7276CFD-FF88-4C74-8315-6EFBA89C96E1}"/>
              </a:ext>
            </a:extLst>
          </p:cNvPr>
          <p:cNvGrpSpPr/>
          <p:nvPr/>
        </p:nvGrpSpPr>
        <p:grpSpPr>
          <a:xfrm>
            <a:off x="10044847" y="4722012"/>
            <a:ext cx="5984190" cy="1637406"/>
            <a:chOff x="10044847" y="4722012"/>
            <a:chExt cx="5984190" cy="1637406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0162BBAF-1A69-44A2-9227-41A1988F059F}"/>
                </a:ext>
              </a:extLst>
            </p:cNvPr>
            <p:cNvGrpSpPr/>
            <p:nvPr/>
          </p:nvGrpSpPr>
          <p:grpSpPr>
            <a:xfrm>
              <a:off x="10044847" y="4722012"/>
              <a:ext cx="5911789" cy="1446550"/>
              <a:chOff x="5852093" y="1646893"/>
              <a:chExt cx="5911789" cy="1446550"/>
            </a:xfrm>
          </p:grpSpPr>
          <p:sp>
            <p:nvSpPr>
              <p:cNvPr id="48" name="Полилиния: фигура 47">
                <a:extLst>
                  <a:ext uri="{FF2B5EF4-FFF2-40B4-BE49-F238E27FC236}">
                    <a16:creationId xmlns:a16="http://schemas.microsoft.com/office/drawing/2014/main" id="{530CC0E1-C329-4145-B7ED-78CF124F382F}"/>
                  </a:ext>
                </a:extLst>
              </p:cNvPr>
              <p:cNvSpPr/>
              <p:nvPr/>
            </p:nvSpPr>
            <p:spPr>
              <a:xfrm>
                <a:off x="6812277" y="1651402"/>
                <a:ext cx="4951605" cy="1393572"/>
              </a:xfrm>
              <a:custGeom>
                <a:avLst/>
                <a:gdLst>
                  <a:gd name="connsiteX0" fmla="*/ 1272906 w 6620531"/>
                  <a:gd name="connsiteY0" fmla="*/ 0 h 1100832"/>
                  <a:gd name="connsiteX1" fmla="*/ 6620531 w 6620531"/>
                  <a:gd name="connsiteY1" fmla="*/ 0 h 1100832"/>
                  <a:gd name="connsiteX2" fmla="*/ 6620531 w 6620531"/>
                  <a:gd name="connsiteY2" fmla="*/ 1100831 h 1100832"/>
                  <a:gd name="connsiteX3" fmla="*/ 1388185 w 6620531"/>
                  <a:gd name="connsiteY3" fmla="*/ 1100831 h 1100832"/>
                  <a:gd name="connsiteX4" fmla="*/ 1388184 w 6620531"/>
                  <a:gd name="connsiteY4" fmla="*/ 1100832 h 1100832"/>
                  <a:gd name="connsiteX5" fmla="*/ 0 w 6620531"/>
                  <a:gd name="connsiteY5" fmla="*/ 1100832 h 1100832"/>
                  <a:gd name="connsiteX6" fmla="*/ 275208 w 6620531"/>
                  <a:gd name="connsiteY6" fmla="*/ 1 h 1100832"/>
                  <a:gd name="connsiteX7" fmla="*/ 1272906 w 6620531"/>
                  <a:gd name="connsiteY7" fmla="*/ 1 h 110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20531" h="1100832">
                    <a:moveTo>
                      <a:pt x="1272906" y="0"/>
                    </a:moveTo>
                    <a:lnTo>
                      <a:pt x="6620531" y="0"/>
                    </a:lnTo>
                    <a:lnTo>
                      <a:pt x="6620531" y="1100831"/>
                    </a:lnTo>
                    <a:lnTo>
                      <a:pt x="1388185" y="1100831"/>
                    </a:lnTo>
                    <a:lnTo>
                      <a:pt x="1388184" y="1100832"/>
                    </a:lnTo>
                    <a:lnTo>
                      <a:pt x="0" y="1100832"/>
                    </a:lnTo>
                    <a:lnTo>
                      <a:pt x="275208" y="1"/>
                    </a:lnTo>
                    <a:lnTo>
                      <a:pt x="1272906" y="1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Стрелка: шеврон 48">
                <a:extLst>
                  <a:ext uri="{FF2B5EF4-FFF2-40B4-BE49-F238E27FC236}">
                    <a16:creationId xmlns:a16="http://schemas.microsoft.com/office/drawing/2014/main" id="{487B2CCA-EF25-4FA5-8F8E-286495CEA7A4}"/>
                  </a:ext>
                </a:extLst>
              </p:cNvPr>
              <p:cNvSpPr/>
              <p:nvPr/>
            </p:nvSpPr>
            <p:spPr>
              <a:xfrm rot="10800000">
                <a:off x="5852093" y="1651403"/>
                <a:ext cx="2128900" cy="1393570"/>
              </a:xfrm>
              <a:prstGeom prst="chevron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A1230CD-9CD2-4E7B-A863-6A6B3CD7418B}"/>
                  </a:ext>
                </a:extLst>
              </p:cNvPr>
              <p:cNvSpPr txBox="1"/>
              <p:nvPr/>
            </p:nvSpPr>
            <p:spPr>
              <a:xfrm>
                <a:off x="6398522" y="1646893"/>
                <a:ext cx="36288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800" dirty="0">
                    <a:solidFill>
                      <a:srgbClr val="373737"/>
                    </a:solidFill>
                    <a:latin typeface="Montserrat ExtraBold" panose="00000900000000000000" pitchFamily="50" charset="-52"/>
                  </a:rPr>
                  <a:t>3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CCFF034-2796-413B-BD42-00B7F7C8FFC4}"/>
                </a:ext>
              </a:extLst>
            </p:cNvPr>
            <p:cNvSpPr txBox="1"/>
            <p:nvPr/>
          </p:nvSpPr>
          <p:spPr>
            <a:xfrm>
              <a:off x="12173747" y="4949417"/>
              <a:ext cx="3855290" cy="14100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100"/>
                </a:lnSpc>
                <a:spcBef>
                  <a:spcPts val="450"/>
                </a:spcBef>
                <a:spcAft>
                  <a:spcPts val="1500"/>
                </a:spcAft>
              </a:pPr>
              <a:r>
                <a:rPr lang="ru-RU" sz="16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Что такое субъект федерации? Сколько республик в РФ?               Назовите автономную область РФ. </a:t>
              </a:r>
            </a:p>
            <a:p>
              <a:pPr>
                <a:lnSpc>
                  <a:spcPts val="2100"/>
                </a:lnSpc>
                <a:spcBef>
                  <a:spcPts val="450"/>
                </a:spcBef>
                <a:spcAft>
                  <a:spcPts val="1500"/>
                </a:spcAft>
              </a:pP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8C0B63A-8E01-4D37-9858-382A0CD269E5}"/>
              </a:ext>
            </a:extLst>
          </p:cNvPr>
          <p:cNvSpPr txBox="1"/>
          <p:nvPr/>
        </p:nvSpPr>
        <p:spPr>
          <a:xfrm>
            <a:off x="8422663" y="1013142"/>
            <a:ext cx="38754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1500"/>
              </a:spcAft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Что такое федерация?                       Сколько субъектов в РФ?                       Какие существуют подходы выделения субъектов?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E46114-208F-4428-B77B-613B984288E2}"/>
              </a:ext>
            </a:extLst>
          </p:cNvPr>
          <p:cNvSpPr txBox="1"/>
          <p:nvPr/>
        </p:nvSpPr>
        <p:spPr>
          <a:xfrm>
            <a:off x="1041953" y="2430730"/>
            <a:ext cx="41799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Тип устройства государства, единицы которого наделены определённой самостоятельностью. Российская Федерация — это объединение 89 субъектов Федерации. При выделении субъектов Российской Федерации использовались два подхода: территориальный и национально-территориальный.</a:t>
            </a:r>
          </a:p>
        </p:txBody>
      </p:sp>
    </p:spTree>
    <p:extLst>
      <p:ext uri="{BB962C8B-B14F-4D97-AF65-F5344CB8AC3E}">
        <p14:creationId xmlns:p14="http://schemas.microsoft.com/office/powerpoint/2010/main" val="456266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432D5B-41A2-4CB7-8B9D-0BCCCA09B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13AC74-21F0-4515-A9CF-8659A0142068}"/>
              </a:ext>
            </a:extLst>
          </p:cNvPr>
          <p:cNvSpPr/>
          <p:nvPr/>
        </p:nvSpPr>
        <p:spPr>
          <a:xfrm>
            <a:off x="735439" y="849083"/>
            <a:ext cx="4657853" cy="5233895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F68938-8EED-433B-A4A9-F78C9E2170D0}"/>
              </a:ext>
            </a:extLst>
          </p:cNvPr>
          <p:cNvSpPr txBox="1"/>
          <p:nvPr/>
        </p:nvSpPr>
        <p:spPr>
          <a:xfrm>
            <a:off x="1006161" y="1107291"/>
            <a:ext cx="5089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373737"/>
                </a:solidFill>
                <a:latin typeface="Montserrat ExtraBold" panose="00000900000000000000" pitchFamily="50" charset="-52"/>
              </a:rPr>
              <a:t>ОТВЕТИМ </a:t>
            </a:r>
          </a:p>
          <a:p>
            <a:r>
              <a:rPr lang="ru-RU" sz="4000" dirty="0">
                <a:solidFill>
                  <a:srgbClr val="373737"/>
                </a:solidFill>
                <a:latin typeface="Montserrat ExtraBold" panose="00000900000000000000" pitchFamily="50" charset="-52"/>
              </a:rPr>
              <a:t>НА ВОПРОСЫ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2071477-00D0-4AD4-97CE-82DFAC55427E}"/>
              </a:ext>
            </a:extLst>
          </p:cNvPr>
          <p:cNvSpPr/>
          <p:nvPr/>
        </p:nvSpPr>
        <p:spPr>
          <a:xfrm>
            <a:off x="5383557" y="849083"/>
            <a:ext cx="256128" cy="52338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0472D41-49C9-44AD-9616-F8DC0E87B439}"/>
              </a:ext>
            </a:extLst>
          </p:cNvPr>
          <p:cNvGrpSpPr/>
          <p:nvPr/>
        </p:nvGrpSpPr>
        <p:grpSpPr>
          <a:xfrm>
            <a:off x="10127626" y="912012"/>
            <a:ext cx="5911789" cy="1446550"/>
            <a:chOff x="5852093" y="1646893"/>
            <a:chExt cx="5911789" cy="1446550"/>
          </a:xfrm>
        </p:grpSpPr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EEBD6AAD-7409-4939-A5DA-B10327F0C6F0}"/>
                </a:ext>
              </a:extLst>
            </p:cNvPr>
            <p:cNvSpPr/>
            <p:nvPr/>
          </p:nvSpPr>
          <p:spPr>
            <a:xfrm>
              <a:off x="6812277" y="1651402"/>
              <a:ext cx="4951605" cy="1393572"/>
            </a:xfrm>
            <a:custGeom>
              <a:avLst/>
              <a:gdLst>
                <a:gd name="connsiteX0" fmla="*/ 1272906 w 6620531"/>
                <a:gd name="connsiteY0" fmla="*/ 0 h 1100832"/>
                <a:gd name="connsiteX1" fmla="*/ 6620531 w 6620531"/>
                <a:gd name="connsiteY1" fmla="*/ 0 h 1100832"/>
                <a:gd name="connsiteX2" fmla="*/ 6620531 w 6620531"/>
                <a:gd name="connsiteY2" fmla="*/ 1100831 h 1100832"/>
                <a:gd name="connsiteX3" fmla="*/ 1388185 w 6620531"/>
                <a:gd name="connsiteY3" fmla="*/ 1100831 h 1100832"/>
                <a:gd name="connsiteX4" fmla="*/ 1388184 w 6620531"/>
                <a:gd name="connsiteY4" fmla="*/ 1100832 h 1100832"/>
                <a:gd name="connsiteX5" fmla="*/ 0 w 6620531"/>
                <a:gd name="connsiteY5" fmla="*/ 1100832 h 1100832"/>
                <a:gd name="connsiteX6" fmla="*/ 275208 w 6620531"/>
                <a:gd name="connsiteY6" fmla="*/ 1 h 1100832"/>
                <a:gd name="connsiteX7" fmla="*/ 1272906 w 6620531"/>
                <a:gd name="connsiteY7" fmla="*/ 1 h 11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20531" h="1100832">
                  <a:moveTo>
                    <a:pt x="1272906" y="0"/>
                  </a:moveTo>
                  <a:lnTo>
                    <a:pt x="6620531" y="0"/>
                  </a:lnTo>
                  <a:lnTo>
                    <a:pt x="6620531" y="1100831"/>
                  </a:lnTo>
                  <a:lnTo>
                    <a:pt x="1388185" y="1100831"/>
                  </a:lnTo>
                  <a:lnTo>
                    <a:pt x="1388184" y="1100832"/>
                  </a:lnTo>
                  <a:lnTo>
                    <a:pt x="0" y="1100832"/>
                  </a:lnTo>
                  <a:lnTo>
                    <a:pt x="275208" y="1"/>
                  </a:lnTo>
                  <a:lnTo>
                    <a:pt x="1272906" y="1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Стрелка: шеврон 30">
              <a:extLst>
                <a:ext uri="{FF2B5EF4-FFF2-40B4-BE49-F238E27FC236}">
                  <a16:creationId xmlns:a16="http://schemas.microsoft.com/office/drawing/2014/main" id="{B0E14269-77A8-431E-AAC3-987BC1F0309D}"/>
                </a:ext>
              </a:extLst>
            </p:cNvPr>
            <p:cNvSpPr/>
            <p:nvPr/>
          </p:nvSpPr>
          <p:spPr>
            <a:xfrm rot="10800000">
              <a:off x="5852093" y="1651403"/>
              <a:ext cx="2035194" cy="1393570"/>
            </a:xfrm>
            <a:prstGeom prst="chevron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D01A26-1737-4A44-A03C-C08FD67F2110}"/>
                </a:ext>
              </a:extLst>
            </p:cNvPr>
            <p:cNvSpPr txBox="1"/>
            <p:nvPr/>
          </p:nvSpPr>
          <p:spPr>
            <a:xfrm>
              <a:off x="6475326" y="1646893"/>
              <a:ext cx="36288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800" dirty="0">
                  <a:solidFill>
                    <a:srgbClr val="373737"/>
                  </a:solidFill>
                  <a:latin typeface="Montserrat ExtraBold" panose="00000900000000000000" pitchFamily="50" charset="-52"/>
                </a:rPr>
                <a:t>1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524E79D3-2161-4F31-8967-0A2F4C375F4A}"/>
              </a:ext>
            </a:extLst>
          </p:cNvPr>
          <p:cNvGrpSpPr/>
          <p:nvPr/>
        </p:nvGrpSpPr>
        <p:grpSpPr>
          <a:xfrm>
            <a:off x="6276609" y="2911095"/>
            <a:ext cx="6186114" cy="1863144"/>
            <a:chOff x="10044846" y="2911095"/>
            <a:chExt cx="6186114" cy="1863144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5E983A97-F1C4-4346-AF36-3D933C9DB271}"/>
                </a:ext>
              </a:extLst>
            </p:cNvPr>
            <p:cNvGrpSpPr/>
            <p:nvPr/>
          </p:nvGrpSpPr>
          <p:grpSpPr>
            <a:xfrm>
              <a:off x="10044846" y="2911095"/>
              <a:ext cx="5911790" cy="1446550"/>
              <a:chOff x="5852092" y="1646893"/>
              <a:chExt cx="5911790" cy="1446550"/>
            </a:xfrm>
          </p:grpSpPr>
          <p:sp>
            <p:nvSpPr>
              <p:cNvPr id="39" name="Полилиния: фигура 38">
                <a:extLst>
                  <a:ext uri="{FF2B5EF4-FFF2-40B4-BE49-F238E27FC236}">
                    <a16:creationId xmlns:a16="http://schemas.microsoft.com/office/drawing/2014/main" id="{44DD14F5-D1F6-4B5E-B19B-B52FE4AE88B9}"/>
                  </a:ext>
                </a:extLst>
              </p:cNvPr>
              <p:cNvSpPr/>
              <p:nvPr/>
            </p:nvSpPr>
            <p:spPr>
              <a:xfrm>
                <a:off x="6812277" y="1651402"/>
                <a:ext cx="4951605" cy="1393572"/>
              </a:xfrm>
              <a:custGeom>
                <a:avLst/>
                <a:gdLst>
                  <a:gd name="connsiteX0" fmla="*/ 1272906 w 6620531"/>
                  <a:gd name="connsiteY0" fmla="*/ 0 h 1100832"/>
                  <a:gd name="connsiteX1" fmla="*/ 6620531 w 6620531"/>
                  <a:gd name="connsiteY1" fmla="*/ 0 h 1100832"/>
                  <a:gd name="connsiteX2" fmla="*/ 6620531 w 6620531"/>
                  <a:gd name="connsiteY2" fmla="*/ 1100831 h 1100832"/>
                  <a:gd name="connsiteX3" fmla="*/ 1388185 w 6620531"/>
                  <a:gd name="connsiteY3" fmla="*/ 1100831 h 1100832"/>
                  <a:gd name="connsiteX4" fmla="*/ 1388184 w 6620531"/>
                  <a:gd name="connsiteY4" fmla="*/ 1100832 h 1100832"/>
                  <a:gd name="connsiteX5" fmla="*/ 0 w 6620531"/>
                  <a:gd name="connsiteY5" fmla="*/ 1100832 h 1100832"/>
                  <a:gd name="connsiteX6" fmla="*/ 275208 w 6620531"/>
                  <a:gd name="connsiteY6" fmla="*/ 1 h 1100832"/>
                  <a:gd name="connsiteX7" fmla="*/ 1272906 w 6620531"/>
                  <a:gd name="connsiteY7" fmla="*/ 1 h 110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20531" h="1100832">
                    <a:moveTo>
                      <a:pt x="1272906" y="0"/>
                    </a:moveTo>
                    <a:lnTo>
                      <a:pt x="6620531" y="0"/>
                    </a:lnTo>
                    <a:lnTo>
                      <a:pt x="6620531" y="1100831"/>
                    </a:lnTo>
                    <a:lnTo>
                      <a:pt x="1388185" y="1100831"/>
                    </a:lnTo>
                    <a:lnTo>
                      <a:pt x="1388184" y="1100832"/>
                    </a:lnTo>
                    <a:lnTo>
                      <a:pt x="0" y="1100832"/>
                    </a:lnTo>
                    <a:lnTo>
                      <a:pt x="275208" y="1"/>
                    </a:lnTo>
                    <a:lnTo>
                      <a:pt x="1272906" y="1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0" name="Стрелка: шеврон 39">
                <a:extLst>
                  <a:ext uri="{FF2B5EF4-FFF2-40B4-BE49-F238E27FC236}">
                    <a16:creationId xmlns:a16="http://schemas.microsoft.com/office/drawing/2014/main" id="{5091F7F6-0429-45BF-AF3A-FEE8E80EA9EA}"/>
                  </a:ext>
                </a:extLst>
              </p:cNvPr>
              <p:cNvSpPr/>
              <p:nvPr/>
            </p:nvSpPr>
            <p:spPr>
              <a:xfrm rot="10800000">
                <a:off x="5852092" y="1651403"/>
                <a:ext cx="2141377" cy="1393570"/>
              </a:xfrm>
              <a:prstGeom prst="chevron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A4CF527-C790-44D9-9B50-A69D863D33FB}"/>
                  </a:ext>
                </a:extLst>
              </p:cNvPr>
              <p:cNvSpPr txBox="1"/>
              <p:nvPr/>
            </p:nvSpPr>
            <p:spPr>
              <a:xfrm>
                <a:off x="6421794" y="1646893"/>
                <a:ext cx="36288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800" dirty="0">
                    <a:solidFill>
                      <a:srgbClr val="373737"/>
                    </a:solidFill>
                    <a:latin typeface="Montserrat ExtraBold" panose="00000900000000000000" pitchFamily="50" charset="-52"/>
                  </a:rPr>
                  <a:t>2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6745126-6F34-4A52-9796-5B2A0A656B66}"/>
                </a:ext>
              </a:extLst>
            </p:cNvPr>
            <p:cNvSpPr txBox="1"/>
            <p:nvPr/>
          </p:nvSpPr>
          <p:spPr>
            <a:xfrm>
              <a:off x="12213817" y="2948098"/>
              <a:ext cx="4017143" cy="1826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450"/>
                </a:spcBef>
                <a:spcAft>
                  <a:spcPts val="1500"/>
                </a:spcAft>
              </a:pPr>
              <a:r>
                <a:rPr lang="ru-RU" sz="16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Что такое административно-территориальное деление?                  Сколько областей в РФ?                Назовите города федерального значения РФ. </a:t>
              </a:r>
            </a:p>
            <a:p>
              <a:pPr>
                <a:spcBef>
                  <a:spcPts val="450"/>
                </a:spcBef>
                <a:spcAft>
                  <a:spcPts val="1500"/>
                </a:spcAft>
              </a:pP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E7276CFD-FF88-4C74-8315-6EFBA89C96E1}"/>
              </a:ext>
            </a:extLst>
          </p:cNvPr>
          <p:cNvGrpSpPr/>
          <p:nvPr/>
        </p:nvGrpSpPr>
        <p:grpSpPr>
          <a:xfrm>
            <a:off x="10044847" y="4722012"/>
            <a:ext cx="5984190" cy="1637406"/>
            <a:chOff x="10044847" y="4722012"/>
            <a:chExt cx="5984190" cy="1637406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0162BBAF-1A69-44A2-9227-41A1988F059F}"/>
                </a:ext>
              </a:extLst>
            </p:cNvPr>
            <p:cNvGrpSpPr/>
            <p:nvPr/>
          </p:nvGrpSpPr>
          <p:grpSpPr>
            <a:xfrm>
              <a:off x="10044847" y="4722012"/>
              <a:ext cx="5911789" cy="1446550"/>
              <a:chOff x="5852093" y="1646893"/>
              <a:chExt cx="5911789" cy="1446550"/>
            </a:xfrm>
          </p:grpSpPr>
          <p:sp>
            <p:nvSpPr>
              <p:cNvPr id="48" name="Полилиния: фигура 47">
                <a:extLst>
                  <a:ext uri="{FF2B5EF4-FFF2-40B4-BE49-F238E27FC236}">
                    <a16:creationId xmlns:a16="http://schemas.microsoft.com/office/drawing/2014/main" id="{530CC0E1-C329-4145-B7ED-78CF124F382F}"/>
                  </a:ext>
                </a:extLst>
              </p:cNvPr>
              <p:cNvSpPr/>
              <p:nvPr/>
            </p:nvSpPr>
            <p:spPr>
              <a:xfrm>
                <a:off x="6812277" y="1651402"/>
                <a:ext cx="4951605" cy="1393572"/>
              </a:xfrm>
              <a:custGeom>
                <a:avLst/>
                <a:gdLst>
                  <a:gd name="connsiteX0" fmla="*/ 1272906 w 6620531"/>
                  <a:gd name="connsiteY0" fmla="*/ 0 h 1100832"/>
                  <a:gd name="connsiteX1" fmla="*/ 6620531 w 6620531"/>
                  <a:gd name="connsiteY1" fmla="*/ 0 h 1100832"/>
                  <a:gd name="connsiteX2" fmla="*/ 6620531 w 6620531"/>
                  <a:gd name="connsiteY2" fmla="*/ 1100831 h 1100832"/>
                  <a:gd name="connsiteX3" fmla="*/ 1388185 w 6620531"/>
                  <a:gd name="connsiteY3" fmla="*/ 1100831 h 1100832"/>
                  <a:gd name="connsiteX4" fmla="*/ 1388184 w 6620531"/>
                  <a:gd name="connsiteY4" fmla="*/ 1100832 h 1100832"/>
                  <a:gd name="connsiteX5" fmla="*/ 0 w 6620531"/>
                  <a:gd name="connsiteY5" fmla="*/ 1100832 h 1100832"/>
                  <a:gd name="connsiteX6" fmla="*/ 275208 w 6620531"/>
                  <a:gd name="connsiteY6" fmla="*/ 1 h 1100832"/>
                  <a:gd name="connsiteX7" fmla="*/ 1272906 w 6620531"/>
                  <a:gd name="connsiteY7" fmla="*/ 1 h 110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20531" h="1100832">
                    <a:moveTo>
                      <a:pt x="1272906" y="0"/>
                    </a:moveTo>
                    <a:lnTo>
                      <a:pt x="6620531" y="0"/>
                    </a:lnTo>
                    <a:lnTo>
                      <a:pt x="6620531" y="1100831"/>
                    </a:lnTo>
                    <a:lnTo>
                      <a:pt x="1388185" y="1100831"/>
                    </a:lnTo>
                    <a:lnTo>
                      <a:pt x="1388184" y="1100832"/>
                    </a:lnTo>
                    <a:lnTo>
                      <a:pt x="0" y="1100832"/>
                    </a:lnTo>
                    <a:lnTo>
                      <a:pt x="275208" y="1"/>
                    </a:lnTo>
                    <a:lnTo>
                      <a:pt x="1272906" y="1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Стрелка: шеврон 48">
                <a:extLst>
                  <a:ext uri="{FF2B5EF4-FFF2-40B4-BE49-F238E27FC236}">
                    <a16:creationId xmlns:a16="http://schemas.microsoft.com/office/drawing/2014/main" id="{487B2CCA-EF25-4FA5-8F8E-286495CEA7A4}"/>
                  </a:ext>
                </a:extLst>
              </p:cNvPr>
              <p:cNvSpPr/>
              <p:nvPr/>
            </p:nvSpPr>
            <p:spPr>
              <a:xfrm rot="10800000">
                <a:off x="5852093" y="1651403"/>
                <a:ext cx="2128900" cy="1393570"/>
              </a:xfrm>
              <a:prstGeom prst="chevron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A1230CD-9CD2-4E7B-A863-6A6B3CD7418B}"/>
                  </a:ext>
                </a:extLst>
              </p:cNvPr>
              <p:cNvSpPr txBox="1"/>
              <p:nvPr/>
            </p:nvSpPr>
            <p:spPr>
              <a:xfrm>
                <a:off x="6398522" y="1646893"/>
                <a:ext cx="36288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800" dirty="0">
                    <a:solidFill>
                      <a:srgbClr val="373737"/>
                    </a:solidFill>
                    <a:latin typeface="Montserrat ExtraBold" panose="00000900000000000000" pitchFamily="50" charset="-52"/>
                  </a:rPr>
                  <a:t>3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CCFF034-2796-413B-BD42-00B7F7C8FFC4}"/>
                </a:ext>
              </a:extLst>
            </p:cNvPr>
            <p:cNvSpPr txBox="1"/>
            <p:nvPr/>
          </p:nvSpPr>
          <p:spPr>
            <a:xfrm>
              <a:off x="12173747" y="4949417"/>
              <a:ext cx="3855290" cy="14100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100"/>
                </a:lnSpc>
                <a:spcBef>
                  <a:spcPts val="450"/>
                </a:spcBef>
                <a:spcAft>
                  <a:spcPts val="1500"/>
                </a:spcAft>
              </a:pPr>
              <a:r>
                <a:rPr lang="ru-RU" sz="16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Что такое субъект федерации? Сколько республик в РФ?               Назовите автономную область РФ. </a:t>
              </a:r>
            </a:p>
            <a:p>
              <a:pPr>
                <a:lnSpc>
                  <a:spcPts val="2100"/>
                </a:lnSpc>
                <a:spcBef>
                  <a:spcPts val="450"/>
                </a:spcBef>
                <a:spcAft>
                  <a:spcPts val="1500"/>
                </a:spcAft>
              </a:pP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8C0B63A-8E01-4D37-9858-382A0CD269E5}"/>
              </a:ext>
            </a:extLst>
          </p:cNvPr>
          <p:cNvSpPr txBox="1"/>
          <p:nvPr/>
        </p:nvSpPr>
        <p:spPr>
          <a:xfrm>
            <a:off x="12270078" y="1013142"/>
            <a:ext cx="38754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1500"/>
              </a:spcAft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Что такое федерация?                       Сколько субъектов в РФ?                       Какие существуют подходы выделения субъектов?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E46114-208F-4428-B77B-613B984288E2}"/>
              </a:ext>
            </a:extLst>
          </p:cNvPr>
          <p:cNvSpPr txBox="1"/>
          <p:nvPr/>
        </p:nvSpPr>
        <p:spPr>
          <a:xfrm>
            <a:off x="1097518" y="2560362"/>
            <a:ext cx="40153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Деление территории страны на части с целью эффективного государственного управления. В составе РФ 48 областей. Статус города федерального значения имеют три города: Москва и Санкт-Петербург (оба непрерывно с 1931 года), Севастополь (в 1948–1954 и с 2014 года).</a:t>
            </a:r>
          </a:p>
        </p:txBody>
      </p:sp>
    </p:spTree>
    <p:extLst>
      <p:ext uri="{BB962C8B-B14F-4D97-AF65-F5344CB8AC3E}">
        <p14:creationId xmlns:p14="http://schemas.microsoft.com/office/powerpoint/2010/main" val="13706424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432D5B-41A2-4CB7-8B9D-0BCCCA09B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13AC74-21F0-4515-A9CF-8659A0142068}"/>
              </a:ext>
            </a:extLst>
          </p:cNvPr>
          <p:cNvSpPr/>
          <p:nvPr/>
        </p:nvSpPr>
        <p:spPr>
          <a:xfrm>
            <a:off x="735439" y="849083"/>
            <a:ext cx="4657853" cy="5233895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F68938-8EED-433B-A4A9-F78C9E2170D0}"/>
              </a:ext>
            </a:extLst>
          </p:cNvPr>
          <p:cNvSpPr txBox="1"/>
          <p:nvPr/>
        </p:nvSpPr>
        <p:spPr>
          <a:xfrm>
            <a:off x="1006161" y="1107291"/>
            <a:ext cx="5089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373737"/>
                </a:solidFill>
                <a:latin typeface="Montserrat ExtraBold" panose="00000900000000000000" pitchFamily="50" charset="-52"/>
              </a:rPr>
              <a:t>ОТВЕТИМ </a:t>
            </a:r>
          </a:p>
          <a:p>
            <a:r>
              <a:rPr lang="ru-RU" sz="4000" dirty="0">
                <a:solidFill>
                  <a:srgbClr val="373737"/>
                </a:solidFill>
                <a:latin typeface="Montserrat ExtraBold" panose="00000900000000000000" pitchFamily="50" charset="-52"/>
              </a:rPr>
              <a:t>НА ВОПРОСЫ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2071477-00D0-4AD4-97CE-82DFAC55427E}"/>
              </a:ext>
            </a:extLst>
          </p:cNvPr>
          <p:cNvSpPr/>
          <p:nvPr/>
        </p:nvSpPr>
        <p:spPr>
          <a:xfrm>
            <a:off x="5383557" y="849083"/>
            <a:ext cx="256128" cy="52338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0472D41-49C9-44AD-9616-F8DC0E87B439}"/>
              </a:ext>
            </a:extLst>
          </p:cNvPr>
          <p:cNvGrpSpPr/>
          <p:nvPr/>
        </p:nvGrpSpPr>
        <p:grpSpPr>
          <a:xfrm>
            <a:off x="10127626" y="912012"/>
            <a:ext cx="5911789" cy="1446550"/>
            <a:chOff x="5852093" y="1646893"/>
            <a:chExt cx="5911789" cy="1446550"/>
          </a:xfrm>
        </p:grpSpPr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EEBD6AAD-7409-4939-A5DA-B10327F0C6F0}"/>
                </a:ext>
              </a:extLst>
            </p:cNvPr>
            <p:cNvSpPr/>
            <p:nvPr/>
          </p:nvSpPr>
          <p:spPr>
            <a:xfrm>
              <a:off x="6812277" y="1651402"/>
              <a:ext cx="4951605" cy="1393572"/>
            </a:xfrm>
            <a:custGeom>
              <a:avLst/>
              <a:gdLst>
                <a:gd name="connsiteX0" fmla="*/ 1272906 w 6620531"/>
                <a:gd name="connsiteY0" fmla="*/ 0 h 1100832"/>
                <a:gd name="connsiteX1" fmla="*/ 6620531 w 6620531"/>
                <a:gd name="connsiteY1" fmla="*/ 0 h 1100832"/>
                <a:gd name="connsiteX2" fmla="*/ 6620531 w 6620531"/>
                <a:gd name="connsiteY2" fmla="*/ 1100831 h 1100832"/>
                <a:gd name="connsiteX3" fmla="*/ 1388185 w 6620531"/>
                <a:gd name="connsiteY3" fmla="*/ 1100831 h 1100832"/>
                <a:gd name="connsiteX4" fmla="*/ 1388184 w 6620531"/>
                <a:gd name="connsiteY4" fmla="*/ 1100832 h 1100832"/>
                <a:gd name="connsiteX5" fmla="*/ 0 w 6620531"/>
                <a:gd name="connsiteY5" fmla="*/ 1100832 h 1100832"/>
                <a:gd name="connsiteX6" fmla="*/ 275208 w 6620531"/>
                <a:gd name="connsiteY6" fmla="*/ 1 h 1100832"/>
                <a:gd name="connsiteX7" fmla="*/ 1272906 w 6620531"/>
                <a:gd name="connsiteY7" fmla="*/ 1 h 11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20531" h="1100832">
                  <a:moveTo>
                    <a:pt x="1272906" y="0"/>
                  </a:moveTo>
                  <a:lnTo>
                    <a:pt x="6620531" y="0"/>
                  </a:lnTo>
                  <a:lnTo>
                    <a:pt x="6620531" y="1100831"/>
                  </a:lnTo>
                  <a:lnTo>
                    <a:pt x="1388185" y="1100831"/>
                  </a:lnTo>
                  <a:lnTo>
                    <a:pt x="1388184" y="1100832"/>
                  </a:lnTo>
                  <a:lnTo>
                    <a:pt x="0" y="1100832"/>
                  </a:lnTo>
                  <a:lnTo>
                    <a:pt x="275208" y="1"/>
                  </a:lnTo>
                  <a:lnTo>
                    <a:pt x="1272906" y="1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Стрелка: шеврон 30">
              <a:extLst>
                <a:ext uri="{FF2B5EF4-FFF2-40B4-BE49-F238E27FC236}">
                  <a16:creationId xmlns:a16="http://schemas.microsoft.com/office/drawing/2014/main" id="{B0E14269-77A8-431E-AAC3-987BC1F0309D}"/>
                </a:ext>
              </a:extLst>
            </p:cNvPr>
            <p:cNvSpPr/>
            <p:nvPr/>
          </p:nvSpPr>
          <p:spPr>
            <a:xfrm rot="10800000">
              <a:off x="5852093" y="1651403"/>
              <a:ext cx="2035194" cy="1393570"/>
            </a:xfrm>
            <a:prstGeom prst="chevron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D01A26-1737-4A44-A03C-C08FD67F2110}"/>
                </a:ext>
              </a:extLst>
            </p:cNvPr>
            <p:cNvSpPr txBox="1"/>
            <p:nvPr/>
          </p:nvSpPr>
          <p:spPr>
            <a:xfrm>
              <a:off x="6475326" y="1646893"/>
              <a:ext cx="36288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800" dirty="0">
                  <a:solidFill>
                    <a:srgbClr val="373737"/>
                  </a:solidFill>
                  <a:latin typeface="Montserrat ExtraBold" panose="00000900000000000000" pitchFamily="50" charset="-52"/>
                </a:rPr>
                <a:t>1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524E79D3-2161-4F31-8967-0A2F4C375F4A}"/>
              </a:ext>
            </a:extLst>
          </p:cNvPr>
          <p:cNvGrpSpPr/>
          <p:nvPr/>
        </p:nvGrpSpPr>
        <p:grpSpPr>
          <a:xfrm>
            <a:off x="10044846" y="2911095"/>
            <a:ext cx="6186114" cy="1863144"/>
            <a:chOff x="10044846" y="2911095"/>
            <a:chExt cx="6186114" cy="1863144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5E983A97-F1C4-4346-AF36-3D933C9DB271}"/>
                </a:ext>
              </a:extLst>
            </p:cNvPr>
            <p:cNvGrpSpPr/>
            <p:nvPr/>
          </p:nvGrpSpPr>
          <p:grpSpPr>
            <a:xfrm>
              <a:off x="10044846" y="2911095"/>
              <a:ext cx="5911790" cy="1446550"/>
              <a:chOff x="5852092" y="1646893"/>
              <a:chExt cx="5911790" cy="1446550"/>
            </a:xfrm>
          </p:grpSpPr>
          <p:sp>
            <p:nvSpPr>
              <p:cNvPr id="39" name="Полилиния: фигура 38">
                <a:extLst>
                  <a:ext uri="{FF2B5EF4-FFF2-40B4-BE49-F238E27FC236}">
                    <a16:creationId xmlns:a16="http://schemas.microsoft.com/office/drawing/2014/main" id="{44DD14F5-D1F6-4B5E-B19B-B52FE4AE88B9}"/>
                  </a:ext>
                </a:extLst>
              </p:cNvPr>
              <p:cNvSpPr/>
              <p:nvPr/>
            </p:nvSpPr>
            <p:spPr>
              <a:xfrm>
                <a:off x="6812277" y="1651402"/>
                <a:ext cx="4951605" cy="1393572"/>
              </a:xfrm>
              <a:custGeom>
                <a:avLst/>
                <a:gdLst>
                  <a:gd name="connsiteX0" fmla="*/ 1272906 w 6620531"/>
                  <a:gd name="connsiteY0" fmla="*/ 0 h 1100832"/>
                  <a:gd name="connsiteX1" fmla="*/ 6620531 w 6620531"/>
                  <a:gd name="connsiteY1" fmla="*/ 0 h 1100832"/>
                  <a:gd name="connsiteX2" fmla="*/ 6620531 w 6620531"/>
                  <a:gd name="connsiteY2" fmla="*/ 1100831 h 1100832"/>
                  <a:gd name="connsiteX3" fmla="*/ 1388185 w 6620531"/>
                  <a:gd name="connsiteY3" fmla="*/ 1100831 h 1100832"/>
                  <a:gd name="connsiteX4" fmla="*/ 1388184 w 6620531"/>
                  <a:gd name="connsiteY4" fmla="*/ 1100832 h 1100832"/>
                  <a:gd name="connsiteX5" fmla="*/ 0 w 6620531"/>
                  <a:gd name="connsiteY5" fmla="*/ 1100832 h 1100832"/>
                  <a:gd name="connsiteX6" fmla="*/ 275208 w 6620531"/>
                  <a:gd name="connsiteY6" fmla="*/ 1 h 1100832"/>
                  <a:gd name="connsiteX7" fmla="*/ 1272906 w 6620531"/>
                  <a:gd name="connsiteY7" fmla="*/ 1 h 110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20531" h="1100832">
                    <a:moveTo>
                      <a:pt x="1272906" y="0"/>
                    </a:moveTo>
                    <a:lnTo>
                      <a:pt x="6620531" y="0"/>
                    </a:lnTo>
                    <a:lnTo>
                      <a:pt x="6620531" y="1100831"/>
                    </a:lnTo>
                    <a:lnTo>
                      <a:pt x="1388185" y="1100831"/>
                    </a:lnTo>
                    <a:lnTo>
                      <a:pt x="1388184" y="1100832"/>
                    </a:lnTo>
                    <a:lnTo>
                      <a:pt x="0" y="1100832"/>
                    </a:lnTo>
                    <a:lnTo>
                      <a:pt x="275208" y="1"/>
                    </a:lnTo>
                    <a:lnTo>
                      <a:pt x="1272906" y="1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0" name="Стрелка: шеврон 39">
                <a:extLst>
                  <a:ext uri="{FF2B5EF4-FFF2-40B4-BE49-F238E27FC236}">
                    <a16:creationId xmlns:a16="http://schemas.microsoft.com/office/drawing/2014/main" id="{5091F7F6-0429-45BF-AF3A-FEE8E80EA9EA}"/>
                  </a:ext>
                </a:extLst>
              </p:cNvPr>
              <p:cNvSpPr/>
              <p:nvPr/>
            </p:nvSpPr>
            <p:spPr>
              <a:xfrm rot="10800000">
                <a:off x="5852092" y="1651403"/>
                <a:ext cx="2141377" cy="1393570"/>
              </a:xfrm>
              <a:prstGeom prst="chevron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A4CF527-C790-44D9-9B50-A69D863D33FB}"/>
                  </a:ext>
                </a:extLst>
              </p:cNvPr>
              <p:cNvSpPr txBox="1"/>
              <p:nvPr/>
            </p:nvSpPr>
            <p:spPr>
              <a:xfrm>
                <a:off x="6421794" y="1646893"/>
                <a:ext cx="36288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800" dirty="0">
                    <a:solidFill>
                      <a:srgbClr val="373737"/>
                    </a:solidFill>
                    <a:latin typeface="Montserrat ExtraBold" panose="00000900000000000000" pitchFamily="50" charset="-52"/>
                  </a:rPr>
                  <a:t>2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6745126-6F34-4A52-9796-5B2A0A656B66}"/>
                </a:ext>
              </a:extLst>
            </p:cNvPr>
            <p:cNvSpPr txBox="1"/>
            <p:nvPr/>
          </p:nvSpPr>
          <p:spPr>
            <a:xfrm>
              <a:off x="12213817" y="2948098"/>
              <a:ext cx="4017143" cy="1826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450"/>
                </a:spcBef>
                <a:spcAft>
                  <a:spcPts val="1500"/>
                </a:spcAft>
              </a:pPr>
              <a:r>
                <a:rPr lang="ru-RU" sz="16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Что такое административно-территориальное деление?                  Сколько областей в РФ?                Назовите города федерального значения РФ. </a:t>
              </a:r>
            </a:p>
            <a:p>
              <a:pPr>
                <a:spcBef>
                  <a:spcPts val="450"/>
                </a:spcBef>
                <a:spcAft>
                  <a:spcPts val="1500"/>
                </a:spcAft>
              </a:pP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E7276CFD-FF88-4C74-8315-6EFBA89C96E1}"/>
              </a:ext>
            </a:extLst>
          </p:cNvPr>
          <p:cNvGrpSpPr/>
          <p:nvPr/>
        </p:nvGrpSpPr>
        <p:grpSpPr>
          <a:xfrm>
            <a:off x="6285888" y="4722012"/>
            <a:ext cx="5984190" cy="1637406"/>
            <a:chOff x="10044847" y="4722012"/>
            <a:chExt cx="5984190" cy="1637406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0162BBAF-1A69-44A2-9227-41A1988F059F}"/>
                </a:ext>
              </a:extLst>
            </p:cNvPr>
            <p:cNvGrpSpPr/>
            <p:nvPr/>
          </p:nvGrpSpPr>
          <p:grpSpPr>
            <a:xfrm>
              <a:off x="10044847" y="4722012"/>
              <a:ext cx="5911789" cy="1446550"/>
              <a:chOff x="5852093" y="1646893"/>
              <a:chExt cx="5911789" cy="1446550"/>
            </a:xfrm>
          </p:grpSpPr>
          <p:sp>
            <p:nvSpPr>
              <p:cNvPr id="48" name="Полилиния: фигура 47">
                <a:extLst>
                  <a:ext uri="{FF2B5EF4-FFF2-40B4-BE49-F238E27FC236}">
                    <a16:creationId xmlns:a16="http://schemas.microsoft.com/office/drawing/2014/main" id="{530CC0E1-C329-4145-B7ED-78CF124F382F}"/>
                  </a:ext>
                </a:extLst>
              </p:cNvPr>
              <p:cNvSpPr/>
              <p:nvPr/>
            </p:nvSpPr>
            <p:spPr>
              <a:xfrm>
                <a:off x="6812277" y="1651402"/>
                <a:ext cx="4951605" cy="1393572"/>
              </a:xfrm>
              <a:custGeom>
                <a:avLst/>
                <a:gdLst>
                  <a:gd name="connsiteX0" fmla="*/ 1272906 w 6620531"/>
                  <a:gd name="connsiteY0" fmla="*/ 0 h 1100832"/>
                  <a:gd name="connsiteX1" fmla="*/ 6620531 w 6620531"/>
                  <a:gd name="connsiteY1" fmla="*/ 0 h 1100832"/>
                  <a:gd name="connsiteX2" fmla="*/ 6620531 w 6620531"/>
                  <a:gd name="connsiteY2" fmla="*/ 1100831 h 1100832"/>
                  <a:gd name="connsiteX3" fmla="*/ 1388185 w 6620531"/>
                  <a:gd name="connsiteY3" fmla="*/ 1100831 h 1100832"/>
                  <a:gd name="connsiteX4" fmla="*/ 1388184 w 6620531"/>
                  <a:gd name="connsiteY4" fmla="*/ 1100832 h 1100832"/>
                  <a:gd name="connsiteX5" fmla="*/ 0 w 6620531"/>
                  <a:gd name="connsiteY5" fmla="*/ 1100832 h 1100832"/>
                  <a:gd name="connsiteX6" fmla="*/ 275208 w 6620531"/>
                  <a:gd name="connsiteY6" fmla="*/ 1 h 1100832"/>
                  <a:gd name="connsiteX7" fmla="*/ 1272906 w 6620531"/>
                  <a:gd name="connsiteY7" fmla="*/ 1 h 110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20531" h="1100832">
                    <a:moveTo>
                      <a:pt x="1272906" y="0"/>
                    </a:moveTo>
                    <a:lnTo>
                      <a:pt x="6620531" y="0"/>
                    </a:lnTo>
                    <a:lnTo>
                      <a:pt x="6620531" y="1100831"/>
                    </a:lnTo>
                    <a:lnTo>
                      <a:pt x="1388185" y="1100831"/>
                    </a:lnTo>
                    <a:lnTo>
                      <a:pt x="1388184" y="1100832"/>
                    </a:lnTo>
                    <a:lnTo>
                      <a:pt x="0" y="1100832"/>
                    </a:lnTo>
                    <a:lnTo>
                      <a:pt x="275208" y="1"/>
                    </a:lnTo>
                    <a:lnTo>
                      <a:pt x="1272906" y="1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Стрелка: шеврон 48">
                <a:extLst>
                  <a:ext uri="{FF2B5EF4-FFF2-40B4-BE49-F238E27FC236}">
                    <a16:creationId xmlns:a16="http://schemas.microsoft.com/office/drawing/2014/main" id="{487B2CCA-EF25-4FA5-8F8E-286495CEA7A4}"/>
                  </a:ext>
                </a:extLst>
              </p:cNvPr>
              <p:cNvSpPr/>
              <p:nvPr/>
            </p:nvSpPr>
            <p:spPr>
              <a:xfrm rot="10800000">
                <a:off x="5852093" y="1651403"/>
                <a:ext cx="2128900" cy="1393570"/>
              </a:xfrm>
              <a:prstGeom prst="chevron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A1230CD-9CD2-4E7B-A863-6A6B3CD7418B}"/>
                  </a:ext>
                </a:extLst>
              </p:cNvPr>
              <p:cNvSpPr txBox="1"/>
              <p:nvPr/>
            </p:nvSpPr>
            <p:spPr>
              <a:xfrm>
                <a:off x="6398522" y="1646893"/>
                <a:ext cx="36288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800" dirty="0">
                    <a:solidFill>
                      <a:srgbClr val="373737"/>
                    </a:solidFill>
                    <a:latin typeface="Montserrat ExtraBold" panose="00000900000000000000" pitchFamily="50" charset="-52"/>
                  </a:rPr>
                  <a:t>3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CCFF034-2796-413B-BD42-00B7F7C8FFC4}"/>
                </a:ext>
              </a:extLst>
            </p:cNvPr>
            <p:cNvSpPr txBox="1"/>
            <p:nvPr/>
          </p:nvSpPr>
          <p:spPr>
            <a:xfrm>
              <a:off x="12173747" y="4949417"/>
              <a:ext cx="3855290" cy="14100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100"/>
                </a:lnSpc>
                <a:spcBef>
                  <a:spcPts val="450"/>
                </a:spcBef>
                <a:spcAft>
                  <a:spcPts val="1500"/>
                </a:spcAft>
              </a:pPr>
              <a:r>
                <a:rPr lang="ru-RU" sz="16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Что такое субъект федерации? Сколько республик в РФ?               Назовите автономную область РФ. </a:t>
              </a:r>
            </a:p>
            <a:p>
              <a:pPr>
                <a:lnSpc>
                  <a:spcPts val="2100"/>
                </a:lnSpc>
                <a:spcBef>
                  <a:spcPts val="450"/>
                </a:spcBef>
                <a:spcAft>
                  <a:spcPts val="1500"/>
                </a:spcAft>
              </a:pP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8C0B63A-8E01-4D37-9858-382A0CD269E5}"/>
              </a:ext>
            </a:extLst>
          </p:cNvPr>
          <p:cNvSpPr txBox="1"/>
          <p:nvPr/>
        </p:nvSpPr>
        <p:spPr>
          <a:xfrm>
            <a:off x="12270078" y="1013142"/>
            <a:ext cx="38754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1500"/>
              </a:spcAft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Что такое федерация?                       Сколько субъектов в РФ?                       Какие существуют подходы выделения субъектов?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E46114-208F-4428-B77B-613B984288E2}"/>
              </a:ext>
            </a:extLst>
          </p:cNvPr>
          <p:cNvSpPr txBox="1"/>
          <p:nvPr/>
        </p:nvSpPr>
        <p:spPr>
          <a:xfrm>
            <a:off x="1097518" y="2560362"/>
            <a:ext cx="40153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Часть территории страны, которая обладает официальными границами и наделена определёнными правами и обязанностями. В составе РФ 24 республики. Еврейская автономная область - единственная автономная область в России.</a:t>
            </a:r>
          </a:p>
        </p:txBody>
      </p:sp>
    </p:spTree>
    <p:extLst>
      <p:ext uri="{BB962C8B-B14F-4D97-AF65-F5344CB8AC3E}">
        <p14:creationId xmlns:p14="http://schemas.microsoft.com/office/powerpoint/2010/main" val="7486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2AEBA9-4306-465C-A2D7-7C387E365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2" b="9202"/>
          <a:stretch/>
        </p:blipFill>
        <p:spPr>
          <a:xfrm>
            <a:off x="402771" y="326571"/>
            <a:ext cx="11386458" cy="6193972"/>
          </a:xfrm>
          <a:custGeom>
            <a:avLst/>
            <a:gdLst>
              <a:gd name="connsiteX0" fmla="*/ 0 w 11386458"/>
              <a:gd name="connsiteY0" fmla="*/ 0 h 6193972"/>
              <a:gd name="connsiteX1" fmla="*/ 11386458 w 11386458"/>
              <a:gd name="connsiteY1" fmla="*/ 0 h 6193972"/>
              <a:gd name="connsiteX2" fmla="*/ 11386458 w 11386458"/>
              <a:gd name="connsiteY2" fmla="*/ 6193972 h 6193972"/>
              <a:gd name="connsiteX3" fmla="*/ 0 w 11386458"/>
              <a:gd name="connsiteY3" fmla="*/ 6193972 h 619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6458" h="6193972">
                <a:moveTo>
                  <a:pt x="0" y="0"/>
                </a:moveTo>
                <a:lnTo>
                  <a:pt x="11386458" y="0"/>
                </a:lnTo>
                <a:lnTo>
                  <a:pt x="11386458" y="6193972"/>
                </a:lnTo>
                <a:lnTo>
                  <a:pt x="0" y="6193972"/>
                </a:lnTo>
                <a:close/>
              </a:path>
            </a:pathLst>
          </a:cu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CC0578B-EF53-406E-911A-29D7F37D5F9C}"/>
              </a:ext>
            </a:extLst>
          </p:cNvPr>
          <p:cNvSpPr/>
          <p:nvPr/>
        </p:nvSpPr>
        <p:spPr>
          <a:xfrm>
            <a:off x="402771" y="326571"/>
            <a:ext cx="11386458" cy="6193972"/>
          </a:xfrm>
          <a:prstGeom prst="rect">
            <a:avLst/>
          </a:prstGeom>
          <a:gradFill flip="none" rotWithShape="1">
            <a:gsLst>
              <a:gs pos="26000">
                <a:srgbClr val="FFFFFF"/>
              </a:gs>
              <a:gs pos="0">
                <a:schemeClr val="bg1"/>
              </a:gs>
              <a:gs pos="100000">
                <a:schemeClr val="bg1">
                  <a:alpha val="77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27000" dist="38100" dir="8100000" algn="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ABA70B-7CFC-488F-AF36-5D511CC0F5FF}"/>
              </a:ext>
            </a:extLst>
          </p:cNvPr>
          <p:cNvSpPr txBox="1"/>
          <p:nvPr/>
        </p:nvSpPr>
        <p:spPr>
          <a:xfrm>
            <a:off x="707759" y="2781804"/>
            <a:ext cx="4789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Деление территории страны на части с целью эффективного государственного управления.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86A86B-5108-45C7-BBA8-EFE0E6E0BC96}"/>
              </a:ext>
            </a:extLst>
          </p:cNvPr>
          <p:cNvSpPr txBox="1"/>
          <p:nvPr/>
        </p:nvSpPr>
        <p:spPr>
          <a:xfrm>
            <a:off x="707758" y="2093368"/>
            <a:ext cx="4125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Административно-территориальное деление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EFDCAA-E4A9-4551-B339-47B4E89A2885}"/>
              </a:ext>
            </a:extLst>
          </p:cNvPr>
          <p:cNvSpPr txBox="1"/>
          <p:nvPr/>
        </p:nvSpPr>
        <p:spPr>
          <a:xfrm>
            <a:off x="707758" y="4097564"/>
            <a:ext cx="4974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Тип устройства государства, единицы которого наделены определённой самостоятельностью.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B2DA82-2583-40A0-B7A8-28702F434C05}"/>
              </a:ext>
            </a:extLst>
          </p:cNvPr>
          <p:cNvSpPr txBox="1"/>
          <p:nvPr/>
        </p:nvSpPr>
        <p:spPr>
          <a:xfrm>
            <a:off x="707759" y="3738062"/>
            <a:ext cx="5388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Федерация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BE4BF2-1F40-4470-99EB-81209E4054B9}"/>
              </a:ext>
            </a:extLst>
          </p:cNvPr>
          <p:cNvSpPr txBox="1"/>
          <p:nvPr/>
        </p:nvSpPr>
        <p:spPr>
          <a:xfrm>
            <a:off x="707759" y="801200"/>
            <a:ext cx="5584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Федеративное устройство </a:t>
            </a:r>
          </a:p>
          <a:p>
            <a:r>
              <a:rPr lang="ru-RU" sz="280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России</a:t>
            </a:r>
            <a:endParaRPr lang="ru-RU" sz="2800" dirty="0">
              <a:solidFill>
                <a:srgbClr val="373737"/>
              </a:solidFill>
              <a:latin typeface="Montserrat ExtraBold" panose="00000900000000000000" pitchFamily="50" charset="-52"/>
              <a:ea typeface="Verdana" panose="020B0604030504040204" pitchFamily="34" charset="0"/>
              <a:cs typeface="Sans Serif Collection" panose="020B0502040504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CA67CC2-2412-40A6-A176-BD09F7486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4" t="11001" b="9202"/>
          <a:stretch/>
        </p:blipFill>
        <p:spPr>
          <a:xfrm>
            <a:off x="5715001" y="463139"/>
            <a:ext cx="6074228" cy="6057404"/>
          </a:xfrm>
          <a:custGeom>
            <a:avLst/>
            <a:gdLst>
              <a:gd name="connsiteX0" fmla="*/ 3601192 w 6074228"/>
              <a:gd name="connsiteY0" fmla="*/ 0 h 6057404"/>
              <a:gd name="connsiteX1" fmla="*/ 5891884 w 6074228"/>
              <a:gd name="connsiteY1" fmla="*/ 822338 h 6057404"/>
              <a:gd name="connsiteX2" fmla="*/ 6074228 w 6074228"/>
              <a:gd name="connsiteY2" fmla="*/ 988063 h 6057404"/>
              <a:gd name="connsiteX3" fmla="*/ 6074228 w 6074228"/>
              <a:gd name="connsiteY3" fmla="*/ 6057404 h 6057404"/>
              <a:gd name="connsiteX4" fmla="*/ 972772 w 6074228"/>
              <a:gd name="connsiteY4" fmla="*/ 6057404 h 6057404"/>
              <a:gd name="connsiteX5" fmla="*/ 822338 w 6074228"/>
              <a:gd name="connsiteY5" fmla="*/ 5891885 h 6057404"/>
              <a:gd name="connsiteX6" fmla="*/ 0 w 6074228"/>
              <a:gd name="connsiteY6" fmla="*/ 3601192 h 6057404"/>
              <a:gd name="connsiteX7" fmla="*/ 3601192 w 6074228"/>
              <a:gd name="connsiteY7" fmla="*/ 0 h 6057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74228" h="6057404">
                <a:moveTo>
                  <a:pt x="3601192" y="0"/>
                </a:moveTo>
                <a:cubicBezTo>
                  <a:pt x="4471328" y="0"/>
                  <a:pt x="5269386" y="308606"/>
                  <a:pt x="5891884" y="822338"/>
                </a:cubicBezTo>
                <a:lnTo>
                  <a:pt x="6074228" y="988063"/>
                </a:lnTo>
                <a:lnTo>
                  <a:pt x="6074228" y="6057404"/>
                </a:lnTo>
                <a:lnTo>
                  <a:pt x="972772" y="6057404"/>
                </a:lnTo>
                <a:lnTo>
                  <a:pt x="822338" y="5891885"/>
                </a:lnTo>
                <a:cubicBezTo>
                  <a:pt x="308606" y="5269386"/>
                  <a:pt x="0" y="4471329"/>
                  <a:pt x="0" y="3601192"/>
                </a:cubicBezTo>
                <a:cubicBezTo>
                  <a:pt x="0" y="1612309"/>
                  <a:pt x="1612309" y="0"/>
                  <a:pt x="360119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251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2AF00F-6B41-4E55-A696-F279DA4B8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" b="4213"/>
          <a:stretch/>
        </p:blipFill>
        <p:spPr>
          <a:xfrm>
            <a:off x="381001" y="365125"/>
            <a:ext cx="11391900" cy="612775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949337E-DBDE-45AC-8D2B-7625240DD8C3}"/>
              </a:ext>
            </a:extLst>
          </p:cNvPr>
          <p:cNvSpPr/>
          <p:nvPr/>
        </p:nvSpPr>
        <p:spPr>
          <a:xfrm>
            <a:off x="381001" y="365124"/>
            <a:ext cx="6868886" cy="438108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FC02065-1FE1-4035-B58C-63F94DF81710}"/>
              </a:ext>
            </a:extLst>
          </p:cNvPr>
          <p:cNvSpPr/>
          <p:nvPr/>
        </p:nvSpPr>
        <p:spPr>
          <a:xfrm>
            <a:off x="7249887" y="365125"/>
            <a:ext cx="119929" cy="41306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673AA46-B6AD-4FFA-A4BC-B0F3F9C743FA}"/>
              </a:ext>
            </a:extLst>
          </p:cNvPr>
          <p:cNvSpPr/>
          <p:nvPr/>
        </p:nvSpPr>
        <p:spPr>
          <a:xfrm rot="16200000">
            <a:off x="3755572" y="1266928"/>
            <a:ext cx="119745" cy="707830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2BE099-C8C9-4712-9064-6F4D8D47C167}"/>
              </a:ext>
            </a:extLst>
          </p:cNvPr>
          <p:cNvSpPr txBox="1"/>
          <p:nvPr/>
        </p:nvSpPr>
        <p:spPr>
          <a:xfrm>
            <a:off x="578506" y="1765371"/>
            <a:ext cx="5550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Объединение 89 субъектов Федерации. Все субъекты считаются неотъемлемой частью России и не имеют права на выход из состава страны. 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B9908A3-6A14-4DB6-9412-97D570C660CC}"/>
              </a:ext>
            </a:extLst>
          </p:cNvPr>
          <p:cNvSpPr/>
          <p:nvPr/>
        </p:nvSpPr>
        <p:spPr>
          <a:xfrm>
            <a:off x="6279761" y="783771"/>
            <a:ext cx="2394858" cy="1163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261E416-DCA0-4EB3-85B3-6B6EE78FF266}"/>
              </a:ext>
            </a:extLst>
          </p:cNvPr>
          <p:cNvSpPr/>
          <p:nvPr/>
        </p:nvSpPr>
        <p:spPr>
          <a:xfrm>
            <a:off x="6346371" y="2430917"/>
            <a:ext cx="2394858" cy="1163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9D0ED42-7F11-49A3-AE0D-0198C7997987}"/>
              </a:ext>
            </a:extLst>
          </p:cNvPr>
          <p:cNvSpPr/>
          <p:nvPr/>
        </p:nvSpPr>
        <p:spPr>
          <a:xfrm>
            <a:off x="8892331" y="783771"/>
            <a:ext cx="2677579" cy="1163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0981546-4F6A-4E5D-B7C6-6F8F84F70868}"/>
              </a:ext>
            </a:extLst>
          </p:cNvPr>
          <p:cNvSpPr/>
          <p:nvPr/>
        </p:nvSpPr>
        <p:spPr>
          <a:xfrm>
            <a:off x="8958942" y="2430917"/>
            <a:ext cx="2610968" cy="1163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EB3BBF-02F5-4D4A-A709-31DE29EC8B4E}"/>
              </a:ext>
            </a:extLst>
          </p:cNvPr>
          <p:cNvSpPr txBox="1"/>
          <p:nvPr/>
        </p:nvSpPr>
        <p:spPr>
          <a:xfrm>
            <a:off x="6461022" y="1024235"/>
            <a:ext cx="203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24 республики, 9 краёв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F82C7C-D59B-409A-AAAF-3DA6F9F465EC}"/>
              </a:ext>
            </a:extLst>
          </p:cNvPr>
          <p:cNvSpPr txBox="1"/>
          <p:nvPr/>
        </p:nvSpPr>
        <p:spPr>
          <a:xfrm>
            <a:off x="8963011" y="1055012"/>
            <a:ext cx="2650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1 автономная область, </a:t>
            </a:r>
          </a:p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4 автономных округа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B18A50-B1D8-48FE-8996-DA2F9753FA97}"/>
              </a:ext>
            </a:extLst>
          </p:cNvPr>
          <p:cNvSpPr txBox="1"/>
          <p:nvPr/>
        </p:nvSpPr>
        <p:spPr>
          <a:xfrm>
            <a:off x="6589182" y="2821571"/>
            <a:ext cx="2241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48 областей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56D687-A27A-488F-9DD4-3B05FDE4CC34}"/>
              </a:ext>
            </a:extLst>
          </p:cNvPr>
          <p:cNvSpPr txBox="1"/>
          <p:nvPr/>
        </p:nvSpPr>
        <p:spPr>
          <a:xfrm>
            <a:off x="9028484" y="2551149"/>
            <a:ext cx="2286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3 города федерального значения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9064B4-78AE-4407-9F01-60E7E3860550}"/>
              </a:ext>
            </a:extLst>
          </p:cNvPr>
          <p:cNvSpPr txBox="1"/>
          <p:nvPr/>
        </p:nvSpPr>
        <p:spPr>
          <a:xfrm>
            <a:off x="619929" y="3397048"/>
            <a:ext cx="5550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Часть территории страны, которая обладает официальными границами и наделена определёнными правами и обязанностями.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05DD54-D867-4F12-BC7B-BDBC2BDF2AA2}"/>
              </a:ext>
            </a:extLst>
          </p:cNvPr>
          <p:cNvSpPr txBox="1"/>
          <p:nvPr/>
        </p:nvSpPr>
        <p:spPr>
          <a:xfrm>
            <a:off x="578504" y="1396829"/>
            <a:ext cx="4125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Российская Федерация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AE7801-0A96-4195-A6A2-DA8F4A2454A1}"/>
              </a:ext>
            </a:extLst>
          </p:cNvPr>
          <p:cNvSpPr txBox="1"/>
          <p:nvPr/>
        </p:nvSpPr>
        <p:spPr>
          <a:xfrm>
            <a:off x="619927" y="3054226"/>
            <a:ext cx="4125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Субъект федерации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B04401-2BB9-4A2B-8242-AB62F1F3D590}"/>
              </a:ext>
            </a:extLst>
          </p:cNvPr>
          <p:cNvSpPr txBox="1"/>
          <p:nvPr/>
        </p:nvSpPr>
        <p:spPr>
          <a:xfrm>
            <a:off x="555479" y="509716"/>
            <a:ext cx="5928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Федеративное устройство </a:t>
            </a:r>
          </a:p>
          <a:p>
            <a:r>
              <a:rPr lang="ru-RU" sz="2800" dirty="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России</a:t>
            </a:r>
          </a:p>
        </p:txBody>
      </p:sp>
    </p:spTree>
    <p:extLst>
      <p:ext uri="{BB962C8B-B14F-4D97-AF65-F5344CB8AC3E}">
        <p14:creationId xmlns:p14="http://schemas.microsoft.com/office/powerpoint/2010/main" val="104634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/>
      <p:bldP spid="12" grpId="0"/>
      <p:bldP spid="13" grpId="0"/>
      <p:bldP spid="1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8E11B23-F1D2-4E99-BF0C-5348416B766F}"/>
              </a:ext>
            </a:extLst>
          </p:cNvPr>
          <p:cNvSpPr txBox="1"/>
          <p:nvPr/>
        </p:nvSpPr>
        <p:spPr>
          <a:xfrm>
            <a:off x="1140010" y="267181"/>
            <a:ext cx="9378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Административно-территориальное деление России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A3BB0C-B140-4174-A98E-638EAEB892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943" r="4603" b="42222"/>
          <a:stretch/>
        </p:blipFill>
        <p:spPr>
          <a:xfrm>
            <a:off x="787059" y="849744"/>
            <a:ext cx="10617881" cy="559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0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2AF00F-6B41-4E55-A696-F279DA4B8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8" b="3788"/>
          <a:stretch/>
        </p:blipFill>
        <p:spPr>
          <a:xfrm flipH="1">
            <a:off x="381001" y="365125"/>
            <a:ext cx="11391900" cy="61277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602786-6610-4E85-A392-5FB1BFE07211}"/>
              </a:ext>
            </a:extLst>
          </p:cNvPr>
          <p:cNvSpPr/>
          <p:nvPr/>
        </p:nvSpPr>
        <p:spPr>
          <a:xfrm>
            <a:off x="337457" y="365125"/>
            <a:ext cx="5018314" cy="612775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FC02065-1FE1-4035-B58C-63F94DF81710}"/>
              </a:ext>
            </a:extLst>
          </p:cNvPr>
          <p:cNvSpPr/>
          <p:nvPr/>
        </p:nvSpPr>
        <p:spPr>
          <a:xfrm>
            <a:off x="5355771" y="365126"/>
            <a:ext cx="250372" cy="61277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EB3BBF-02F5-4D4A-A709-31DE29EC8B4E}"/>
              </a:ext>
            </a:extLst>
          </p:cNvPr>
          <p:cNvSpPr txBox="1"/>
          <p:nvPr/>
        </p:nvSpPr>
        <p:spPr>
          <a:xfrm>
            <a:off x="587829" y="2435305"/>
            <a:ext cx="45719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Подразумевает учёт этнических особенностей территории. В качестве субъекта Федерации выделяется территория, на </a:t>
            </a:r>
            <a:r>
              <a:rPr lang="ru-RU" sz="2000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которои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̆ проживает </a:t>
            </a:r>
            <a:r>
              <a:rPr lang="ru-RU" sz="2000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определённыи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̆ народ (титульная нация), название которого определяет и название субъекта. Такие субъекты объединяют в группу национально-территориальных образований (республики, автономная область и автономные округа).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8A7BD6-275E-409D-AA8A-A5EB0EEEBA53}"/>
              </a:ext>
            </a:extLst>
          </p:cNvPr>
          <p:cNvSpPr txBox="1"/>
          <p:nvPr/>
        </p:nvSpPr>
        <p:spPr>
          <a:xfrm>
            <a:off x="555479" y="637043"/>
            <a:ext cx="5388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Подходы выделения субъектов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3BB086-970D-4BE4-9674-86918FE5DCD9}"/>
              </a:ext>
            </a:extLst>
          </p:cNvPr>
          <p:cNvSpPr txBox="1"/>
          <p:nvPr/>
        </p:nvSpPr>
        <p:spPr>
          <a:xfrm>
            <a:off x="578504" y="1739956"/>
            <a:ext cx="4125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Национально-</a:t>
            </a:r>
            <a:r>
              <a:rPr lang="ru-RU" sz="2000" dirty="0" err="1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территориальныи</a:t>
            </a:r>
            <a:r>
              <a:rPr lang="ru-RU" sz="2000" dirty="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̆ принцип</a:t>
            </a:r>
          </a:p>
        </p:txBody>
      </p:sp>
    </p:spTree>
    <p:extLst>
      <p:ext uri="{BB962C8B-B14F-4D97-AF65-F5344CB8AC3E}">
        <p14:creationId xmlns:p14="http://schemas.microsoft.com/office/powerpoint/2010/main" val="105421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47CA3-D88C-4320-91C9-4DA53147A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57D944-E8FA-4FF5-A267-7FB21583E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888D3E-53F7-4089-950C-927C6C48F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" b="2169"/>
          <a:stretch/>
        </p:blipFill>
        <p:spPr>
          <a:xfrm flipH="1">
            <a:off x="402057" y="365125"/>
            <a:ext cx="11387885" cy="61277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AD39E9-7170-4AAE-8832-56FEECB4A63A}"/>
              </a:ext>
            </a:extLst>
          </p:cNvPr>
          <p:cNvSpPr/>
          <p:nvPr/>
        </p:nvSpPr>
        <p:spPr>
          <a:xfrm>
            <a:off x="6335486" y="528411"/>
            <a:ext cx="5312228" cy="378210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3222F5-2322-4AE8-AD67-E5CFEF641579}"/>
              </a:ext>
            </a:extLst>
          </p:cNvPr>
          <p:cNvSpPr/>
          <p:nvPr/>
        </p:nvSpPr>
        <p:spPr>
          <a:xfrm>
            <a:off x="6335486" y="4473803"/>
            <a:ext cx="5312228" cy="9975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196407-7063-4513-B932-5060F9B5D02D}"/>
              </a:ext>
            </a:extLst>
          </p:cNvPr>
          <p:cNvSpPr txBox="1"/>
          <p:nvPr/>
        </p:nvSpPr>
        <p:spPr>
          <a:xfrm>
            <a:off x="6520637" y="2133021"/>
            <a:ext cx="48331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Субъекты, выделенные на основе территориального принципа, образуют группу государственно-территориальных образований (области, края, города федерального значения).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50CDD-8AC7-46D3-B01A-130208A9B2DC}"/>
              </a:ext>
            </a:extLst>
          </p:cNvPr>
          <p:cNvSpPr txBox="1"/>
          <p:nvPr/>
        </p:nvSpPr>
        <p:spPr>
          <a:xfrm>
            <a:off x="6520637" y="662739"/>
            <a:ext cx="5388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Подходы выделения субъектов</a:t>
            </a:r>
            <a:endParaRPr lang="ru-RU" sz="2800" dirty="0">
              <a:solidFill>
                <a:srgbClr val="373737"/>
              </a:solidFill>
              <a:latin typeface="Montserrat ExtraBold" panose="00000900000000000000" pitchFamily="50" charset="-52"/>
              <a:ea typeface="Verdana" panose="020B060403050404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E768D-5E42-400E-9B03-CACB5E0EA3D9}"/>
              </a:ext>
            </a:extLst>
          </p:cNvPr>
          <p:cNvSpPr txBox="1"/>
          <p:nvPr/>
        </p:nvSpPr>
        <p:spPr>
          <a:xfrm>
            <a:off x="6520637" y="1745448"/>
            <a:ext cx="4125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Территориальныи</a:t>
            </a:r>
            <a:r>
              <a:rPr lang="ru-RU" sz="2000" dirty="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̆ принцип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FF29AE-2A29-4C6A-AE5F-6E720A100C74}"/>
              </a:ext>
            </a:extLst>
          </p:cNvPr>
          <p:cNvSpPr txBox="1"/>
          <p:nvPr/>
        </p:nvSpPr>
        <p:spPr>
          <a:xfrm>
            <a:off x="6520637" y="4595182"/>
            <a:ext cx="5127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Является основным для выделения большей части субъектов Федерации. </a:t>
            </a:r>
          </a:p>
        </p:txBody>
      </p:sp>
    </p:spTree>
    <p:extLst>
      <p:ext uri="{BB962C8B-B14F-4D97-AF65-F5344CB8AC3E}">
        <p14:creationId xmlns:p14="http://schemas.microsoft.com/office/powerpoint/2010/main" val="233960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D7502D-B4E8-4779-B8CF-57FEA3829F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4" b="2434"/>
          <a:stretch/>
        </p:blipFill>
        <p:spPr>
          <a:xfrm>
            <a:off x="381001" y="365125"/>
            <a:ext cx="11391900" cy="6127750"/>
          </a:xfrm>
          <a:prstGeom prst="rect">
            <a:avLst/>
          </a:prstGeom>
        </p:spPr>
      </p:pic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B71423A8-B52A-4AA7-9CB1-73639492D221}"/>
              </a:ext>
            </a:extLst>
          </p:cNvPr>
          <p:cNvSpPr/>
          <p:nvPr/>
        </p:nvSpPr>
        <p:spPr>
          <a:xfrm>
            <a:off x="381001" y="3529239"/>
            <a:ext cx="11391900" cy="2963636"/>
          </a:xfrm>
          <a:custGeom>
            <a:avLst/>
            <a:gdLst>
              <a:gd name="connsiteX0" fmla="*/ 5695950 w 11391900"/>
              <a:gd name="connsiteY0" fmla="*/ 0 h 2963636"/>
              <a:gd name="connsiteX1" fmla="*/ 11065743 w 11391900"/>
              <a:gd name="connsiteY1" fmla="*/ 630858 h 2963636"/>
              <a:gd name="connsiteX2" fmla="*/ 11391900 w 11391900"/>
              <a:gd name="connsiteY2" fmla="*/ 720063 h 2963636"/>
              <a:gd name="connsiteX3" fmla="*/ 11391900 w 11391900"/>
              <a:gd name="connsiteY3" fmla="*/ 2963636 h 2963636"/>
              <a:gd name="connsiteX4" fmla="*/ 0 w 11391900"/>
              <a:gd name="connsiteY4" fmla="*/ 2963636 h 2963636"/>
              <a:gd name="connsiteX5" fmla="*/ 0 w 11391900"/>
              <a:gd name="connsiteY5" fmla="*/ 720063 h 2963636"/>
              <a:gd name="connsiteX6" fmla="*/ 326157 w 11391900"/>
              <a:gd name="connsiteY6" fmla="*/ 630858 h 2963636"/>
              <a:gd name="connsiteX7" fmla="*/ 5695950 w 11391900"/>
              <a:gd name="connsiteY7" fmla="*/ 0 h 296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91900" h="2963636">
                <a:moveTo>
                  <a:pt x="5695950" y="0"/>
                </a:moveTo>
                <a:cubicBezTo>
                  <a:pt x="7685043" y="0"/>
                  <a:pt x="9532905" y="232567"/>
                  <a:pt x="11065743" y="630858"/>
                </a:cubicBezTo>
                <a:lnTo>
                  <a:pt x="11391900" y="720063"/>
                </a:lnTo>
                <a:lnTo>
                  <a:pt x="11391900" y="2963636"/>
                </a:lnTo>
                <a:lnTo>
                  <a:pt x="0" y="2963636"/>
                </a:lnTo>
                <a:lnTo>
                  <a:pt x="0" y="720063"/>
                </a:lnTo>
                <a:lnTo>
                  <a:pt x="326157" y="630858"/>
                </a:lnTo>
                <a:cubicBezTo>
                  <a:pt x="1858995" y="232567"/>
                  <a:pt x="3706858" y="0"/>
                  <a:pt x="569595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288AA-FD5C-43CD-AE05-76C412FEBA62}"/>
              </a:ext>
            </a:extLst>
          </p:cNvPr>
          <p:cNvSpPr txBox="1"/>
          <p:nvPr/>
        </p:nvSpPr>
        <p:spPr>
          <a:xfrm>
            <a:off x="1651001" y="4671552"/>
            <a:ext cx="92625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Республики наделены наибольшими правами. Кроме федеральных здесь действуют и собственные органы управления. Республики являются политическими территориальными образованиями. Их территории определены по национальному признаку.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61A0203-3A7F-4A67-97B6-73349DF4ED49}"/>
              </a:ext>
            </a:extLst>
          </p:cNvPr>
          <p:cNvCxnSpPr/>
          <p:nvPr/>
        </p:nvCxnSpPr>
        <p:spPr>
          <a:xfrm>
            <a:off x="5350933" y="4504217"/>
            <a:ext cx="1490133" cy="0"/>
          </a:xfrm>
          <a:prstGeom prst="line">
            <a:avLst/>
          </a:prstGeom>
          <a:ln w="28575">
            <a:solidFill>
              <a:srgbClr val="37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05B82BF-D6C1-4407-829F-2F816A60D22D}"/>
              </a:ext>
            </a:extLst>
          </p:cNvPr>
          <p:cNvSpPr txBox="1"/>
          <p:nvPr/>
        </p:nvSpPr>
        <p:spPr>
          <a:xfrm>
            <a:off x="3021738" y="3886863"/>
            <a:ext cx="6148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Республики</a:t>
            </a:r>
            <a:endParaRPr lang="ru-RU" sz="2400" dirty="0">
              <a:solidFill>
                <a:srgbClr val="373737"/>
              </a:solidFill>
              <a:latin typeface="Montserrat ExtraBold" panose="00000900000000000000" pitchFamily="50" charset="-52"/>
              <a:ea typeface="Verdana" panose="020B060403050404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C3DA0FC6-C4BE-4AE9-B480-24C49927927C}"/>
              </a:ext>
            </a:extLst>
          </p:cNvPr>
          <p:cNvSpPr/>
          <p:nvPr/>
        </p:nvSpPr>
        <p:spPr>
          <a:xfrm>
            <a:off x="400049" y="3328761"/>
            <a:ext cx="11391900" cy="2963636"/>
          </a:xfrm>
          <a:custGeom>
            <a:avLst/>
            <a:gdLst>
              <a:gd name="connsiteX0" fmla="*/ 5695950 w 11391900"/>
              <a:gd name="connsiteY0" fmla="*/ 0 h 2963636"/>
              <a:gd name="connsiteX1" fmla="*/ 11065743 w 11391900"/>
              <a:gd name="connsiteY1" fmla="*/ 630858 h 2963636"/>
              <a:gd name="connsiteX2" fmla="*/ 11391900 w 11391900"/>
              <a:gd name="connsiteY2" fmla="*/ 720063 h 2963636"/>
              <a:gd name="connsiteX3" fmla="*/ 11391900 w 11391900"/>
              <a:gd name="connsiteY3" fmla="*/ 2963636 h 2963636"/>
              <a:gd name="connsiteX4" fmla="*/ 11372852 w 11391900"/>
              <a:gd name="connsiteY4" fmla="*/ 2963636 h 2963636"/>
              <a:gd name="connsiteX5" fmla="*/ 11372852 w 11391900"/>
              <a:gd name="connsiteY5" fmla="*/ 920541 h 2963636"/>
              <a:gd name="connsiteX6" fmla="*/ 11046695 w 11391900"/>
              <a:gd name="connsiteY6" fmla="*/ 831336 h 2963636"/>
              <a:gd name="connsiteX7" fmla="*/ 5676902 w 11391900"/>
              <a:gd name="connsiteY7" fmla="*/ 200478 h 2963636"/>
              <a:gd name="connsiteX8" fmla="*/ 307109 w 11391900"/>
              <a:gd name="connsiteY8" fmla="*/ 831336 h 2963636"/>
              <a:gd name="connsiteX9" fmla="*/ 0 w 11391900"/>
              <a:gd name="connsiteY9" fmla="*/ 915332 h 2963636"/>
              <a:gd name="connsiteX10" fmla="*/ 0 w 11391900"/>
              <a:gd name="connsiteY10" fmla="*/ 720063 h 2963636"/>
              <a:gd name="connsiteX11" fmla="*/ 326157 w 11391900"/>
              <a:gd name="connsiteY11" fmla="*/ 630858 h 2963636"/>
              <a:gd name="connsiteX12" fmla="*/ 5695950 w 11391900"/>
              <a:gd name="connsiteY12" fmla="*/ 0 h 296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91900" h="2963636">
                <a:moveTo>
                  <a:pt x="5695950" y="0"/>
                </a:moveTo>
                <a:cubicBezTo>
                  <a:pt x="7685043" y="0"/>
                  <a:pt x="9532905" y="232567"/>
                  <a:pt x="11065743" y="630858"/>
                </a:cubicBezTo>
                <a:lnTo>
                  <a:pt x="11391900" y="720063"/>
                </a:lnTo>
                <a:lnTo>
                  <a:pt x="11391900" y="2963636"/>
                </a:lnTo>
                <a:lnTo>
                  <a:pt x="11372852" y="2963636"/>
                </a:lnTo>
                <a:lnTo>
                  <a:pt x="11372852" y="920541"/>
                </a:lnTo>
                <a:lnTo>
                  <a:pt x="11046695" y="831336"/>
                </a:lnTo>
                <a:cubicBezTo>
                  <a:pt x="9513857" y="433045"/>
                  <a:pt x="7665995" y="200478"/>
                  <a:pt x="5676902" y="200478"/>
                </a:cubicBezTo>
                <a:cubicBezTo>
                  <a:pt x="3687810" y="200478"/>
                  <a:pt x="1839947" y="433045"/>
                  <a:pt x="307109" y="831336"/>
                </a:cubicBezTo>
                <a:lnTo>
                  <a:pt x="0" y="915332"/>
                </a:lnTo>
                <a:lnTo>
                  <a:pt x="0" y="720063"/>
                </a:lnTo>
                <a:lnTo>
                  <a:pt x="326157" y="630858"/>
                </a:lnTo>
                <a:cubicBezTo>
                  <a:pt x="1858995" y="232567"/>
                  <a:pt x="3706858" y="0"/>
                  <a:pt x="5695950" y="0"/>
                </a:cubicBezTo>
                <a:close/>
              </a:path>
            </a:pathLst>
          </a:cu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7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D7502D-B4E8-4779-B8CF-57FEA3829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1" b="9671"/>
          <a:stretch/>
        </p:blipFill>
        <p:spPr>
          <a:xfrm flipH="1">
            <a:off x="381001" y="365125"/>
            <a:ext cx="11391900" cy="6127750"/>
          </a:xfrm>
          <a:prstGeom prst="rect">
            <a:avLst/>
          </a:prstGeom>
        </p:spPr>
      </p:pic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B71423A8-B52A-4AA7-9CB1-73639492D221}"/>
              </a:ext>
            </a:extLst>
          </p:cNvPr>
          <p:cNvSpPr/>
          <p:nvPr/>
        </p:nvSpPr>
        <p:spPr>
          <a:xfrm>
            <a:off x="381001" y="3529239"/>
            <a:ext cx="11391900" cy="2963636"/>
          </a:xfrm>
          <a:custGeom>
            <a:avLst/>
            <a:gdLst>
              <a:gd name="connsiteX0" fmla="*/ 5695950 w 11391900"/>
              <a:gd name="connsiteY0" fmla="*/ 0 h 2963636"/>
              <a:gd name="connsiteX1" fmla="*/ 11065743 w 11391900"/>
              <a:gd name="connsiteY1" fmla="*/ 630858 h 2963636"/>
              <a:gd name="connsiteX2" fmla="*/ 11391900 w 11391900"/>
              <a:gd name="connsiteY2" fmla="*/ 720063 h 2963636"/>
              <a:gd name="connsiteX3" fmla="*/ 11391900 w 11391900"/>
              <a:gd name="connsiteY3" fmla="*/ 2963636 h 2963636"/>
              <a:gd name="connsiteX4" fmla="*/ 0 w 11391900"/>
              <a:gd name="connsiteY4" fmla="*/ 2963636 h 2963636"/>
              <a:gd name="connsiteX5" fmla="*/ 0 w 11391900"/>
              <a:gd name="connsiteY5" fmla="*/ 720063 h 2963636"/>
              <a:gd name="connsiteX6" fmla="*/ 326157 w 11391900"/>
              <a:gd name="connsiteY6" fmla="*/ 630858 h 2963636"/>
              <a:gd name="connsiteX7" fmla="*/ 5695950 w 11391900"/>
              <a:gd name="connsiteY7" fmla="*/ 0 h 296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91900" h="2963636">
                <a:moveTo>
                  <a:pt x="5695950" y="0"/>
                </a:moveTo>
                <a:cubicBezTo>
                  <a:pt x="7685043" y="0"/>
                  <a:pt x="9532905" y="232567"/>
                  <a:pt x="11065743" y="630858"/>
                </a:cubicBezTo>
                <a:lnTo>
                  <a:pt x="11391900" y="720063"/>
                </a:lnTo>
                <a:lnTo>
                  <a:pt x="11391900" y="2963636"/>
                </a:lnTo>
                <a:lnTo>
                  <a:pt x="0" y="2963636"/>
                </a:lnTo>
                <a:lnTo>
                  <a:pt x="0" y="720063"/>
                </a:lnTo>
                <a:lnTo>
                  <a:pt x="326157" y="630858"/>
                </a:lnTo>
                <a:cubicBezTo>
                  <a:pt x="1858995" y="232567"/>
                  <a:pt x="3706858" y="0"/>
                  <a:pt x="569595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288AA-FD5C-43CD-AE05-76C412FEBA62}"/>
              </a:ext>
            </a:extLst>
          </p:cNvPr>
          <p:cNvSpPr txBox="1"/>
          <p:nvPr/>
        </p:nvSpPr>
        <p:spPr>
          <a:xfrm>
            <a:off x="1347354" y="4671552"/>
            <a:ext cx="9497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На современном этапе край и область не имеют существенных различий. Во времена СССР в состав края входили автономные области, сейчас многие из них стали республиками. Ранее области назывались губерниями. Это название сохранилось в названии руководителя области — «губернатор».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61A0203-3A7F-4A67-97B6-73349DF4ED49}"/>
              </a:ext>
            </a:extLst>
          </p:cNvPr>
          <p:cNvCxnSpPr/>
          <p:nvPr/>
        </p:nvCxnSpPr>
        <p:spPr>
          <a:xfrm>
            <a:off x="5350933" y="4504217"/>
            <a:ext cx="1490133" cy="0"/>
          </a:xfrm>
          <a:prstGeom prst="line">
            <a:avLst/>
          </a:prstGeom>
          <a:ln w="28575">
            <a:solidFill>
              <a:srgbClr val="37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05B82BF-D6C1-4407-829F-2F816A60D22D}"/>
              </a:ext>
            </a:extLst>
          </p:cNvPr>
          <p:cNvSpPr txBox="1"/>
          <p:nvPr/>
        </p:nvSpPr>
        <p:spPr>
          <a:xfrm>
            <a:off x="3021738" y="3886863"/>
            <a:ext cx="6148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Края и области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C3DA0FC6-C4BE-4AE9-B480-24C49927927C}"/>
              </a:ext>
            </a:extLst>
          </p:cNvPr>
          <p:cNvSpPr/>
          <p:nvPr/>
        </p:nvSpPr>
        <p:spPr>
          <a:xfrm>
            <a:off x="400049" y="3328761"/>
            <a:ext cx="11391900" cy="2963636"/>
          </a:xfrm>
          <a:custGeom>
            <a:avLst/>
            <a:gdLst>
              <a:gd name="connsiteX0" fmla="*/ 5695950 w 11391900"/>
              <a:gd name="connsiteY0" fmla="*/ 0 h 2963636"/>
              <a:gd name="connsiteX1" fmla="*/ 11065743 w 11391900"/>
              <a:gd name="connsiteY1" fmla="*/ 630858 h 2963636"/>
              <a:gd name="connsiteX2" fmla="*/ 11391900 w 11391900"/>
              <a:gd name="connsiteY2" fmla="*/ 720063 h 2963636"/>
              <a:gd name="connsiteX3" fmla="*/ 11391900 w 11391900"/>
              <a:gd name="connsiteY3" fmla="*/ 2963636 h 2963636"/>
              <a:gd name="connsiteX4" fmla="*/ 11372852 w 11391900"/>
              <a:gd name="connsiteY4" fmla="*/ 2963636 h 2963636"/>
              <a:gd name="connsiteX5" fmla="*/ 11372852 w 11391900"/>
              <a:gd name="connsiteY5" fmla="*/ 920541 h 2963636"/>
              <a:gd name="connsiteX6" fmla="*/ 11046695 w 11391900"/>
              <a:gd name="connsiteY6" fmla="*/ 831336 h 2963636"/>
              <a:gd name="connsiteX7" fmla="*/ 5676902 w 11391900"/>
              <a:gd name="connsiteY7" fmla="*/ 200478 h 2963636"/>
              <a:gd name="connsiteX8" fmla="*/ 307109 w 11391900"/>
              <a:gd name="connsiteY8" fmla="*/ 831336 h 2963636"/>
              <a:gd name="connsiteX9" fmla="*/ 0 w 11391900"/>
              <a:gd name="connsiteY9" fmla="*/ 915332 h 2963636"/>
              <a:gd name="connsiteX10" fmla="*/ 0 w 11391900"/>
              <a:gd name="connsiteY10" fmla="*/ 720063 h 2963636"/>
              <a:gd name="connsiteX11" fmla="*/ 326157 w 11391900"/>
              <a:gd name="connsiteY11" fmla="*/ 630858 h 2963636"/>
              <a:gd name="connsiteX12" fmla="*/ 5695950 w 11391900"/>
              <a:gd name="connsiteY12" fmla="*/ 0 h 296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91900" h="2963636">
                <a:moveTo>
                  <a:pt x="5695950" y="0"/>
                </a:moveTo>
                <a:cubicBezTo>
                  <a:pt x="7685043" y="0"/>
                  <a:pt x="9532905" y="232567"/>
                  <a:pt x="11065743" y="630858"/>
                </a:cubicBezTo>
                <a:lnTo>
                  <a:pt x="11391900" y="720063"/>
                </a:lnTo>
                <a:lnTo>
                  <a:pt x="11391900" y="2963636"/>
                </a:lnTo>
                <a:lnTo>
                  <a:pt x="11372852" y="2963636"/>
                </a:lnTo>
                <a:lnTo>
                  <a:pt x="11372852" y="920541"/>
                </a:lnTo>
                <a:lnTo>
                  <a:pt x="11046695" y="831336"/>
                </a:lnTo>
                <a:cubicBezTo>
                  <a:pt x="9513857" y="433045"/>
                  <a:pt x="7665995" y="200478"/>
                  <a:pt x="5676902" y="200478"/>
                </a:cubicBezTo>
                <a:cubicBezTo>
                  <a:pt x="3687810" y="200478"/>
                  <a:pt x="1839947" y="433045"/>
                  <a:pt x="307109" y="831336"/>
                </a:cubicBezTo>
                <a:lnTo>
                  <a:pt x="0" y="915332"/>
                </a:lnTo>
                <a:lnTo>
                  <a:pt x="0" y="720063"/>
                </a:lnTo>
                <a:lnTo>
                  <a:pt x="326157" y="630858"/>
                </a:lnTo>
                <a:cubicBezTo>
                  <a:pt x="1858995" y="232567"/>
                  <a:pt x="3706858" y="0"/>
                  <a:pt x="5695950" y="0"/>
                </a:cubicBezTo>
                <a:close/>
              </a:path>
            </a:pathLst>
          </a:cu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72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D7502D-B4E8-4779-B8CF-57FEA3829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7" b="9677"/>
          <a:stretch/>
        </p:blipFill>
        <p:spPr>
          <a:xfrm>
            <a:off x="381001" y="365125"/>
            <a:ext cx="11391900" cy="6127750"/>
          </a:xfrm>
          <a:prstGeom prst="rect">
            <a:avLst/>
          </a:prstGeom>
        </p:spPr>
      </p:pic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B71423A8-B52A-4AA7-9CB1-73639492D221}"/>
              </a:ext>
            </a:extLst>
          </p:cNvPr>
          <p:cNvSpPr/>
          <p:nvPr/>
        </p:nvSpPr>
        <p:spPr>
          <a:xfrm>
            <a:off x="381001" y="3529239"/>
            <a:ext cx="11391900" cy="2963636"/>
          </a:xfrm>
          <a:custGeom>
            <a:avLst/>
            <a:gdLst>
              <a:gd name="connsiteX0" fmla="*/ 5695950 w 11391900"/>
              <a:gd name="connsiteY0" fmla="*/ 0 h 2963636"/>
              <a:gd name="connsiteX1" fmla="*/ 11065743 w 11391900"/>
              <a:gd name="connsiteY1" fmla="*/ 630858 h 2963636"/>
              <a:gd name="connsiteX2" fmla="*/ 11391900 w 11391900"/>
              <a:gd name="connsiteY2" fmla="*/ 720063 h 2963636"/>
              <a:gd name="connsiteX3" fmla="*/ 11391900 w 11391900"/>
              <a:gd name="connsiteY3" fmla="*/ 2963636 h 2963636"/>
              <a:gd name="connsiteX4" fmla="*/ 0 w 11391900"/>
              <a:gd name="connsiteY4" fmla="*/ 2963636 h 2963636"/>
              <a:gd name="connsiteX5" fmla="*/ 0 w 11391900"/>
              <a:gd name="connsiteY5" fmla="*/ 720063 h 2963636"/>
              <a:gd name="connsiteX6" fmla="*/ 326157 w 11391900"/>
              <a:gd name="connsiteY6" fmla="*/ 630858 h 2963636"/>
              <a:gd name="connsiteX7" fmla="*/ 5695950 w 11391900"/>
              <a:gd name="connsiteY7" fmla="*/ 0 h 296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91900" h="2963636">
                <a:moveTo>
                  <a:pt x="5695950" y="0"/>
                </a:moveTo>
                <a:cubicBezTo>
                  <a:pt x="7685043" y="0"/>
                  <a:pt x="9532905" y="232567"/>
                  <a:pt x="11065743" y="630858"/>
                </a:cubicBezTo>
                <a:lnTo>
                  <a:pt x="11391900" y="720063"/>
                </a:lnTo>
                <a:lnTo>
                  <a:pt x="11391900" y="2963636"/>
                </a:lnTo>
                <a:lnTo>
                  <a:pt x="0" y="2963636"/>
                </a:lnTo>
                <a:lnTo>
                  <a:pt x="0" y="720063"/>
                </a:lnTo>
                <a:lnTo>
                  <a:pt x="326157" y="630858"/>
                </a:lnTo>
                <a:cubicBezTo>
                  <a:pt x="1858995" y="232567"/>
                  <a:pt x="3706858" y="0"/>
                  <a:pt x="569595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288AA-FD5C-43CD-AE05-76C412FEBA62}"/>
              </a:ext>
            </a:extLst>
          </p:cNvPr>
          <p:cNvSpPr txBox="1"/>
          <p:nvPr/>
        </p:nvSpPr>
        <p:spPr>
          <a:xfrm>
            <a:off x="1347354" y="4671552"/>
            <a:ext cx="9497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Состоят из внутригородских муниципальных образований. Согласно Конституции Российской Федерации (ст. 65), такой статус имеют три города: Москва и Санкт-Петербург (оба непрерывно с 1931 года), Севастополь (в 1948–1954 и с 2014 года).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61A0203-3A7F-4A67-97B6-73349DF4ED49}"/>
              </a:ext>
            </a:extLst>
          </p:cNvPr>
          <p:cNvCxnSpPr/>
          <p:nvPr/>
        </p:nvCxnSpPr>
        <p:spPr>
          <a:xfrm>
            <a:off x="5350933" y="4504217"/>
            <a:ext cx="1490133" cy="0"/>
          </a:xfrm>
          <a:prstGeom prst="line">
            <a:avLst/>
          </a:prstGeom>
          <a:ln w="28575">
            <a:solidFill>
              <a:srgbClr val="37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05B82BF-D6C1-4407-829F-2F816A60D22D}"/>
              </a:ext>
            </a:extLst>
          </p:cNvPr>
          <p:cNvSpPr txBox="1"/>
          <p:nvPr/>
        </p:nvSpPr>
        <p:spPr>
          <a:xfrm>
            <a:off x="3021738" y="3886863"/>
            <a:ext cx="6148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solidFill>
                  <a:srgbClr val="373737"/>
                </a:solidFill>
                <a:latin typeface="Montserrat ExtraBold" panose="00000900000000000000" pitchFamily="50" charset="-52"/>
                <a:ea typeface="Verdana" panose="020B0604030504040204" pitchFamily="34" charset="0"/>
                <a:cs typeface="Sans Serif Collection" panose="020B0502040504020204" pitchFamily="34" charset="0"/>
              </a:rPr>
              <a:t>Города федерального значения</a:t>
            </a:r>
            <a:endParaRPr lang="ru-RU" sz="2400" dirty="0">
              <a:solidFill>
                <a:srgbClr val="373737"/>
              </a:solidFill>
              <a:latin typeface="Montserrat ExtraBold" panose="00000900000000000000" pitchFamily="50" charset="-52"/>
              <a:ea typeface="Verdana" panose="020B060403050404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C3DA0FC6-C4BE-4AE9-B480-24C49927927C}"/>
              </a:ext>
            </a:extLst>
          </p:cNvPr>
          <p:cNvSpPr/>
          <p:nvPr/>
        </p:nvSpPr>
        <p:spPr>
          <a:xfrm>
            <a:off x="400049" y="3328761"/>
            <a:ext cx="11391900" cy="2963636"/>
          </a:xfrm>
          <a:custGeom>
            <a:avLst/>
            <a:gdLst>
              <a:gd name="connsiteX0" fmla="*/ 5695950 w 11391900"/>
              <a:gd name="connsiteY0" fmla="*/ 0 h 2963636"/>
              <a:gd name="connsiteX1" fmla="*/ 11065743 w 11391900"/>
              <a:gd name="connsiteY1" fmla="*/ 630858 h 2963636"/>
              <a:gd name="connsiteX2" fmla="*/ 11391900 w 11391900"/>
              <a:gd name="connsiteY2" fmla="*/ 720063 h 2963636"/>
              <a:gd name="connsiteX3" fmla="*/ 11391900 w 11391900"/>
              <a:gd name="connsiteY3" fmla="*/ 2963636 h 2963636"/>
              <a:gd name="connsiteX4" fmla="*/ 11372852 w 11391900"/>
              <a:gd name="connsiteY4" fmla="*/ 2963636 h 2963636"/>
              <a:gd name="connsiteX5" fmla="*/ 11372852 w 11391900"/>
              <a:gd name="connsiteY5" fmla="*/ 920541 h 2963636"/>
              <a:gd name="connsiteX6" fmla="*/ 11046695 w 11391900"/>
              <a:gd name="connsiteY6" fmla="*/ 831336 h 2963636"/>
              <a:gd name="connsiteX7" fmla="*/ 5676902 w 11391900"/>
              <a:gd name="connsiteY7" fmla="*/ 200478 h 2963636"/>
              <a:gd name="connsiteX8" fmla="*/ 307109 w 11391900"/>
              <a:gd name="connsiteY8" fmla="*/ 831336 h 2963636"/>
              <a:gd name="connsiteX9" fmla="*/ 0 w 11391900"/>
              <a:gd name="connsiteY9" fmla="*/ 915332 h 2963636"/>
              <a:gd name="connsiteX10" fmla="*/ 0 w 11391900"/>
              <a:gd name="connsiteY10" fmla="*/ 720063 h 2963636"/>
              <a:gd name="connsiteX11" fmla="*/ 326157 w 11391900"/>
              <a:gd name="connsiteY11" fmla="*/ 630858 h 2963636"/>
              <a:gd name="connsiteX12" fmla="*/ 5695950 w 11391900"/>
              <a:gd name="connsiteY12" fmla="*/ 0 h 296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91900" h="2963636">
                <a:moveTo>
                  <a:pt x="5695950" y="0"/>
                </a:moveTo>
                <a:cubicBezTo>
                  <a:pt x="7685043" y="0"/>
                  <a:pt x="9532905" y="232567"/>
                  <a:pt x="11065743" y="630858"/>
                </a:cubicBezTo>
                <a:lnTo>
                  <a:pt x="11391900" y="720063"/>
                </a:lnTo>
                <a:lnTo>
                  <a:pt x="11391900" y="2963636"/>
                </a:lnTo>
                <a:lnTo>
                  <a:pt x="11372852" y="2963636"/>
                </a:lnTo>
                <a:lnTo>
                  <a:pt x="11372852" y="920541"/>
                </a:lnTo>
                <a:lnTo>
                  <a:pt x="11046695" y="831336"/>
                </a:lnTo>
                <a:cubicBezTo>
                  <a:pt x="9513857" y="433045"/>
                  <a:pt x="7665995" y="200478"/>
                  <a:pt x="5676902" y="200478"/>
                </a:cubicBezTo>
                <a:cubicBezTo>
                  <a:pt x="3687810" y="200478"/>
                  <a:pt x="1839947" y="433045"/>
                  <a:pt x="307109" y="831336"/>
                </a:cubicBezTo>
                <a:lnTo>
                  <a:pt x="0" y="915332"/>
                </a:lnTo>
                <a:lnTo>
                  <a:pt x="0" y="720063"/>
                </a:lnTo>
                <a:lnTo>
                  <a:pt x="326157" y="630858"/>
                </a:lnTo>
                <a:cubicBezTo>
                  <a:pt x="1858995" y="232567"/>
                  <a:pt x="3706858" y="0"/>
                  <a:pt x="5695950" y="0"/>
                </a:cubicBezTo>
                <a:close/>
              </a:path>
            </a:pathLst>
          </a:cu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22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798</Words>
  <Application>Microsoft Office PowerPoint</Application>
  <PresentationFormat>Широкоэкранный</PresentationFormat>
  <Paragraphs>100</Paragraphs>
  <Slides>16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Montserrat ExtraBold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Petr Frizi</dc:creator>
  <cp:lastModifiedBy>Petr Frizi</cp:lastModifiedBy>
  <cp:revision>42</cp:revision>
  <dcterms:created xsi:type="dcterms:W3CDTF">2024-09-30T12:34:47Z</dcterms:created>
  <dcterms:modified xsi:type="dcterms:W3CDTF">2024-10-06T14:10:04Z</dcterms:modified>
</cp:coreProperties>
</file>