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1"/>
  </p:notesMasterIdLst>
  <p:sldIdLst>
    <p:sldId id="274" r:id="rId2"/>
    <p:sldId id="373" r:id="rId3"/>
    <p:sldId id="410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1" r:id="rId13"/>
    <p:sldId id="344" r:id="rId14"/>
    <p:sldId id="357" r:id="rId15"/>
    <p:sldId id="411" r:id="rId16"/>
    <p:sldId id="360" r:id="rId17"/>
    <p:sldId id="414" r:id="rId18"/>
    <p:sldId id="361" r:id="rId19"/>
    <p:sldId id="362" r:id="rId20"/>
    <p:sldId id="380" r:id="rId21"/>
    <p:sldId id="364" r:id="rId22"/>
    <p:sldId id="365" r:id="rId23"/>
    <p:sldId id="366" r:id="rId24"/>
    <p:sldId id="381" r:id="rId25"/>
    <p:sldId id="382" r:id="rId26"/>
    <p:sldId id="383" r:id="rId27"/>
    <p:sldId id="384" r:id="rId28"/>
    <p:sldId id="385" r:id="rId29"/>
    <p:sldId id="386" r:id="rId30"/>
    <p:sldId id="387" r:id="rId31"/>
    <p:sldId id="412" r:id="rId32"/>
    <p:sldId id="368" r:id="rId33"/>
    <p:sldId id="413" r:id="rId34"/>
    <p:sldId id="372" r:id="rId35"/>
    <p:sldId id="416" r:id="rId36"/>
    <p:sldId id="417" r:id="rId37"/>
    <p:sldId id="418" r:id="rId38"/>
    <p:sldId id="419" r:id="rId39"/>
    <p:sldId id="41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008" userDrawn="1">
          <p15:clr>
            <a:srgbClr val="A4A3A4"/>
          </p15:clr>
        </p15:guide>
        <p15:guide id="4" pos="6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635"/>
    <a:srgbClr val="006C31"/>
    <a:srgbClr val="008E40"/>
    <a:srgbClr val="005C2A"/>
    <a:srgbClr val="0058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497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36" y="78"/>
      </p:cViewPr>
      <p:guideLst>
        <p:guide orient="horz" pos="2160"/>
        <p:guide pos="3840"/>
        <p:guide pos="7008"/>
        <p:guide pos="67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F0DD-163A-44A7-BE7F-0694FC6AB391}" type="datetimeFigureOut">
              <a:rPr lang="ru-RU" smtClean="0"/>
              <a:t>05.07.2025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32613-8353-4158-B535-4B35F99B90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226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332613-8353-4158-B535-4B35F99B90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5295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50BF802-7617-4AB0-962C-48734BD7ABC7}" type="slidenum">
              <a:rPr lang="ru-RU" altLang="ru-RU"/>
              <a:pPr/>
              <a:t>22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8180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983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FE85B38-A2CD-4515-9024-62DF15B635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298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C64156-121C-4DD6-8A54-E04588871A2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2643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38BCAF-50D7-4010-83D7-4C467412F0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2240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 userDrawn="1"/>
        </p:nvSpPr>
        <p:spPr>
          <a:xfrm>
            <a:off x="11452484" y="314005"/>
            <a:ext cx="421790" cy="421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11486087" y="386401"/>
            <a:ext cx="354584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38850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0515600"/>
              <a:gd name="connsiteY0" fmla="*/ 0 h 5915024"/>
              <a:gd name="connsiteX1" fmla="*/ 10515600 w 10515600"/>
              <a:gd name="connsiteY1" fmla="*/ 0 h 5915024"/>
              <a:gd name="connsiteX2" fmla="*/ 10515600 w 10515600"/>
              <a:gd name="connsiteY2" fmla="*/ 5915024 h 5915024"/>
              <a:gd name="connsiteX3" fmla="*/ 0 w 10515600"/>
              <a:gd name="connsiteY3" fmla="*/ 5915024 h 591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600" h="5915024">
                <a:moveTo>
                  <a:pt x="0" y="0"/>
                </a:moveTo>
                <a:lnTo>
                  <a:pt x="10515600" y="0"/>
                </a:lnTo>
                <a:lnTo>
                  <a:pt x="10515600" y="5915024"/>
                </a:lnTo>
                <a:lnTo>
                  <a:pt x="0" y="59150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91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901923"/>
            <a:ext cx="4064000" cy="2699657"/>
          </a:xfrm>
          <a:custGeom>
            <a:avLst/>
            <a:gdLst>
              <a:gd name="connsiteX0" fmla="*/ 0 w 4064000"/>
              <a:gd name="connsiteY0" fmla="*/ 0 h 2699657"/>
              <a:gd name="connsiteX1" fmla="*/ 4064000 w 4064000"/>
              <a:gd name="connsiteY1" fmla="*/ 0 h 2699657"/>
              <a:gd name="connsiteX2" fmla="*/ 4064000 w 4064000"/>
              <a:gd name="connsiteY2" fmla="*/ 2699657 h 2699657"/>
              <a:gd name="connsiteX3" fmla="*/ 0 w 4064000"/>
              <a:gd name="connsiteY3" fmla="*/ 2699657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699657">
                <a:moveTo>
                  <a:pt x="0" y="0"/>
                </a:moveTo>
                <a:lnTo>
                  <a:pt x="4064000" y="0"/>
                </a:lnTo>
                <a:lnTo>
                  <a:pt x="4064000" y="2699657"/>
                </a:lnTo>
                <a:lnTo>
                  <a:pt x="0" y="2699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2" name="Freeform 11"/>
          <p:cNvSpPr>
            <a:spLocks noGrp="1"/>
          </p:cNvSpPr>
          <p:nvPr>
            <p:ph type="pic" sz="quarter" idx="11" hasCustomPrompt="1"/>
          </p:nvPr>
        </p:nvSpPr>
        <p:spPr>
          <a:xfrm>
            <a:off x="4064000" y="1901923"/>
            <a:ext cx="4064000" cy="2699657"/>
          </a:xfrm>
          <a:custGeom>
            <a:avLst/>
            <a:gdLst>
              <a:gd name="connsiteX0" fmla="*/ 0 w 4064000"/>
              <a:gd name="connsiteY0" fmla="*/ 0 h 2699657"/>
              <a:gd name="connsiteX1" fmla="*/ 4064000 w 4064000"/>
              <a:gd name="connsiteY1" fmla="*/ 0 h 2699657"/>
              <a:gd name="connsiteX2" fmla="*/ 4064000 w 4064000"/>
              <a:gd name="connsiteY2" fmla="*/ 2699657 h 2699657"/>
              <a:gd name="connsiteX3" fmla="*/ 0 w 4064000"/>
              <a:gd name="connsiteY3" fmla="*/ 2699657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699657">
                <a:moveTo>
                  <a:pt x="0" y="0"/>
                </a:moveTo>
                <a:lnTo>
                  <a:pt x="4064000" y="0"/>
                </a:lnTo>
                <a:lnTo>
                  <a:pt x="4064000" y="2699657"/>
                </a:lnTo>
                <a:lnTo>
                  <a:pt x="0" y="2699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4" name="Freeform 13"/>
          <p:cNvSpPr>
            <a:spLocks noGrp="1"/>
          </p:cNvSpPr>
          <p:nvPr>
            <p:ph type="pic" sz="quarter" idx="12" hasCustomPrompt="1"/>
          </p:nvPr>
        </p:nvSpPr>
        <p:spPr>
          <a:xfrm>
            <a:off x="8128000" y="1901924"/>
            <a:ext cx="4064000" cy="2699657"/>
          </a:xfrm>
          <a:custGeom>
            <a:avLst/>
            <a:gdLst>
              <a:gd name="connsiteX0" fmla="*/ 0 w 4064000"/>
              <a:gd name="connsiteY0" fmla="*/ 0 h 2699657"/>
              <a:gd name="connsiteX1" fmla="*/ 4064000 w 4064000"/>
              <a:gd name="connsiteY1" fmla="*/ 0 h 2699657"/>
              <a:gd name="connsiteX2" fmla="*/ 4064000 w 4064000"/>
              <a:gd name="connsiteY2" fmla="*/ 2699657 h 2699657"/>
              <a:gd name="connsiteX3" fmla="*/ 0 w 4064000"/>
              <a:gd name="connsiteY3" fmla="*/ 2699657 h 2699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2699657">
                <a:moveTo>
                  <a:pt x="0" y="0"/>
                </a:moveTo>
                <a:lnTo>
                  <a:pt x="4064000" y="0"/>
                </a:lnTo>
                <a:lnTo>
                  <a:pt x="4064000" y="2699657"/>
                </a:lnTo>
                <a:lnTo>
                  <a:pt x="0" y="269965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4751726" y="6321603"/>
            <a:ext cx="268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WWW.GRAPHICBULB.COM</a:t>
            </a:r>
          </a:p>
        </p:txBody>
      </p:sp>
      <p:sp>
        <p:nvSpPr>
          <p:cNvPr id="16" name="Oval 15"/>
          <p:cNvSpPr/>
          <p:nvPr userDrawn="1"/>
        </p:nvSpPr>
        <p:spPr>
          <a:xfrm>
            <a:off x="11452484" y="314005"/>
            <a:ext cx="421790" cy="421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 userDrawn="1"/>
        </p:nvSpPr>
        <p:spPr>
          <a:xfrm>
            <a:off x="11476469" y="386401"/>
            <a:ext cx="37382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7E10D45B-7FEB-461F-849A-CE0BC94CA566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15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Grp="1"/>
          </p:cNvSpPr>
          <p:nvPr>
            <p:ph type="pic" sz="quarter" idx="10" hasCustomPrompt="1"/>
          </p:nvPr>
        </p:nvSpPr>
        <p:spPr>
          <a:xfrm>
            <a:off x="1066801" y="1777685"/>
            <a:ext cx="2291635" cy="2291635"/>
          </a:xfrm>
          <a:custGeom>
            <a:avLst/>
            <a:gdLst>
              <a:gd name="connsiteX0" fmla="*/ 0 w 2291635"/>
              <a:gd name="connsiteY0" fmla="*/ 0 h 2291635"/>
              <a:gd name="connsiteX1" fmla="*/ 2291635 w 2291635"/>
              <a:gd name="connsiteY1" fmla="*/ 0 h 2291635"/>
              <a:gd name="connsiteX2" fmla="*/ 2291635 w 2291635"/>
              <a:gd name="connsiteY2" fmla="*/ 2291635 h 2291635"/>
              <a:gd name="connsiteX3" fmla="*/ 0 w 2291635"/>
              <a:gd name="connsiteY3" fmla="*/ 2291635 h 229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635" h="2291635">
                <a:moveTo>
                  <a:pt x="0" y="0"/>
                </a:moveTo>
                <a:lnTo>
                  <a:pt x="2291635" y="0"/>
                </a:lnTo>
                <a:lnTo>
                  <a:pt x="2291635" y="2291635"/>
                </a:lnTo>
                <a:lnTo>
                  <a:pt x="0" y="22916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1" hasCustomPrompt="1"/>
          </p:nvPr>
        </p:nvSpPr>
        <p:spPr>
          <a:xfrm>
            <a:off x="3655721" y="1777685"/>
            <a:ext cx="2291635" cy="2291635"/>
          </a:xfrm>
          <a:custGeom>
            <a:avLst/>
            <a:gdLst>
              <a:gd name="connsiteX0" fmla="*/ 0 w 2291635"/>
              <a:gd name="connsiteY0" fmla="*/ 0 h 2291635"/>
              <a:gd name="connsiteX1" fmla="*/ 2291635 w 2291635"/>
              <a:gd name="connsiteY1" fmla="*/ 0 h 2291635"/>
              <a:gd name="connsiteX2" fmla="*/ 2291635 w 2291635"/>
              <a:gd name="connsiteY2" fmla="*/ 2291635 h 2291635"/>
              <a:gd name="connsiteX3" fmla="*/ 0 w 2291635"/>
              <a:gd name="connsiteY3" fmla="*/ 2291635 h 229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635" h="2291635">
                <a:moveTo>
                  <a:pt x="0" y="0"/>
                </a:moveTo>
                <a:lnTo>
                  <a:pt x="2291635" y="0"/>
                </a:lnTo>
                <a:lnTo>
                  <a:pt x="2291635" y="2291635"/>
                </a:lnTo>
                <a:lnTo>
                  <a:pt x="0" y="22916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2" hasCustomPrompt="1"/>
          </p:nvPr>
        </p:nvSpPr>
        <p:spPr>
          <a:xfrm>
            <a:off x="6244641" y="1777685"/>
            <a:ext cx="2291635" cy="2291635"/>
          </a:xfrm>
          <a:custGeom>
            <a:avLst/>
            <a:gdLst>
              <a:gd name="connsiteX0" fmla="*/ 0 w 2291635"/>
              <a:gd name="connsiteY0" fmla="*/ 0 h 2291635"/>
              <a:gd name="connsiteX1" fmla="*/ 2291635 w 2291635"/>
              <a:gd name="connsiteY1" fmla="*/ 0 h 2291635"/>
              <a:gd name="connsiteX2" fmla="*/ 2291635 w 2291635"/>
              <a:gd name="connsiteY2" fmla="*/ 2291635 h 2291635"/>
              <a:gd name="connsiteX3" fmla="*/ 0 w 2291635"/>
              <a:gd name="connsiteY3" fmla="*/ 2291635 h 229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635" h="2291635">
                <a:moveTo>
                  <a:pt x="0" y="0"/>
                </a:moveTo>
                <a:lnTo>
                  <a:pt x="2291635" y="0"/>
                </a:lnTo>
                <a:lnTo>
                  <a:pt x="2291635" y="2291635"/>
                </a:lnTo>
                <a:lnTo>
                  <a:pt x="0" y="22916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7" name="Freeform 16"/>
          <p:cNvSpPr>
            <a:spLocks noGrp="1"/>
          </p:cNvSpPr>
          <p:nvPr>
            <p:ph type="pic" sz="quarter" idx="13" hasCustomPrompt="1"/>
          </p:nvPr>
        </p:nvSpPr>
        <p:spPr>
          <a:xfrm>
            <a:off x="8833559" y="1777685"/>
            <a:ext cx="2291635" cy="2291635"/>
          </a:xfrm>
          <a:custGeom>
            <a:avLst/>
            <a:gdLst>
              <a:gd name="connsiteX0" fmla="*/ 0 w 2291635"/>
              <a:gd name="connsiteY0" fmla="*/ 0 h 2291635"/>
              <a:gd name="connsiteX1" fmla="*/ 2291635 w 2291635"/>
              <a:gd name="connsiteY1" fmla="*/ 0 h 2291635"/>
              <a:gd name="connsiteX2" fmla="*/ 2291635 w 2291635"/>
              <a:gd name="connsiteY2" fmla="*/ 2291635 h 2291635"/>
              <a:gd name="connsiteX3" fmla="*/ 0 w 2291635"/>
              <a:gd name="connsiteY3" fmla="*/ 2291635 h 2291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1635" h="2291635">
                <a:moveTo>
                  <a:pt x="0" y="0"/>
                </a:moveTo>
                <a:lnTo>
                  <a:pt x="2291635" y="0"/>
                </a:lnTo>
                <a:lnTo>
                  <a:pt x="2291635" y="2291635"/>
                </a:lnTo>
                <a:lnTo>
                  <a:pt x="0" y="2291635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751726" y="6321603"/>
            <a:ext cx="268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WWW.GRAPHICBULB.COM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11452484" y="314005"/>
            <a:ext cx="421790" cy="421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76469" y="386401"/>
            <a:ext cx="37382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7E10D45B-7FEB-461F-849A-CE0BC94CA566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81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10515600"/>
              <a:gd name="connsiteY0" fmla="*/ 0 h 5915024"/>
              <a:gd name="connsiteX1" fmla="*/ 10515600 w 10515600"/>
              <a:gd name="connsiteY1" fmla="*/ 0 h 5915024"/>
              <a:gd name="connsiteX2" fmla="*/ 10515600 w 10515600"/>
              <a:gd name="connsiteY2" fmla="*/ 5915024 h 5915024"/>
              <a:gd name="connsiteX3" fmla="*/ 0 w 10515600"/>
              <a:gd name="connsiteY3" fmla="*/ 5915024 h 5915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15600" h="5915024">
                <a:moveTo>
                  <a:pt x="0" y="0"/>
                </a:moveTo>
                <a:lnTo>
                  <a:pt x="10515600" y="0"/>
                </a:lnTo>
                <a:lnTo>
                  <a:pt x="10515600" y="5915024"/>
                </a:lnTo>
                <a:lnTo>
                  <a:pt x="0" y="591502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8" name="Oval 7"/>
          <p:cNvSpPr/>
          <p:nvPr userDrawn="1"/>
        </p:nvSpPr>
        <p:spPr>
          <a:xfrm>
            <a:off x="11452484" y="314005"/>
            <a:ext cx="421790" cy="421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11476469" y="386401"/>
            <a:ext cx="37382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7E10D45B-7FEB-461F-849A-CE0BC94CA566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2190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Grp="1"/>
          </p:cNvSpPr>
          <p:nvPr>
            <p:ph type="pic" sz="quarter" idx="10" hasCustomPrompt="1"/>
          </p:nvPr>
        </p:nvSpPr>
        <p:spPr>
          <a:xfrm>
            <a:off x="1066800" y="1819686"/>
            <a:ext cx="2182044" cy="2182044"/>
          </a:xfrm>
          <a:custGeom>
            <a:avLst/>
            <a:gdLst>
              <a:gd name="connsiteX0" fmla="*/ 1091022 w 2182044"/>
              <a:gd name="connsiteY0" fmla="*/ 0 h 2182044"/>
              <a:gd name="connsiteX1" fmla="*/ 2182044 w 2182044"/>
              <a:gd name="connsiteY1" fmla="*/ 1091022 h 2182044"/>
              <a:gd name="connsiteX2" fmla="*/ 1091022 w 2182044"/>
              <a:gd name="connsiteY2" fmla="*/ 2182044 h 2182044"/>
              <a:gd name="connsiteX3" fmla="*/ 0 w 2182044"/>
              <a:gd name="connsiteY3" fmla="*/ 1091022 h 2182044"/>
              <a:gd name="connsiteX4" fmla="*/ 1091022 w 2182044"/>
              <a:gd name="connsiteY4" fmla="*/ 0 h 218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044" h="2182044">
                <a:moveTo>
                  <a:pt x="1091022" y="0"/>
                </a:moveTo>
                <a:cubicBezTo>
                  <a:pt x="1693577" y="0"/>
                  <a:pt x="2182044" y="488467"/>
                  <a:pt x="2182044" y="1091022"/>
                </a:cubicBezTo>
                <a:cubicBezTo>
                  <a:pt x="2182044" y="1693577"/>
                  <a:pt x="1693577" y="2182044"/>
                  <a:pt x="1091022" y="2182044"/>
                </a:cubicBezTo>
                <a:cubicBezTo>
                  <a:pt x="488467" y="2182044"/>
                  <a:pt x="0" y="1693577"/>
                  <a:pt x="0" y="1091022"/>
                </a:cubicBezTo>
                <a:cubicBezTo>
                  <a:pt x="0" y="488467"/>
                  <a:pt x="488467" y="0"/>
                  <a:pt x="10910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3" name="Freeform 12"/>
          <p:cNvSpPr>
            <a:spLocks noGrp="1"/>
          </p:cNvSpPr>
          <p:nvPr>
            <p:ph type="pic" sz="quarter" idx="11" hasCustomPrompt="1"/>
          </p:nvPr>
        </p:nvSpPr>
        <p:spPr>
          <a:xfrm>
            <a:off x="3692252" y="1819686"/>
            <a:ext cx="2182044" cy="2182044"/>
          </a:xfrm>
          <a:custGeom>
            <a:avLst/>
            <a:gdLst>
              <a:gd name="connsiteX0" fmla="*/ 1091022 w 2182044"/>
              <a:gd name="connsiteY0" fmla="*/ 0 h 2182044"/>
              <a:gd name="connsiteX1" fmla="*/ 2182044 w 2182044"/>
              <a:gd name="connsiteY1" fmla="*/ 1091022 h 2182044"/>
              <a:gd name="connsiteX2" fmla="*/ 1091022 w 2182044"/>
              <a:gd name="connsiteY2" fmla="*/ 2182044 h 2182044"/>
              <a:gd name="connsiteX3" fmla="*/ 0 w 2182044"/>
              <a:gd name="connsiteY3" fmla="*/ 1091022 h 2182044"/>
              <a:gd name="connsiteX4" fmla="*/ 1091022 w 2182044"/>
              <a:gd name="connsiteY4" fmla="*/ 0 h 218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044" h="2182044">
                <a:moveTo>
                  <a:pt x="1091022" y="0"/>
                </a:moveTo>
                <a:cubicBezTo>
                  <a:pt x="1693577" y="0"/>
                  <a:pt x="2182044" y="488467"/>
                  <a:pt x="2182044" y="1091022"/>
                </a:cubicBezTo>
                <a:cubicBezTo>
                  <a:pt x="2182044" y="1693577"/>
                  <a:pt x="1693577" y="2182044"/>
                  <a:pt x="1091022" y="2182044"/>
                </a:cubicBezTo>
                <a:cubicBezTo>
                  <a:pt x="488467" y="2182044"/>
                  <a:pt x="0" y="1693577"/>
                  <a:pt x="0" y="1091022"/>
                </a:cubicBezTo>
                <a:cubicBezTo>
                  <a:pt x="0" y="488467"/>
                  <a:pt x="488467" y="0"/>
                  <a:pt x="10910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5" name="Freeform 14"/>
          <p:cNvSpPr>
            <a:spLocks noGrp="1"/>
          </p:cNvSpPr>
          <p:nvPr>
            <p:ph type="pic" sz="quarter" idx="12" hasCustomPrompt="1"/>
          </p:nvPr>
        </p:nvSpPr>
        <p:spPr>
          <a:xfrm>
            <a:off x="6317704" y="1819686"/>
            <a:ext cx="2182044" cy="2182044"/>
          </a:xfrm>
          <a:custGeom>
            <a:avLst/>
            <a:gdLst>
              <a:gd name="connsiteX0" fmla="*/ 1091022 w 2182044"/>
              <a:gd name="connsiteY0" fmla="*/ 0 h 2182044"/>
              <a:gd name="connsiteX1" fmla="*/ 2182044 w 2182044"/>
              <a:gd name="connsiteY1" fmla="*/ 1091022 h 2182044"/>
              <a:gd name="connsiteX2" fmla="*/ 1091022 w 2182044"/>
              <a:gd name="connsiteY2" fmla="*/ 2182044 h 2182044"/>
              <a:gd name="connsiteX3" fmla="*/ 0 w 2182044"/>
              <a:gd name="connsiteY3" fmla="*/ 1091022 h 2182044"/>
              <a:gd name="connsiteX4" fmla="*/ 1091022 w 2182044"/>
              <a:gd name="connsiteY4" fmla="*/ 0 h 218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044" h="2182044">
                <a:moveTo>
                  <a:pt x="1091022" y="0"/>
                </a:moveTo>
                <a:cubicBezTo>
                  <a:pt x="1693577" y="0"/>
                  <a:pt x="2182044" y="488467"/>
                  <a:pt x="2182044" y="1091022"/>
                </a:cubicBezTo>
                <a:cubicBezTo>
                  <a:pt x="2182044" y="1693577"/>
                  <a:pt x="1693577" y="2182044"/>
                  <a:pt x="1091022" y="2182044"/>
                </a:cubicBezTo>
                <a:cubicBezTo>
                  <a:pt x="488467" y="2182044"/>
                  <a:pt x="0" y="1693577"/>
                  <a:pt x="0" y="1091022"/>
                </a:cubicBezTo>
                <a:cubicBezTo>
                  <a:pt x="0" y="488467"/>
                  <a:pt x="488467" y="0"/>
                  <a:pt x="10910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7" name="Freeform 16"/>
          <p:cNvSpPr>
            <a:spLocks noGrp="1"/>
          </p:cNvSpPr>
          <p:nvPr>
            <p:ph type="pic" sz="quarter" idx="13" hasCustomPrompt="1"/>
          </p:nvPr>
        </p:nvSpPr>
        <p:spPr>
          <a:xfrm>
            <a:off x="8943157" y="1819686"/>
            <a:ext cx="2182044" cy="2182044"/>
          </a:xfrm>
          <a:custGeom>
            <a:avLst/>
            <a:gdLst>
              <a:gd name="connsiteX0" fmla="*/ 1091022 w 2182044"/>
              <a:gd name="connsiteY0" fmla="*/ 0 h 2182044"/>
              <a:gd name="connsiteX1" fmla="*/ 2182044 w 2182044"/>
              <a:gd name="connsiteY1" fmla="*/ 1091022 h 2182044"/>
              <a:gd name="connsiteX2" fmla="*/ 1091022 w 2182044"/>
              <a:gd name="connsiteY2" fmla="*/ 2182044 h 2182044"/>
              <a:gd name="connsiteX3" fmla="*/ 0 w 2182044"/>
              <a:gd name="connsiteY3" fmla="*/ 1091022 h 2182044"/>
              <a:gd name="connsiteX4" fmla="*/ 1091022 w 2182044"/>
              <a:gd name="connsiteY4" fmla="*/ 0 h 2182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044" h="2182044">
                <a:moveTo>
                  <a:pt x="1091022" y="0"/>
                </a:moveTo>
                <a:cubicBezTo>
                  <a:pt x="1693577" y="0"/>
                  <a:pt x="2182044" y="488467"/>
                  <a:pt x="2182044" y="1091022"/>
                </a:cubicBezTo>
                <a:cubicBezTo>
                  <a:pt x="2182044" y="1693577"/>
                  <a:pt x="1693577" y="2182044"/>
                  <a:pt x="1091022" y="2182044"/>
                </a:cubicBezTo>
                <a:cubicBezTo>
                  <a:pt x="488467" y="2182044"/>
                  <a:pt x="0" y="1693577"/>
                  <a:pt x="0" y="1091022"/>
                </a:cubicBezTo>
                <a:cubicBezTo>
                  <a:pt x="0" y="488467"/>
                  <a:pt x="488467" y="0"/>
                  <a:pt x="1091022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8" name="TextBox 17"/>
          <p:cNvSpPr txBox="1"/>
          <p:nvPr userDrawn="1"/>
        </p:nvSpPr>
        <p:spPr>
          <a:xfrm>
            <a:off x="4751726" y="6321603"/>
            <a:ext cx="268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WWW.GRAPHICBULB.COM</a:t>
            </a:r>
          </a:p>
        </p:txBody>
      </p:sp>
      <p:sp>
        <p:nvSpPr>
          <p:cNvPr id="19" name="Oval 18"/>
          <p:cNvSpPr/>
          <p:nvPr userDrawn="1"/>
        </p:nvSpPr>
        <p:spPr>
          <a:xfrm>
            <a:off x="11452484" y="314005"/>
            <a:ext cx="421790" cy="421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11476469" y="386401"/>
            <a:ext cx="37382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7E10D45B-7FEB-461F-849A-CE0BC94CA566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982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>
            <a:spLocks noGrp="1"/>
          </p:cNvSpPr>
          <p:nvPr>
            <p:ph type="pic" sz="quarter" idx="10" hasCustomPrompt="1"/>
          </p:nvPr>
        </p:nvSpPr>
        <p:spPr>
          <a:xfrm>
            <a:off x="1350218" y="2169947"/>
            <a:ext cx="4732131" cy="2961204"/>
          </a:xfrm>
          <a:custGeom>
            <a:avLst/>
            <a:gdLst>
              <a:gd name="connsiteX0" fmla="*/ 0 w 4732131"/>
              <a:gd name="connsiteY0" fmla="*/ 0 h 2961204"/>
              <a:gd name="connsiteX1" fmla="*/ 4732131 w 4732131"/>
              <a:gd name="connsiteY1" fmla="*/ 0 h 2961204"/>
              <a:gd name="connsiteX2" fmla="*/ 4732131 w 4732131"/>
              <a:gd name="connsiteY2" fmla="*/ 2961204 h 2961204"/>
              <a:gd name="connsiteX3" fmla="*/ 0 w 4732131"/>
              <a:gd name="connsiteY3" fmla="*/ 2961204 h 2961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32131" h="2961204">
                <a:moveTo>
                  <a:pt x="0" y="0"/>
                </a:moveTo>
                <a:lnTo>
                  <a:pt x="4732131" y="0"/>
                </a:lnTo>
                <a:lnTo>
                  <a:pt x="4732131" y="2961204"/>
                </a:lnTo>
                <a:lnTo>
                  <a:pt x="0" y="2961204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 b="0">
                <a:solidFill>
                  <a:schemeClr val="accent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4751726" y="6321603"/>
            <a:ext cx="26885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>
                <a:solidFill>
                  <a:schemeClr val="tx2"/>
                </a:solidFill>
              </a:rPr>
              <a:t>WWW.GRAPHICBULB.COM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11452484" y="314005"/>
            <a:ext cx="421790" cy="42179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1476469" y="386401"/>
            <a:ext cx="373821" cy="27699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fld id="{7E10D45B-7FEB-461F-849A-CE0BC94CA566}" type="slidenum">
              <a:rPr lang="en-US" sz="1200" smtClean="0">
                <a:solidFill>
                  <a:schemeClr val="bg1"/>
                </a:solidFill>
              </a:rPr>
              <a:t>‹#›</a:t>
            </a:fld>
            <a:endParaRPr lang="en-US" sz="1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39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7AD18E-D22D-4837-96CB-EDBB723C94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1667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DDD86-F305-4ADC-BEF3-99B39ABA7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363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7PsNi8V5KqisDw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vstat.gks.ru/folder/77775" TargetMode="External"/><Relationship Id="rId2" Type="http://schemas.openxmlformats.org/officeDocument/2006/relationships/hyperlink" Target="https://stavstat.gks.ru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stavinvest.ru/invest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map.stavinvest.ru/" TargetMode="Externa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mintourism26.ru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1" r="8971"/>
          <a:stretch>
            <a:fillRect/>
          </a:stretch>
        </p:blipFill>
        <p:spPr/>
      </p:pic>
      <p:sp>
        <p:nvSpPr>
          <p:cNvPr id="4" name="Right Triangle 3"/>
          <p:cNvSpPr/>
          <p:nvPr/>
        </p:nvSpPr>
        <p:spPr>
          <a:xfrm flipH="1">
            <a:off x="676274" y="0"/>
            <a:ext cx="11515719" cy="6858000"/>
          </a:xfrm>
          <a:prstGeom prst="rtTriangle">
            <a:avLst/>
          </a:prstGeom>
          <a:solidFill>
            <a:srgbClr val="006C31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5400000" flipV="1">
            <a:off x="8763001" y="1"/>
            <a:ext cx="3428999" cy="3429000"/>
          </a:xfrm>
          <a:prstGeom prst="rtTriangle">
            <a:avLst/>
          </a:prstGeom>
          <a:solidFill>
            <a:srgbClr val="0070C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953135" y="4168374"/>
            <a:ext cx="6229333" cy="11849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4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Ставропольский край: </a:t>
            </a:r>
          </a:p>
          <a:p>
            <a:pPr algn="r"/>
            <a:r>
              <a:rPr lang="ru-RU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новейшая информация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195874" y="5455838"/>
            <a:ext cx="7996119" cy="590735"/>
          </a:xfrm>
          <a:prstGeom prst="rect">
            <a:avLst/>
          </a:prstGeom>
        </p:spPr>
        <p:txBody>
          <a:bodyPr numCol="1" anchor="b"/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spcAft>
                <a:spcPts val="0"/>
              </a:spcAft>
              <a:defRPr/>
            </a:pPr>
            <a:r>
              <a:rPr lang="ru-RU" altLang="ru-RU" sz="1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Чихичин</a:t>
            </a: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Василий Васильевич – кандидат географических наук, доцент </a:t>
            </a:r>
            <a:r>
              <a:rPr lang="ru-RU" altLang="ru-RU"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кафедры социально-экономической </a:t>
            </a:r>
            <a:r>
              <a:rPr lang="ru-RU" altLang="ru-RU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географии Института наук о Земле СКФУ</a:t>
            </a:r>
          </a:p>
        </p:txBody>
      </p:sp>
    </p:spTree>
    <p:extLst>
      <p:ext uri="{BB962C8B-B14F-4D97-AF65-F5344CB8AC3E}">
        <p14:creationId xmlns:p14="http://schemas.microsoft.com/office/powerpoint/2010/main" val="144639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Chihichin\Desktop\География\Атлас этнический\1-2 разделы\3-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6049" r="9599" b="10779"/>
          <a:stretch>
            <a:fillRect/>
          </a:stretch>
        </p:blipFill>
        <p:spPr bwMode="auto">
          <a:xfrm>
            <a:off x="1440318" y="1065456"/>
            <a:ext cx="3970432" cy="554328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5"/>
          <p:cNvSpPr txBox="1">
            <a:spLocks noChangeArrowheads="1"/>
          </p:cNvSpPr>
          <p:nvPr/>
        </p:nvSpPr>
        <p:spPr bwMode="auto">
          <a:xfrm>
            <a:off x="5728860" y="1442262"/>
            <a:ext cx="5573453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err="1"/>
              <a:t>Этнодемогеографическое</a:t>
            </a:r>
            <a:r>
              <a:rPr lang="ru-RU" altLang="ru-RU" sz="1800" b="1" i="1" dirty="0"/>
              <a:t> положение Ставропольского края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2. Ставропольский край находится в окружении 6 республик, поэтому его граница (особенно южная и юго-восточная) </a:t>
            </a:r>
            <a:r>
              <a:rPr lang="ru-RU" altLang="ru-RU" sz="1800" b="1" dirty="0"/>
              <a:t>наиболее «этнически пестрая» в России</a:t>
            </a:r>
            <a:r>
              <a:rPr lang="ru-RU" altLang="ru-RU" sz="1800" dirty="0"/>
              <a:t>, так как она разделяет не только субъекты РФ, но и ареалы проживания народов славянской, тюркской, </a:t>
            </a:r>
            <a:r>
              <a:rPr lang="ru-RU" altLang="ru-RU" sz="1800" dirty="0" err="1"/>
              <a:t>нахской</a:t>
            </a:r>
            <a:r>
              <a:rPr lang="ru-RU" altLang="ru-RU" sz="1800" dirty="0"/>
              <a:t>, дагестанской, адыго-абхазской и других языковых групп, представляющих три языковые семьи (индоевропейскую, северокавказскую и алтайскую)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575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Chihichin\Desktop\География\Атлас этнический\1-2 разделы\3-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6049" r="9599" b="10779"/>
          <a:stretch>
            <a:fillRect/>
          </a:stretch>
        </p:blipFill>
        <p:spPr bwMode="auto">
          <a:xfrm>
            <a:off x="1470632" y="1095707"/>
            <a:ext cx="3941249" cy="5502542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5943044" y="1491350"/>
            <a:ext cx="5065735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err="1"/>
              <a:t>Этнодемогеографическое</a:t>
            </a:r>
            <a:r>
              <a:rPr lang="ru-RU" altLang="ru-RU" sz="1800" b="1" i="1" dirty="0"/>
              <a:t> положение Ставропольского края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3. Ставропольский край расположен на одном из самых </a:t>
            </a:r>
            <a:r>
              <a:rPr lang="ru-RU" altLang="ru-RU" sz="1800" b="1" dirty="0"/>
              <a:t>южных участков ареала</a:t>
            </a:r>
            <a:r>
              <a:rPr lang="ru-RU" altLang="ru-RU" sz="1800" dirty="0"/>
              <a:t> сплошного расселения русских на Кавказе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4. Республики-соседи Ставропольского края в настоящее время отличаются </a:t>
            </a:r>
            <a:r>
              <a:rPr lang="ru-RU" altLang="ru-RU" sz="1800" b="1" dirty="0"/>
              <a:t>более активными демографическими процессами </a:t>
            </a:r>
            <a:r>
              <a:rPr lang="ru-RU" altLang="ru-RU" sz="1800" dirty="0"/>
              <a:t>Быстрый рост численности трудоспособного населения вызывал рост безработицы и миграции титульных этносов в соседние регионы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01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Chihichin\Desktop\География\Атлас этнический\1-2 разделы\3-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6049" r="9599" b="10779"/>
          <a:stretch>
            <a:fillRect/>
          </a:stretch>
        </p:blipFill>
        <p:spPr bwMode="auto">
          <a:xfrm>
            <a:off x="1295100" y="1052514"/>
            <a:ext cx="3989951" cy="5570537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068222" y="1588150"/>
            <a:ext cx="4940557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err="1"/>
              <a:t>Этнодемогеографическое</a:t>
            </a:r>
            <a:r>
              <a:rPr lang="ru-RU" altLang="ru-RU" sz="1800" b="1" i="1" dirty="0"/>
              <a:t> положение Ставропольского края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5. Территория Ставропольского края – это своеобразный </a:t>
            </a:r>
            <a:r>
              <a:rPr lang="ru-RU" altLang="ru-RU" sz="1800" b="1" dirty="0" err="1"/>
              <a:t>этноконфессиональный</a:t>
            </a:r>
            <a:r>
              <a:rPr lang="ru-RU" altLang="ru-RU" sz="1800" b="1" dirty="0"/>
              <a:t> буфер</a:t>
            </a:r>
            <a:r>
              <a:rPr lang="ru-RU" altLang="ru-RU" sz="1800" dirty="0"/>
              <a:t>, переходная зона (или зона </a:t>
            </a:r>
            <a:r>
              <a:rPr lang="ru-RU" altLang="ru-RU" sz="1800" dirty="0" err="1"/>
              <a:t>экотона</a:t>
            </a:r>
            <a:r>
              <a:rPr lang="ru-RU" altLang="ru-RU" sz="1800" dirty="0"/>
              <a:t>) между православной (славянской и, отчасти, осетинской) культурой и исламской культурой большинства народов Кавказа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831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9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7" t="14723" r="17109" b="12916"/>
          <a:stretch/>
        </p:blipFill>
        <p:spPr bwMode="auto">
          <a:xfrm>
            <a:off x="142875" y="1304926"/>
            <a:ext cx="6467475" cy="39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10702" r="18203" b="15695"/>
          <a:stretch/>
        </p:blipFill>
        <p:spPr bwMode="auto">
          <a:xfrm>
            <a:off x="6021965" y="2076451"/>
            <a:ext cx="6093835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6334125" y="5287851"/>
            <a:ext cx="5457825" cy="0"/>
          </a:xfrm>
          <a:prstGeom prst="line">
            <a:avLst/>
          </a:prstGeom>
          <a:ln w="28575"/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9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77961" y="907197"/>
            <a:ext cx="9775727" cy="120015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altLang="ru-RU" sz="2300" dirty="0">
                <a:ea typeface="+mn-ea"/>
                <a:cs typeface="+mn-cs"/>
              </a:rPr>
              <a:t>Динамика численности населения Ставропольского края, тыс. чел.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604985"/>
              </p:ext>
            </p:extLst>
          </p:nvPr>
        </p:nvGraphicFramePr>
        <p:xfrm>
          <a:off x="570871" y="1920552"/>
          <a:ext cx="10896197" cy="490538"/>
        </p:xfrm>
        <a:graphic>
          <a:graphicData uri="http://schemas.openxmlformats.org/drawingml/2006/table">
            <a:tbl>
              <a:tblPr/>
              <a:tblGrid>
                <a:gridCol w="12516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04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171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</a:tblGrid>
              <a:tr h="245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Показатели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1989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1995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2002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2010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2012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2018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2020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2021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26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Всего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2410,4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2663,8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273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86</a:t>
                      </a: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ru-RU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2787,0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2794,5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2799,5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2801,6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2804,4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2800,7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2795,2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2803,6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2907,6</a:t>
                      </a:r>
                    </a:p>
                  </a:txBody>
                  <a:tcPr marL="68583" marR="685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713" y="2666318"/>
            <a:ext cx="7832512" cy="378389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7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495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7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257" t="21862" r="14933" b="14835"/>
          <a:stretch/>
        </p:blipFill>
        <p:spPr>
          <a:xfrm>
            <a:off x="1664229" y="1342507"/>
            <a:ext cx="8202133" cy="5233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4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pic>
        <p:nvPicPr>
          <p:cNvPr id="1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26901" r="44093" b="52100"/>
          <a:stretch>
            <a:fillRect/>
          </a:stretch>
        </p:blipFill>
        <p:spPr bwMode="auto">
          <a:xfrm>
            <a:off x="1205495" y="3330146"/>
            <a:ext cx="86693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6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8311" t="16937" r="9054" b="58559"/>
          <a:stretch/>
        </p:blipFill>
        <p:spPr>
          <a:xfrm>
            <a:off x="1037967" y="1264082"/>
            <a:ext cx="10074876" cy="168052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8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68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9730" t="17417" r="34189" b="5826"/>
          <a:stretch/>
        </p:blipFill>
        <p:spPr>
          <a:xfrm>
            <a:off x="410365" y="914475"/>
            <a:ext cx="4845375" cy="5798117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5421032" y="1335394"/>
            <a:ext cx="5655098" cy="789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None/>
            </a:pPr>
            <a:r>
              <a:rPr lang="ru-RU" altLang="ru-RU" sz="2000" dirty="0"/>
              <a:t>Естественный прирост населения в регионах СКФО в 2020 г.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7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5331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92" y="1269008"/>
            <a:ext cx="5426923" cy="548574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63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480" y="4532475"/>
            <a:ext cx="5711070" cy="223874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17" name="TextBox 16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8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6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420" y="1375787"/>
            <a:ext cx="5041829" cy="5395428"/>
          </a:xfrm>
          <a:prstGeom prst="rect">
            <a:avLst/>
          </a:prstGeom>
        </p:spPr>
      </p:pic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8535398" y="699551"/>
            <a:ext cx="3196308" cy="740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90000"/>
              </a:lnSpc>
              <a:buNone/>
            </a:pPr>
            <a:r>
              <a:rPr lang="ru-RU" altLang="ru-RU" sz="1400" b="1" dirty="0"/>
              <a:t>Миграционный прирост населения в регионах СКФО, 2020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2973" t="27748" r="26081" b="49189"/>
          <a:stretch/>
        </p:blipFill>
        <p:spPr>
          <a:xfrm>
            <a:off x="144645" y="1235415"/>
            <a:ext cx="6465802" cy="1646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23108" t="21261" r="25879" b="60240"/>
          <a:stretch/>
        </p:blipFill>
        <p:spPr>
          <a:xfrm>
            <a:off x="69844" y="2911266"/>
            <a:ext cx="6545586" cy="133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7634" y="1065456"/>
            <a:ext cx="1150793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b="1" dirty="0">
                <a:solidFill>
                  <a:schemeClr val="tx2"/>
                </a:solidFill>
              </a:rPr>
              <a:t>Источник информации</a:t>
            </a:r>
          </a:p>
          <a:p>
            <a:pPr>
              <a:lnSpc>
                <a:spcPct val="125000"/>
              </a:lnSpc>
            </a:pPr>
            <a:r>
              <a:rPr lang="ru-RU" dirty="0">
                <a:solidFill>
                  <a:schemeClr val="tx2"/>
                </a:solidFill>
              </a:rPr>
              <a:t>Этнический атлас Ставропольского края / В.С. Белозеров, А.Н.  Панин, Р.А. Приходько, В.В. </a:t>
            </a:r>
            <a:r>
              <a:rPr lang="ru-RU" dirty="0" err="1">
                <a:solidFill>
                  <a:schemeClr val="tx2"/>
                </a:solidFill>
              </a:rPr>
              <a:t>Чихичин</a:t>
            </a:r>
            <a:r>
              <a:rPr lang="ru-RU" dirty="0">
                <a:solidFill>
                  <a:schemeClr val="tx2"/>
                </a:solidFill>
              </a:rPr>
              <a:t>, А.А. Черкасов. — Ставрополь : ФОК–Юг, 2014.  — 304 с.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90" y="2315687"/>
            <a:ext cx="2842197" cy="43924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549406" y="5939909"/>
            <a:ext cx="4416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https://disk.yandex.ru/i/7PsNi8V5KqisDw</a:t>
            </a:r>
            <a:r>
              <a:rPr lang="ru-RU" dirty="0"/>
              <a:t>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486" y="2662238"/>
            <a:ext cx="2626164" cy="2626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9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547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8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26199" r="37399" b="34599"/>
          <a:stretch>
            <a:fillRect/>
          </a:stretch>
        </p:blipFill>
        <p:spPr bwMode="auto">
          <a:xfrm>
            <a:off x="1700684" y="1414848"/>
            <a:ext cx="8656638" cy="475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1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549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8" t="15001" r="38187" b="46500"/>
          <a:stretch>
            <a:fillRect/>
          </a:stretch>
        </p:blipFill>
        <p:spPr bwMode="auto">
          <a:xfrm>
            <a:off x="1627361" y="1442395"/>
            <a:ext cx="8772525" cy="482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1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35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 txBox="1">
            <a:spLocks noChangeArrowheads="1"/>
          </p:cNvSpPr>
          <p:nvPr/>
        </p:nvSpPr>
        <p:spPr bwMode="auto">
          <a:xfrm>
            <a:off x="1470632" y="1145922"/>
            <a:ext cx="9160619" cy="378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ru-RU" altLang="ru-RU" sz="2300" b="1" dirty="0"/>
              <a:t>Этносы, проживающие на территории Ставропольского края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2011186"/>
              </p:ext>
            </p:extLst>
          </p:nvPr>
        </p:nvGraphicFramePr>
        <p:xfrm>
          <a:off x="3171844" y="1603920"/>
          <a:ext cx="6219570" cy="50466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1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31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731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61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Этнос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2002 г.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</a:rPr>
                        <a:t>2010 г.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Русские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2 231 759 (81,6%)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2 232 153 (80,1%)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4000">
                <a:tc>
                  <a:txBody>
                    <a:bodyPr/>
                    <a:lstStyle/>
                    <a:p>
                      <a:r>
                        <a:rPr lang="ru-RU" sz="1400" dirty="0"/>
                        <a:t>Армяне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149 249 (5,5%)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161 324 (5,8%)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Даргинцы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40 218</a:t>
                      </a:r>
                      <a:r>
                        <a:rPr lang="ru-RU" sz="1400" baseline="0" dirty="0"/>
                        <a:t> (1,5%)</a:t>
                      </a:r>
                      <a:endParaRPr lang="ru-RU" sz="1400" dirty="0"/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49 302 (1,8%)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Греки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34</a:t>
                      </a:r>
                      <a:r>
                        <a:rPr lang="ru-RU" sz="1400" baseline="0" dirty="0"/>
                        <a:t> 078 (1,3%)</a:t>
                      </a:r>
                      <a:endParaRPr lang="ru-RU" sz="1400" dirty="0"/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33 573 (1,2%)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Цыгане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19 094 (0,7%)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30 879 (1,1%)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Украинцы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45 892 (1,7%)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30 373 (1,1%)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Ногайцы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20 680 (0,8%)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22 006</a:t>
                      </a:r>
                      <a:r>
                        <a:rPr lang="ru-RU" sz="1400" baseline="0" dirty="0"/>
                        <a:t> (0,8%)</a:t>
                      </a:r>
                      <a:endParaRPr lang="ru-RU" sz="1400" dirty="0"/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Азербайджанцы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15 069 (0,6%)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17 800 (0,6%)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Карачаевцы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15 146 (0,6%)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15 598 (0,6%)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Туркмены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13 937 (0,5%)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15 048 (0,5%)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Чеченцы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13 208 (0,5%)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11 980 (0,4%)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Татары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12 988 (0,5%)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11 795 (0,4%)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Турки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7 484 (0,3%)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10 419 (0,4%)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Аварцы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7 167 (0,3%)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9 009 (0,3%)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6126">
                <a:tc>
                  <a:txBody>
                    <a:bodyPr/>
                    <a:lstStyle/>
                    <a:p>
                      <a:r>
                        <a:rPr lang="ru-RU" sz="1400" dirty="0"/>
                        <a:t>Кабардинцы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6 619 (0,2%)</a:t>
                      </a:r>
                    </a:p>
                  </a:txBody>
                  <a:tcPr marL="91433" marR="91433" marT="45713" marB="45713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7 993 (0,3%)</a:t>
                      </a:r>
                    </a:p>
                  </a:txBody>
                  <a:tcPr marL="91433" marR="91433" marT="45713" marB="45713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6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583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44" t="21301" r="37399" b="34599"/>
          <a:stretch>
            <a:fillRect/>
          </a:stretch>
        </p:blipFill>
        <p:spPr bwMode="auto">
          <a:xfrm>
            <a:off x="2580207" y="1211296"/>
            <a:ext cx="6209565" cy="5508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8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80" y="996806"/>
            <a:ext cx="3958138" cy="573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Rectangle 4"/>
          <p:cNvSpPr>
            <a:spLocks noChangeArrowheads="1"/>
          </p:cNvSpPr>
          <p:nvPr/>
        </p:nvSpPr>
        <p:spPr bwMode="auto">
          <a:xfrm>
            <a:off x="5026026" y="1344361"/>
            <a:ext cx="6437841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России русских – 111 млн. чел (77,7%),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Ставропольском крае – 2,2 млн. чел. (80%)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крае проживает 2% русских России</a:t>
            </a: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auto">
          <a:xfrm>
            <a:off x="5026025" y="2826493"/>
            <a:ext cx="6437841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Набольшая доля русских: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Города:</a:t>
            </a:r>
            <a:r>
              <a:rPr lang="ru-RU" altLang="ru-RU" sz="2000" dirty="0"/>
              <a:t> Светлоград, Невинномысск, Лермонтов, Новоалександровск, Железноводск, Ипатово, Изобильный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Районы:</a:t>
            </a:r>
            <a:r>
              <a:rPr lang="ru-RU" altLang="ru-RU" sz="2000" dirty="0"/>
              <a:t> Петровский, </a:t>
            </a:r>
            <a:r>
              <a:rPr lang="ru-RU" altLang="ru-RU" sz="2000" dirty="0" err="1"/>
              <a:t>Изобильненский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Апанасенковский</a:t>
            </a:r>
            <a:r>
              <a:rPr lang="ru-RU" altLang="ru-RU" sz="2000" dirty="0"/>
              <a:t>, Александровский, </a:t>
            </a:r>
            <a:r>
              <a:rPr lang="ru-RU" altLang="ru-RU" sz="2000" dirty="0" err="1"/>
              <a:t>Новоалександровский</a:t>
            </a:r>
            <a:r>
              <a:rPr lang="ru-RU" altLang="ru-RU" sz="2000" dirty="0"/>
              <a:t>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2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6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282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6"/>
          <p:cNvSpPr>
            <a:spLocks noChangeArrowheads="1"/>
          </p:cNvSpPr>
          <p:nvPr/>
        </p:nvSpPr>
        <p:spPr bwMode="auto">
          <a:xfrm>
            <a:off x="5630333" y="1650760"/>
            <a:ext cx="606636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России армян – 1,2 млн. чел. (0,8%),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Ставропольском крае – 161 тыс. чел. (5,8%).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крае проживает 14% армян России </a:t>
            </a:r>
          </a:p>
        </p:txBody>
      </p:sp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5714520" y="2997451"/>
            <a:ext cx="5061101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Наибольшая доля армян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Города:</a:t>
            </a:r>
            <a:r>
              <a:rPr lang="ru-RU" altLang="ru-RU" sz="2000" dirty="0"/>
              <a:t> Пятигорск, Георгиевск, Кисловодск, Михайловск, Минеральные Воды, Буденновск, Ессентуки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Районы: </a:t>
            </a:r>
            <a:r>
              <a:rPr lang="ru-RU" altLang="ru-RU" sz="2000" dirty="0"/>
              <a:t>Курский, Георгиевский, Минераловодский, </a:t>
            </a:r>
            <a:r>
              <a:rPr lang="ru-RU" altLang="ru-RU" sz="2000" dirty="0" err="1"/>
              <a:t>Грачевский</a:t>
            </a:r>
            <a:r>
              <a:rPr lang="ru-RU" altLang="ru-RU" sz="2000" dirty="0"/>
              <a:t>, Предгорный, Андроповский</a:t>
            </a:r>
          </a:p>
        </p:txBody>
      </p:sp>
      <p:pic>
        <p:nvPicPr>
          <p:cNvPr id="3072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9" t="22000" r="37793" b="17101"/>
          <a:stretch>
            <a:fillRect/>
          </a:stretch>
        </p:blipFill>
        <p:spPr bwMode="auto">
          <a:xfrm>
            <a:off x="367516" y="999669"/>
            <a:ext cx="4932362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1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345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ChangeArrowheads="1"/>
          </p:cNvSpPr>
          <p:nvPr/>
        </p:nvSpPr>
        <p:spPr bwMode="auto">
          <a:xfrm>
            <a:off x="5765800" y="1541612"/>
            <a:ext cx="5750697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России даргинцев – 589,4 тыс. чел.,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Ставропольском крае – 49 тыс. чел. (1,7%),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крае проживает 8% даргинцев России</a:t>
            </a:r>
          </a:p>
        </p:txBody>
      </p:sp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5765801" y="3172742"/>
            <a:ext cx="52070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Города:</a:t>
            </a:r>
            <a:r>
              <a:rPr lang="ru-RU" altLang="ru-RU" sz="2000" dirty="0"/>
              <a:t> Ставрополь, Буденновск</a:t>
            </a:r>
            <a:endParaRPr lang="ru-RU" altLang="ru-RU" sz="2000" b="1" dirty="0"/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Районы:</a:t>
            </a:r>
            <a:r>
              <a:rPr lang="ru-RU" altLang="ru-RU" sz="2000" dirty="0"/>
              <a:t> </a:t>
            </a:r>
            <a:r>
              <a:rPr lang="ru-RU" altLang="ru-RU" sz="2000" dirty="0" err="1"/>
              <a:t>Левокумский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Нефтекумский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Степновский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Арзгирский</a:t>
            </a:r>
            <a:r>
              <a:rPr lang="ru-RU" altLang="ru-RU" sz="2000" dirty="0"/>
              <a:t>, Буденновский, </a:t>
            </a:r>
            <a:r>
              <a:rPr lang="ru-RU" altLang="ru-RU" sz="2000" dirty="0" err="1"/>
              <a:t>Апанасенковский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Новоселицкий</a:t>
            </a:r>
            <a:r>
              <a:rPr lang="ru-RU" altLang="ru-RU" sz="2000" dirty="0"/>
              <a:t>, Александровский </a:t>
            </a:r>
          </a:p>
        </p:txBody>
      </p:sp>
      <p:pic>
        <p:nvPicPr>
          <p:cNvPr id="3174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10800" r="43700" b="20599"/>
          <a:stretch>
            <a:fillRect/>
          </a:stretch>
        </p:blipFill>
        <p:spPr bwMode="auto">
          <a:xfrm>
            <a:off x="537387" y="907197"/>
            <a:ext cx="5097463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1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11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5528733" y="1577514"/>
            <a:ext cx="606213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России греков – 85,6 тыс. чел.,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Ставропольском крае – 33,6 тыс. чел. (1,2%).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dirty="0"/>
              <a:t>В крае проживает 39% греков России</a:t>
            </a:r>
          </a:p>
        </p:txBody>
      </p:sp>
      <p:sp>
        <p:nvSpPr>
          <p:cNvPr id="32771" name="Rectangle 4"/>
          <p:cNvSpPr>
            <a:spLocks noChangeArrowheads="1"/>
          </p:cNvSpPr>
          <p:nvPr/>
        </p:nvSpPr>
        <p:spPr bwMode="auto">
          <a:xfrm>
            <a:off x="5653454" y="2996242"/>
            <a:ext cx="420838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Города:</a:t>
            </a:r>
            <a:r>
              <a:rPr lang="ru-RU" altLang="ru-RU" sz="2000" dirty="0"/>
              <a:t> Ессентуки, Железноводск, Ставрополь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Районы:</a:t>
            </a:r>
            <a:r>
              <a:rPr lang="ru-RU" altLang="ru-RU" sz="2000" dirty="0"/>
              <a:t> Предгорный, Минераловодский, Андроповский  </a:t>
            </a:r>
          </a:p>
        </p:txBody>
      </p:sp>
      <p:pic>
        <p:nvPicPr>
          <p:cNvPr id="3277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12901" r="44489" b="20599"/>
          <a:stretch>
            <a:fillRect/>
          </a:stretch>
        </p:blipFill>
        <p:spPr bwMode="auto">
          <a:xfrm>
            <a:off x="429665" y="875887"/>
            <a:ext cx="4858363" cy="562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1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835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5"/>
          <p:cNvSpPr>
            <a:spLocks noChangeArrowheads="1"/>
          </p:cNvSpPr>
          <p:nvPr/>
        </p:nvSpPr>
        <p:spPr bwMode="auto">
          <a:xfrm>
            <a:off x="5689600" y="1869546"/>
            <a:ext cx="5624955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/>
              <a:t>В России ногайцев – 103,7 тыс. чел,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/>
              <a:t>в Ставропольском крае – 22 тыс. чел.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dirty="0"/>
              <a:t>В крае проживает 21% ногайцев России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dirty="0"/>
          </a:p>
          <a:p>
            <a:pPr indent="0">
              <a:spcBef>
                <a:spcPct val="0"/>
              </a:spcBef>
              <a:buNone/>
              <a:defRPr/>
            </a:pPr>
            <a:r>
              <a:rPr lang="ru-RU" altLang="ru-RU" sz="2000" b="1" dirty="0">
                <a:solidFill>
                  <a:srgbClr val="000000"/>
                </a:solidFill>
              </a:rPr>
              <a:t>Районы:</a:t>
            </a:r>
            <a:r>
              <a:rPr lang="ru-RU" altLang="ru-RU" sz="2000" dirty="0">
                <a:solidFill>
                  <a:srgbClr val="000000"/>
                </a:solidFill>
              </a:rPr>
              <a:t> </a:t>
            </a:r>
            <a:r>
              <a:rPr lang="ru-RU" altLang="ru-RU" sz="2000" dirty="0" err="1"/>
              <a:t>Нефтекумский</a:t>
            </a:r>
            <a:r>
              <a:rPr lang="ru-RU" altLang="ru-RU" sz="2000" dirty="0"/>
              <a:t>, Минераловодский, </a:t>
            </a:r>
            <a:r>
              <a:rPr lang="ru-RU" altLang="ru-RU" sz="2000" dirty="0" err="1"/>
              <a:t>Степновский</a:t>
            </a:r>
            <a:endParaRPr lang="ru-RU" altLang="ru-RU" sz="2000" dirty="0"/>
          </a:p>
        </p:txBody>
      </p:sp>
      <p:pic>
        <p:nvPicPr>
          <p:cNvPr id="33795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2" t="11501" r="37401" b="6601"/>
          <a:stretch>
            <a:fillRect/>
          </a:stretch>
        </p:blipFill>
        <p:spPr bwMode="auto">
          <a:xfrm>
            <a:off x="575593" y="849485"/>
            <a:ext cx="4985021" cy="577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991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5"/>
          <p:cNvSpPr>
            <a:spLocks noChangeArrowheads="1"/>
          </p:cNvSpPr>
          <p:nvPr/>
        </p:nvSpPr>
        <p:spPr bwMode="auto">
          <a:xfrm>
            <a:off x="4955156" y="2078311"/>
            <a:ext cx="675424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indent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В России туркмен – 36,9 тыс. чел,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В Ставропольском крае – 15 тыс. чел.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В крае проживает 41% туркмен России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20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Районы:</a:t>
            </a:r>
            <a:r>
              <a:rPr lang="ru-RU" altLang="ru-RU" sz="2000" dirty="0"/>
              <a:t> Туркменский, </a:t>
            </a:r>
            <a:r>
              <a:rPr lang="ru-RU" altLang="ru-RU" sz="2000" dirty="0" err="1"/>
              <a:t>Нефтекумский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Ипатовский</a:t>
            </a:r>
            <a:r>
              <a:rPr lang="ru-RU" altLang="ru-RU" sz="2000" dirty="0"/>
              <a:t>, </a:t>
            </a:r>
            <a:r>
              <a:rPr lang="ru-RU" altLang="ru-RU" sz="2000" dirty="0" err="1"/>
              <a:t>Благодарненский</a:t>
            </a:r>
            <a:endParaRPr lang="ru-RU" altLang="ru-RU" sz="2000" dirty="0"/>
          </a:p>
        </p:txBody>
      </p:sp>
      <p:pic>
        <p:nvPicPr>
          <p:cNvPr id="34819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0" t="18500" r="54726" b="30400"/>
          <a:stretch>
            <a:fillRect/>
          </a:stretch>
        </p:blipFill>
        <p:spPr bwMode="auto">
          <a:xfrm>
            <a:off x="245043" y="949867"/>
            <a:ext cx="4710113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194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7634" y="1065456"/>
            <a:ext cx="1150793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ru-RU" b="1" dirty="0">
                <a:solidFill>
                  <a:schemeClr val="tx2"/>
                </a:solidFill>
              </a:rPr>
              <a:t>Источники информации</a:t>
            </a:r>
          </a:p>
          <a:p>
            <a:pPr>
              <a:lnSpc>
                <a:spcPct val="125000"/>
              </a:lnSpc>
            </a:pPr>
            <a:r>
              <a:rPr lang="ru-RU" dirty="0">
                <a:solidFill>
                  <a:schemeClr val="tx2"/>
                </a:solidFill>
              </a:rPr>
              <a:t>Сайт Управления Федеральной службы государственной статистики по Северо-Кавказскому федеральному округу</a:t>
            </a:r>
            <a:r>
              <a:rPr lang="en-US" dirty="0">
                <a:solidFill>
                  <a:schemeClr val="tx2"/>
                </a:solidFill>
              </a:rPr>
              <a:t> // </a:t>
            </a:r>
            <a:r>
              <a:rPr lang="en-US" dirty="0">
                <a:solidFill>
                  <a:schemeClr val="tx2"/>
                </a:solidFill>
                <a:hlinkClick r:id="rId2"/>
              </a:rPr>
              <a:t>https://stavstat.gks.ru/</a:t>
            </a:r>
            <a:endParaRPr lang="ru-RU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endParaRPr lang="ru-RU" dirty="0">
              <a:solidFill>
                <a:schemeClr val="tx2"/>
              </a:solidFill>
            </a:endParaRPr>
          </a:p>
          <a:p>
            <a:pPr>
              <a:lnSpc>
                <a:spcPct val="125000"/>
              </a:lnSpc>
            </a:pPr>
            <a:r>
              <a:rPr lang="ru-RU" dirty="0">
                <a:solidFill>
                  <a:schemeClr val="tx2"/>
                </a:solidFill>
              </a:rPr>
              <a:t>Итоги Всероссийской переписи населения 2020 года по Ставропольскому краю </a:t>
            </a:r>
            <a:r>
              <a:rPr lang="en-US" dirty="0">
                <a:solidFill>
                  <a:schemeClr val="tx2"/>
                </a:solidFill>
              </a:rPr>
              <a:t>//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  <a:hlinkClick r:id="rId3"/>
              </a:rPr>
              <a:t>https://stavstat.gks.ru/folder/77775</a:t>
            </a:r>
            <a:r>
              <a:rPr lang="ru-RU" dirty="0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cxnSp>
        <p:nvCxnSpPr>
          <p:cNvPr id="19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338" t="9490" r="16622" b="28288"/>
          <a:stretch/>
        </p:blipFill>
        <p:spPr>
          <a:xfrm>
            <a:off x="3989946" y="2920884"/>
            <a:ext cx="7397580" cy="380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5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4"/>
          <p:cNvSpPr>
            <a:spLocks noChangeArrowheads="1"/>
          </p:cNvSpPr>
          <p:nvPr/>
        </p:nvSpPr>
        <p:spPr bwMode="auto">
          <a:xfrm>
            <a:off x="2598739" y="1156350"/>
            <a:ext cx="649287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200" b="1" dirty="0"/>
              <a:t>Территории проживания отдельных этносов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516903" y="1577355"/>
            <a:ext cx="10917215" cy="517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Абазины: </a:t>
            </a:r>
            <a:r>
              <a:rPr lang="ru-RU" altLang="ru-RU" sz="2200" dirty="0"/>
              <a:t>Кисловодск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Аварцы:</a:t>
            </a:r>
            <a:r>
              <a:rPr lang="ru-RU" altLang="ru-RU" sz="2200" dirty="0"/>
              <a:t> </a:t>
            </a:r>
            <a:r>
              <a:rPr lang="ru-RU" altLang="ru-RU" sz="2200" dirty="0" err="1"/>
              <a:t>Нефтекумский</a:t>
            </a:r>
            <a:r>
              <a:rPr lang="ru-RU" altLang="ru-RU" sz="2200" dirty="0"/>
              <a:t> район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Азербайджанцы:</a:t>
            </a:r>
            <a:r>
              <a:rPr lang="ru-RU" altLang="ru-RU" sz="2200" dirty="0"/>
              <a:t> Ставрополь, Пятигорск, Георгиевск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Грузины:</a:t>
            </a:r>
            <a:r>
              <a:rPr lang="ru-RU" altLang="ru-RU" sz="2200" dirty="0"/>
              <a:t> Кисловодск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Кабардинцы:</a:t>
            </a:r>
            <a:r>
              <a:rPr lang="ru-RU" altLang="ru-RU" sz="2200" dirty="0"/>
              <a:t> Пятигорск, Курский район, Кировский район </a:t>
            </a:r>
            <a:endParaRPr lang="ru-RU" altLang="ru-RU" sz="22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Карачаевцы:</a:t>
            </a:r>
            <a:r>
              <a:rPr lang="ru-RU" altLang="ru-RU" sz="2200" dirty="0"/>
              <a:t> Ставрополь, Кисловодск, Предгорный район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Лезгины:</a:t>
            </a:r>
            <a:r>
              <a:rPr lang="ru-RU" altLang="ru-RU" sz="2200" dirty="0"/>
              <a:t> Ставрополь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Осетины:</a:t>
            </a:r>
            <a:r>
              <a:rPr lang="ru-RU" altLang="ru-RU" sz="2200" dirty="0"/>
              <a:t> Пятигорск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Татары:</a:t>
            </a:r>
            <a:r>
              <a:rPr lang="ru-RU" altLang="ru-RU" sz="2200" dirty="0"/>
              <a:t> Ставрополь, Туркменский район, </a:t>
            </a:r>
            <a:r>
              <a:rPr lang="ru-RU" altLang="ru-RU" sz="2200" dirty="0" err="1"/>
              <a:t>Нефтекумский</a:t>
            </a:r>
            <a:r>
              <a:rPr lang="ru-RU" altLang="ru-RU" sz="2200" dirty="0"/>
              <a:t> район, </a:t>
            </a:r>
            <a:r>
              <a:rPr lang="ru-RU" altLang="ru-RU" sz="2200" dirty="0" err="1"/>
              <a:t>Ипатовский</a:t>
            </a:r>
            <a:r>
              <a:rPr lang="ru-RU" altLang="ru-RU" sz="2200" dirty="0"/>
              <a:t> район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Турки:</a:t>
            </a:r>
            <a:r>
              <a:rPr lang="ru-RU" altLang="ru-RU" sz="2200" dirty="0"/>
              <a:t> Курский район, Кировский район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Узбеки:</a:t>
            </a:r>
            <a:r>
              <a:rPr lang="ru-RU" altLang="ru-RU" sz="2200" dirty="0"/>
              <a:t> Пятигорск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Цыгане:</a:t>
            </a:r>
            <a:r>
              <a:rPr lang="ru-RU" altLang="ru-RU" sz="2200" dirty="0"/>
              <a:t> </a:t>
            </a:r>
            <a:r>
              <a:rPr lang="ru-RU" altLang="ru-RU" sz="2200" dirty="0" err="1"/>
              <a:t>Благодарненский</a:t>
            </a:r>
            <a:r>
              <a:rPr lang="ru-RU" altLang="ru-RU" sz="2200" dirty="0"/>
              <a:t> район, Кировский район, Александровский район, Георгиевский район, </a:t>
            </a:r>
            <a:r>
              <a:rPr lang="ru-RU" altLang="ru-RU" sz="2200" dirty="0" err="1"/>
              <a:t>Грачевский</a:t>
            </a:r>
            <a:r>
              <a:rPr lang="ru-RU" altLang="ru-RU" sz="2200" dirty="0"/>
              <a:t> район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200" b="1" dirty="0"/>
              <a:t>Чеченцы:</a:t>
            </a:r>
            <a:r>
              <a:rPr lang="ru-RU" altLang="ru-RU" sz="2200" dirty="0"/>
              <a:t> Курский район, Андроповский район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04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7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6803"/>
            <a:ext cx="4267570" cy="58526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9323" t="22823" r="14461" b="27568"/>
          <a:stretch/>
        </p:blipFill>
        <p:spPr>
          <a:xfrm>
            <a:off x="751892" y="1334269"/>
            <a:ext cx="10422404" cy="517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2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514192" y="678172"/>
            <a:ext cx="8763000" cy="89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33400" indent="-533400" eaLnBrk="1" hangingPunct="1">
              <a:lnSpc>
                <a:spcPct val="90000"/>
              </a:lnSpc>
              <a:buNone/>
              <a:defRPr/>
            </a:pPr>
            <a:r>
              <a:rPr lang="ru-RU" sz="2400" b="1" kern="0" dirty="0"/>
              <a:t>Городские населенные пункты</a:t>
            </a:r>
          </a:p>
          <a:p>
            <a:pPr marL="533400" indent="-533400" eaLnBrk="1" hangingPunct="1">
              <a:lnSpc>
                <a:spcPct val="90000"/>
              </a:lnSpc>
              <a:buNone/>
              <a:defRPr/>
            </a:pPr>
            <a:r>
              <a:rPr lang="ru-RU" sz="2400" kern="0" dirty="0"/>
              <a:t>19 городов, 7 поселков городского типа 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2254259"/>
              </p:ext>
            </p:extLst>
          </p:nvPr>
        </p:nvGraphicFramePr>
        <p:xfrm>
          <a:off x="424346" y="1575110"/>
          <a:ext cx="5296931" cy="3931920"/>
        </p:xfrm>
        <a:graphic>
          <a:graphicData uri="http://schemas.openxmlformats.org/drawingml/2006/table">
            <a:tbl>
              <a:tblPr/>
              <a:tblGrid>
                <a:gridCol w="17413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51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51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51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9736">
                <a:tc>
                  <a:txBody>
                    <a:bodyPr/>
                    <a:lstStyle/>
                    <a:p>
                      <a:endParaRPr lang="ru-RU" sz="1600" b="1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2010 г.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2021 г.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</a:rPr>
                        <a:t>прирост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9736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Ставрополь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398 539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547 601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Пятигорск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142 511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146 473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Кисловодск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128 553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127 521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-0,8%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Ессентуки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100 996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119 658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18,5%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Невинномысск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118 360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117 562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-0,7%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Михайловск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70 981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114 133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61%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Минеральные Воды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76 728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70 485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-8%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Георгиевск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72 153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63 221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-12%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Будённовск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64 624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58 103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-10%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6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Изобильный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40 555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38 614</a:t>
                      </a:r>
                    </a:p>
                  </a:txBody>
                  <a:tcPr marL="91446" marR="91446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-4,6%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5909090"/>
              </p:ext>
            </p:extLst>
          </p:nvPr>
        </p:nvGraphicFramePr>
        <p:xfrm>
          <a:off x="5983518" y="1575110"/>
          <a:ext cx="5691563" cy="3677683"/>
        </p:xfrm>
        <a:graphic>
          <a:graphicData uri="http://schemas.openxmlformats.org/drawingml/2006/table">
            <a:tbl>
              <a:tblPr/>
              <a:tblGrid>
                <a:gridCol w="20799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68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1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715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58904">
                <a:tc>
                  <a:txBody>
                    <a:bodyPr/>
                    <a:lstStyle/>
                    <a:p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2010 г.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 г.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прирост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904">
                <a:tc>
                  <a:txBody>
                    <a:bodyPr/>
                    <a:lstStyle/>
                    <a:p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Светлоград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38 520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35 703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4379">
                <a:tc>
                  <a:txBody>
                    <a:bodyPr/>
                    <a:lstStyle/>
                    <a:p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Зеленокумск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35 839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33 187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-7%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188">
                <a:tc>
                  <a:txBody>
                    <a:bodyPr/>
                    <a:lstStyle/>
                    <a:p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Благодарный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32 725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30 827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6160">
                <a:tc>
                  <a:txBody>
                    <a:bodyPr/>
                    <a:lstStyle/>
                    <a:p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Новоалександровск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26 757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26 767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0,04%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61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Ипатово</a:t>
                      </a:r>
                    </a:p>
                  </a:txBody>
                  <a:tcPr marL="91452" marR="91452" marT="45700" marB="4570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26 053</a:t>
                      </a:r>
                    </a:p>
                  </a:txBody>
                  <a:tcPr marL="91452" marR="91452" marT="45700" marB="4570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26 122</a:t>
                      </a:r>
                    </a:p>
                  </a:txBody>
                  <a:tcPr marL="91452" marR="91452" marT="45700" marB="4570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0,3%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5273">
                <a:tc>
                  <a:txBody>
                    <a:bodyPr/>
                    <a:lstStyle/>
                    <a:p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Нефтекумск</a:t>
                      </a:r>
                    </a:p>
                  </a:txBody>
                  <a:tcPr marL="82301" marR="82301" marT="41144" marB="41144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27 687</a:t>
                      </a:r>
                    </a:p>
                  </a:txBody>
                  <a:tcPr marL="82301" marR="82301" marT="41144" marB="41144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23 137</a:t>
                      </a:r>
                    </a:p>
                  </a:txBody>
                  <a:tcPr marL="82301" marR="82301" marT="41144" marB="41144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-16%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52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Железноводск</a:t>
                      </a:r>
                    </a:p>
                  </a:txBody>
                  <a:tcPr marL="91452" marR="91452" marT="45704" marB="45704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24 433</a:t>
                      </a:r>
                    </a:p>
                  </a:txBody>
                  <a:tcPr marL="91452" marR="91452" marT="45704" marB="45704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22 863</a:t>
                      </a:r>
                    </a:p>
                  </a:txBody>
                  <a:tcPr marL="91452" marR="91452" marT="45704" marB="45704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-6%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527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Лермонтов</a:t>
                      </a:r>
                    </a:p>
                  </a:txBody>
                  <a:tcPr marL="91452" marR="91452" marT="45700" marB="4570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22 541</a:t>
                      </a:r>
                    </a:p>
                  </a:txBody>
                  <a:tcPr marL="91452" marR="91452" marT="45700" marB="4570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22 444</a:t>
                      </a:r>
                    </a:p>
                  </a:txBody>
                  <a:tcPr marL="91452" marR="91452" marT="45700" marB="45700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-0,4%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5273">
                <a:tc>
                  <a:txBody>
                    <a:bodyPr/>
                    <a:lstStyle/>
                    <a:p>
                      <a:r>
                        <a:rPr lang="ru-RU" sz="1600" u="none" strike="noStrike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Новопавловск</a:t>
                      </a:r>
                      <a:endParaRPr lang="ru-RU" sz="16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26 562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20 781</a:t>
                      </a:r>
                    </a:p>
                  </a:txBody>
                  <a:tcPr marL="82301" marR="82301" marT="41148" marB="41148"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ru-RU" sz="16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-22%</a:t>
                      </a:r>
                    </a:p>
                  </a:txBody>
                  <a:tcPr marL="9525" marR="9525" marT="9525" marB="0" anchor="b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1517458" y="5554215"/>
            <a:ext cx="8534400" cy="121728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600" b="1" kern="0" dirty="0"/>
              <a:t>Классификация городов: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600" kern="0" dirty="0"/>
              <a:t>1 крупнейший (Ставрополь),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600" kern="0" dirty="0"/>
              <a:t>4 больших (Пятигорск, Кисловодск, Невинномысск, Ессентуки),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600" kern="0" dirty="0"/>
              <a:t>4 средних (Георгиевск, Буденновск, Минеральные Воды, Михайловск) </a:t>
            </a:r>
          </a:p>
          <a:p>
            <a:pPr eaLnBrk="1" hangingPunct="1">
              <a:lnSpc>
                <a:spcPct val="80000"/>
              </a:lnSpc>
              <a:buFontTx/>
              <a:buNone/>
              <a:defRPr/>
            </a:pPr>
            <a:r>
              <a:rPr lang="ru-RU" altLang="ru-RU" sz="1600" kern="0" dirty="0"/>
              <a:t>10 малых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20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6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8239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216313" y="603264"/>
            <a:ext cx="196919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Население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7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5608" t="22943" r="11284" b="23243"/>
          <a:stretch/>
        </p:blipFill>
        <p:spPr>
          <a:xfrm>
            <a:off x="963827" y="1383696"/>
            <a:ext cx="10219322" cy="4901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9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93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Экономика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257" t="9250" r="20676" b="7387"/>
          <a:stretch/>
        </p:blipFill>
        <p:spPr>
          <a:xfrm>
            <a:off x="598466" y="1235415"/>
            <a:ext cx="6672649" cy="520901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271115" y="6225911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http://stavinvest.ru/invest/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12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93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Экономика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1488153" y="6323884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2"/>
              </a:rPr>
              <a:t>http://map.stavinvest.ru/</a:t>
            </a:r>
            <a:r>
              <a:rPr lang="ru-RU" dirty="0"/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t="8769" r="-68" b="12192"/>
          <a:stretch/>
        </p:blipFill>
        <p:spPr>
          <a:xfrm>
            <a:off x="362464" y="1222809"/>
            <a:ext cx="11195222" cy="497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15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93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Экономика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0675" t="14175" r="22095" b="11111"/>
          <a:stretch/>
        </p:blipFill>
        <p:spPr>
          <a:xfrm>
            <a:off x="2327805" y="1222809"/>
            <a:ext cx="7553606" cy="55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93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Экономика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0203" t="29670" r="21351" b="22162"/>
          <a:stretch/>
        </p:blipFill>
        <p:spPr>
          <a:xfrm>
            <a:off x="687440" y="1334269"/>
            <a:ext cx="10555881" cy="489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285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93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Экономика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8514" t="10931" r="17703" b="4385"/>
          <a:stretch/>
        </p:blipFill>
        <p:spPr>
          <a:xfrm>
            <a:off x="2949516" y="1235415"/>
            <a:ext cx="6738181" cy="5032224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4969518" y="6373039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http://mintourism26.ru/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260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653" y="1269008"/>
            <a:ext cx="8231703" cy="525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16313" y="603264"/>
            <a:ext cx="199362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Экономика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6216313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5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2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38" y="1095707"/>
            <a:ext cx="4687888" cy="52863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6" name="Прямоугольник 1"/>
          <p:cNvSpPr>
            <a:spLocks noChangeArrowheads="1"/>
          </p:cNvSpPr>
          <p:nvPr/>
        </p:nvSpPr>
        <p:spPr bwMode="auto">
          <a:xfrm>
            <a:off x="5448300" y="1451269"/>
            <a:ext cx="6200775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 dirty="0"/>
              <a:t>Северная точка:</a:t>
            </a:r>
            <a:r>
              <a:rPr lang="ru-RU" altLang="ru-RU" sz="18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берегу озер </a:t>
            </a:r>
            <a:r>
              <a:rPr lang="ru-RU" altLang="ru-RU" sz="1800" dirty="0" err="1"/>
              <a:t>Маныч-Гудило</a:t>
            </a:r>
            <a:r>
              <a:rPr lang="ru-RU" altLang="ru-RU" sz="1800" dirty="0"/>
              <a:t> – с. </a:t>
            </a:r>
            <a:r>
              <a:rPr lang="ru-RU" altLang="ru-RU" sz="1800" dirty="0" err="1"/>
              <a:t>Манычское</a:t>
            </a:r>
            <a:r>
              <a:rPr lang="ru-RU" altLang="ru-RU" sz="1800" dirty="0"/>
              <a:t> (46˚ </a:t>
            </a:r>
            <a:r>
              <a:rPr lang="ru-RU" altLang="ru-RU" sz="1800" dirty="0" err="1"/>
              <a:t>с.ш</a:t>
            </a:r>
            <a:r>
              <a:rPr lang="ru-RU" altLang="ru-RU" sz="1800" dirty="0"/>
              <a:t>.)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i="1" dirty="0"/>
              <a:t>Южная точка: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берег реки Терек к югу от ст. </a:t>
            </a:r>
            <a:r>
              <a:rPr lang="ru-RU" altLang="ru-RU" sz="1800" dirty="0" err="1"/>
              <a:t>Галюгаевской</a:t>
            </a:r>
            <a:r>
              <a:rPr lang="ru-RU" altLang="ru-RU" sz="1800" dirty="0"/>
              <a:t> (43˚с.ш.)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Западная точка: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в 5 км. к западу от пос. Радуга </a:t>
            </a:r>
            <a:r>
              <a:rPr lang="ru-RU" altLang="ru-RU" sz="1800" dirty="0" err="1"/>
              <a:t>Новоалександровского</a:t>
            </a:r>
            <a:r>
              <a:rPr lang="ru-RU" altLang="ru-RU" sz="1800" dirty="0"/>
              <a:t> района (41˚в.д.)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b="1" dirty="0"/>
              <a:t>Восточная точка: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800" dirty="0"/>
              <a:t>в 18 км. в северо-востоку от пос. </a:t>
            </a:r>
            <a:r>
              <a:rPr lang="ru-RU" altLang="ru-RU" sz="1800" dirty="0" err="1"/>
              <a:t>Бакрес</a:t>
            </a:r>
            <a:r>
              <a:rPr lang="ru-RU" altLang="ru-RU" sz="1800" dirty="0"/>
              <a:t> </a:t>
            </a:r>
            <a:r>
              <a:rPr lang="ru-RU" altLang="ru-RU" sz="1800" dirty="0" err="1"/>
              <a:t>Нефтекумского</a:t>
            </a:r>
            <a:r>
              <a:rPr lang="ru-RU" altLang="ru-RU" sz="1800" dirty="0"/>
              <a:t> района (46˚в.д.)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9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3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419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2400300" y="1187450"/>
            <a:ext cx="763428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/>
              <a:t>Ставропольский край расположен на </a:t>
            </a:r>
            <a:r>
              <a:rPr lang="ru-RU" altLang="ru-RU" sz="2000" b="1"/>
              <a:t>юго-западе</a:t>
            </a:r>
            <a:r>
              <a:rPr lang="ru-RU" altLang="ru-RU" sz="2000"/>
              <a:t> России</a:t>
            </a:r>
          </a:p>
        </p:txBody>
      </p:sp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1628776"/>
            <a:ext cx="8582025" cy="4956175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2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6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0304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Text Box 5"/>
          <p:cNvSpPr txBox="1">
            <a:spLocks noChangeArrowheads="1"/>
          </p:cNvSpPr>
          <p:nvPr/>
        </p:nvSpPr>
        <p:spPr bwMode="auto">
          <a:xfrm>
            <a:off x="6410188" y="1665289"/>
            <a:ext cx="509601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Ставропольский край расположен на </a:t>
            </a:r>
            <a:r>
              <a:rPr lang="ru-RU" altLang="ru-RU" sz="2000" b="1" dirty="0"/>
              <a:t>северо-западе</a:t>
            </a:r>
            <a:r>
              <a:rPr lang="ru-RU" altLang="ru-RU" sz="2000" dirty="0"/>
              <a:t> Северо-Кавказского федерального округа</a:t>
            </a:r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9" y="971882"/>
            <a:ext cx="5305406" cy="574752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2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рямоугольник 13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6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70836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26" y="949867"/>
            <a:ext cx="4504524" cy="5861308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19"/>
          <p:cNvSpPr>
            <a:spLocks noGrp="1" noChangeArrowheads="1"/>
          </p:cNvSpPr>
          <p:nvPr>
            <p:ph type="body" sz="half" idx="1"/>
          </p:nvPr>
        </p:nvSpPr>
        <p:spPr>
          <a:xfrm>
            <a:off x="5953126" y="1588150"/>
            <a:ext cx="5476874" cy="3969865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r>
              <a:rPr lang="ru-RU" altLang="ru-RU" sz="2000" dirty="0"/>
              <a:t>Ставропольский край граничит с 8 субъектами РФ, 6 из которых – национально-территориальные образования (республики). Это одно из самых больших регионов-соседей в России</a:t>
            </a:r>
          </a:p>
          <a:p>
            <a:pPr eaLnBrk="1" hangingPunct="1">
              <a:buFontTx/>
              <a:buNone/>
            </a:pPr>
            <a:endParaRPr lang="ru-RU" altLang="ru-RU" sz="2000" dirty="0"/>
          </a:p>
          <a:p>
            <a:pPr eaLnBrk="1" hangingPunct="1">
              <a:buFontTx/>
              <a:buNone/>
            </a:pPr>
            <a:r>
              <a:rPr lang="ru-RU" altLang="ru-RU" sz="2000" dirty="0"/>
              <a:t>Ставропольский край занимает 0,3% территории России и 38% территории Северо-Кавказского федерального округа, в нем проживает 2% населения страны и 29% населения СКФО </a:t>
            </a:r>
          </a:p>
          <a:p>
            <a:pPr eaLnBrk="1" hangingPunct="1">
              <a:buFontTx/>
              <a:buNone/>
            </a:pPr>
            <a:endParaRPr lang="ru-RU" alt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7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73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980" y="1022787"/>
            <a:ext cx="4339597" cy="5646704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71285" y="1409915"/>
            <a:ext cx="5445211" cy="4546042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900" dirty="0"/>
              <a:t>По своим размерам (66,2 тыс. кв. км.) Ставропольский край примерно равен Ирландии, но по российским масштабам это регион-«середняк» (45-е место в России)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9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900" dirty="0"/>
              <a:t>По численности населения (2,9 млн. чел.) край занимает 14-е место в России</a:t>
            </a:r>
            <a:endParaRPr lang="ru-RU" altLang="ru-RU" sz="1900" i="1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19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altLang="ru-RU" sz="1900" dirty="0"/>
              <a:t>Средняя плотность населения – 43,9 чел./кв. км. Это в 4 с лишним раза выше, чем в России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ru-RU" alt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71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hihichin\Desktop\География\Атлас этнический\1-2 разделы\3-4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9" t="6049" r="9599" b="10779"/>
          <a:stretch>
            <a:fillRect/>
          </a:stretch>
        </p:blipFill>
        <p:spPr bwMode="auto">
          <a:xfrm>
            <a:off x="1304033" y="1022787"/>
            <a:ext cx="4064817" cy="5675060"/>
          </a:xfrm>
          <a:prstGeom prst="rect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6052360" y="1588150"/>
            <a:ext cx="5120372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 dirty="0" err="1"/>
              <a:t>Этнодемогеографическое</a:t>
            </a:r>
            <a:r>
              <a:rPr lang="ru-RU" altLang="ru-RU" sz="1800" b="1" i="1" dirty="0"/>
              <a:t> положение Ставропольского края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1. Территория Ставрополья в постсоветское время в наибольшей мере, чем все российские регионы оказалась в </a:t>
            </a:r>
            <a:r>
              <a:rPr lang="ru-RU" altLang="ru-RU" sz="1800" b="1" dirty="0"/>
              <a:t>поле влияния геополитических и межнациональных проблем</a:t>
            </a:r>
            <a:r>
              <a:rPr lang="ru-RU" altLang="ru-RU" sz="1800" dirty="0"/>
              <a:t> всего этнически неоднородного Кавказа.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/>
              <a:t>Неизбежным следствием этого явились </a:t>
            </a:r>
            <a:r>
              <a:rPr lang="ru-RU" altLang="ru-RU" sz="1800" b="1" dirty="0"/>
              <a:t>устойчивые этнические миграционные потоки межрегионального и межгосударственного уровня</a:t>
            </a:r>
            <a:r>
              <a:rPr lang="ru-RU" altLang="ru-RU" sz="1800" dirty="0"/>
              <a:t>, что, безусловно, способствовало трансформации этнической структуры населения края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6313" y="603264"/>
            <a:ext cx="479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600" b="1" dirty="0">
                <a:solidFill>
                  <a:srgbClr val="00589A"/>
                </a:solidFill>
                <a:latin typeface="+mj-lt"/>
              </a:rPr>
              <a:t>Географическое положение</a:t>
            </a:r>
          </a:p>
        </p:txBody>
      </p:sp>
      <p:cxnSp>
        <p:nvCxnSpPr>
          <p:cNvPr id="10" name="Straight Connector 4"/>
          <p:cNvCxnSpPr/>
          <p:nvPr/>
        </p:nvCxnSpPr>
        <p:spPr>
          <a:xfrm>
            <a:off x="7827440" y="1095707"/>
            <a:ext cx="1908949" cy="0"/>
          </a:xfrm>
          <a:prstGeom prst="line">
            <a:avLst/>
          </a:prstGeom>
          <a:ln w="57150">
            <a:solidFill>
              <a:srgbClr val="0058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1791950" y="1"/>
            <a:ext cx="400051" cy="6857999"/>
          </a:xfrm>
          <a:prstGeom prst="rect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b="1">
              <a:solidFill>
                <a:srgbClr val="007635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74660" y="63446"/>
            <a:ext cx="6110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8E40"/>
                </a:solidFill>
                <a:latin typeface="+mj-lt"/>
              </a:rPr>
              <a:t>Ставропольский край: новейшая информация</a:t>
            </a:r>
          </a:p>
        </p:txBody>
      </p:sp>
      <p:cxnSp>
        <p:nvCxnSpPr>
          <p:cNvPr id="14" name="Straight Connector 4"/>
          <p:cNvCxnSpPr/>
          <p:nvPr/>
        </p:nvCxnSpPr>
        <p:spPr>
          <a:xfrm>
            <a:off x="7916071" y="476161"/>
            <a:ext cx="3067031" cy="0"/>
          </a:xfrm>
          <a:prstGeom prst="line">
            <a:avLst/>
          </a:prstGeom>
          <a:ln w="57150">
            <a:solidFill>
              <a:srgbClr val="008E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6803"/>
            <a:ext cx="4267570" cy="58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16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Colors 07 Theme">
      <a:dk1>
        <a:srgbClr val="000000"/>
      </a:dk1>
      <a:lt1>
        <a:srgbClr val="FFFFFF"/>
      </a:lt1>
      <a:dk2>
        <a:srgbClr val="44546A"/>
      </a:dk2>
      <a:lt2>
        <a:srgbClr val="E6E6E6"/>
      </a:lt2>
      <a:accent1>
        <a:srgbClr val="2686A7"/>
      </a:accent1>
      <a:accent2>
        <a:srgbClr val="54BE71"/>
      </a:accent2>
      <a:accent3>
        <a:srgbClr val="8BC248"/>
      </a:accent3>
      <a:accent4>
        <a:srgbClr val="EF9527"/>
      </a:accent4>
      <a:accent5>
        <a:srgbClr val="ED423D"/>
      </a:accent5>
      <a:accent6>
        <a:srgbClr val="202F3E"/>
      </a:accent6>
      <a:hlink>
        <a:srgbClr val="F33B48"/>
      </a:hlink>
      <a:folHlink>
        <a:srgbClr val="FFC000"/>
      </a:folHlink>
    </a:clrScheme>
    <a:fontScheme name="Roboto">
      <a:majorFont>
        <a:latin typeface="Roboto"/>
        <a:ea typeface=""/>
        <a:cs typeface=""/>
      </a:majorFont>
      <a:minorFont>
        <a:latin typeface="Robo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b="1" smtClean="0"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1426</TotalTime>
  <Words>1630</Words>
  <Application>Microsoft Office PowerPoint</Application>
  <PresentationFormat>Широкоэкранный</PresentationFormat>
  <Paragraphs>347</Paragraphs>
  <Slides>39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Calibri</vt:lpstr>
      <vt:lpstr>Roboto</vt:lpstr>
      <vt:lpstr>Roboto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Динамика численности населения Ставропольского края, тыс. чел.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GraphicBulb</dc:creator>
  <cp:lastModifiedBy>Пользователь</cp:lastModifiedBy>
  <cp:revision>229</cp:revision>
  <dcterms:created xsi:type="dcterms:W3CDTF">2018-07-06T01:03:55Z</dcterms:created>
  <dcterms:modified xsi:type="dcterms:W3CDTF">2025-07-05T19:28:01Z</dcterms:modified>
</cp:coreProperties>
</file>