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7200900" cy="10477500"/>
  <p:notesSz cx="6858000" cy="9945688"/>
  <p:defaultTextStyle>
    <a:defPPr>
      <a:defRPr lang="ru-RU"/>
    </a:defPPr>
    <a:lvl1pPr marL="0" algn="l" defTabSz="9642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2117" algn="l" defTabSz="9642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4235" algn="l" defTabSz="9642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6352" algn="l" defTabSz="9642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8470" algn="l" defTabSz="9642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0587" algn="l" defTabSz="9642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2704" algn="l" defTabSz="9642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74822" algn="l" defTabSz="9642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56939" algn="l" defTabSz="9642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FF2"/>
    <a:srgbClr val="EADDA4"/>
    <a:srgbClr val="F9E9CB"/>
    <a:srgbClr val="FFE2C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15" autoAdjust="0"/>
  </p:normalViewPr>
  <p:slideViewPr>
    <p:cSldViewPr>
      <p:cViewPr>
        <p:scale>
          <a:sx n="100" d="100"/>
          <a:sy n="100" d="100"/>
        </p:scale>
        <p:origin x="-636" y="1920"/>
      </p:cViewPr>
      <p:guideLst>
        <p:guide orient="horz" pos="3300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4260519" y="5820834"/>
            <a:ext cx="2940382" cy="13916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4260533" y="5953765"/>
            <a:ext cx="2940369" cy="2933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4260533" y="6287061"/>
            <a:ext cx="2940369" cy="1397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4260532" y="6362283"/>
            <a:ext cx="1548194" cy="2794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4260532" y="6416012"/>
            <a:ext cx="1548194" cy="1397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4260532" y="6053667"/>
            <a:ext cx="2412302" cy="4191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5808999" y="6204279"/>
            <a:ext cx="1260158" cy="558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5575872"/>
            <a:ext cx="7200900" cy="37303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5615389"/>
            <a:ext cx="7200901" cy="21492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5051066" y="5565832"/>
            <a:ext cx="2149836" cy="37954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7200900" cy="56553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60045" y="3669551"/>
            <a:ext cx="6660833" cy="2245871"/>
          </a:xfrm>
        </p:spPr>
        <p:txBody>
          <a:bodyPr anchor="b"/>
          <a:lstStyle>
            <a:lvl1pPr>
              <a:defRPr sz="46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60045" y="5958239"/>
            <a:ext cx="3900488" cy="2677583"/>
          </a:xfrm>
        </p:spPr>
        <p:txBody>
          <a:bodyPr/>
          <a:lstStyle>
            <a:lvl1pPr marL="67496" indent="0" algn="l">
              <a:buNone/>
              <a:defRPr sz="2500">
                <a:solidFill>
                  <a:schemeClr val="tx2"/>
                </a:solidFill>
              </a:defRPr>
            </a:lvl1pPr>
            <a:lvl2pPr marL="482117" indent="0" algn="ctr">
              <a:buNone/>
            </a:lvl2pPr>
            <a:lvl3pPr marL="964235" indent="0" algn="ctr">
              <a:buNone/>
            </a:lvl3pPr>
            <a:lvl4pPr marL="1446352" indent="0" algn="ctr">
              <a:buNone/>
            </a:lvl4pPr>
            <a:lvl5pPr marL="1928470" indent="0" algn="ctr">
              <a:buNone/>
            </a:lvl5pPr>
            <a:lvl6pPr marL="2410587" indent="0" algn="ctr">
              <a:buNone/>
            </a:lvl6pPr>
            <a:lvl7pPr marL="2892704" indent="0" algn="ctr">
              <a:buNone/>
            </a:lvl7pPr>
            <a:lvl8pPr marL="3374822" indent="0" algn="ctr">
              <a:buNone/>
            </a:lvl8pPr>
            <a:lvl9pPr marL="3856939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5280660" y="6426200"/>
            <a:ext cx="756095" cy="6985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4260532" y="6424746"/>
            <a:ext cx="1020128" cy="6985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6552069" y="1736"/>
            <a:ext cx="588823" cy="558800"/>
          </a:xfrm>
        </p:spPr>
        <p:txBody>
          <a:bodyPr/>
          <a:lstStyle>
            <a:lvl1pPr algn="r">
              <a:defRPr sz="19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340667" y="1746250"/>
            <a:ext cx="1500188" cy="83820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60045" y="1746250"/>
            <a:ext cx="4920615" cy="83820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822" y="3026834"/>
            <a:ext cx="6120765" cy="2080948"/>
          </a:xfrm>
        </p:spPr>
        <p:txBody>
          <a:bodyPr anchor="b">
            <a:noAutofit/>
          </a:bodyPr>
          <a:lstStyle>
            <a:lvl1pPr algn="l">
              <a:buNone/>
              <a:defRPr sz="45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8822" y="5144163"/>
            <a:ext cx="6120765" cy="2306504"/>
          </a:xfrm>
        </p:spPr>
        <p:txBody>
          <a:bodyPr anchor="t"/>
          <a:lstStyle>
            <a:lvl1pPr marL="48212" indent="0">
              <a:buNone/>
              <a:defRPr sz="2200" b="0">
                <a:solidFill>
                  <a:schemeClr val="tx2"/>
                </a:solidFill>
              </a:defRPr>
            </a:lvl1pPr>
            <a:lvl2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60045" y="3436621"/>
            <a:ext cx="3180398" cy="6914666"/>
          </a:xfrm>
        </p:spPr>
        <p:txBody>
          <a:bodyPr/>
          <a:lstStyle>
            <a:lvl1pPr>
              <a:defRPr sz="2100"/>
            </a:lvl1pPr>
            <a:lvl2pPr>
              <a:defRPr sz="20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60457" y="3436621"/>
            <a:ext cx="3180398" cy="6914666"/>
          </a:xfrm>
        </p:spPr>
        <p:txBody>
          <a:bodyPr/>
          <a:lstStyle>
            <a:lvl1pPr>
              <a:defRPr sz="2100"/>
            </a:lvl1pPr>
            <a:lvl2pPr>
              <a:defRPr sz="20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8" y="1746250"/>
            <a:ext cx="6600825" cy="1634490"/>
          </a:xfrm>
        </p:spPr>
        <p:txBody>
          <a:bodyPr anchor="ctr"/>
          <a:lstStyle>
            <a:lvl1pPr>
              <a:defRPr sz="42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0037" y="3429815"/>
            <a:ext cx="3182798" cy="6985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8212" indent="0">
              <a:buNone/>
              <a:defRPr sz="2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717965" y="3429815"/>
            <a:ext cx="3182898" cy="6985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8212" indent="0">
              <a:buNone/>
              <a:defRPr sz="2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00037" y="4138015"/>
            <a:ext cx="3182798" cy="5937250"/>
          </a:xfr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15666" y="4138015"/>
            <a:ext cx="3182898" cy="5937250"/>
          </a:xfrm>
        </p:spPr>
        <p:txBody>
          <a:bodyPr/>
          <a:lstStyle>
            <a:lvl1pPr>
              <a:defRPr sz="21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045" y="1746250"/>
            <a:ext cx="6480810" cy="1634490"/>
          </a:xfrm>
        </p:spPr>
        <p:txBody>
          <a:bodyPr anchor="ctr"/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184648" y="935990"/>
            <a:ext cx="753845" cy="6985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40517" y="935990"/>
            <a:ext cx="1044131" cy="6985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437605" y="3471"/>
            <a:ext cx="600075" cy="5588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5878" y="1683565"/>
            <a:ext cx="2664333" cy="1341120"/>
          </a:xfrm>
        </p:spPr>
        <p:txBody>
          <a:bodyPr anchor="b"/>
          <a:lstStyle>
            <a:lvl1pPr algn="l">
              <a:buNone/>
              <a:defRPr sz="19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215878" y="3071944"/>
            <a:ext cx="2664333" cy="7054850"/>
          </a:xfrm>
        </p:spPr>
        <p:txBody>
          <a:bodyPr/>
          <a:lstStyle>
            <a:lvl1pPr marL="9642" indent="0">
              <a:buNone/>
              <a:defRPr sz="15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20015" y="1185994"/>
            <a:ext cx="4018102" cy="8940800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4342" y="1694552"/>
            <a:ext cx="462107" cy="7152501"/>
          </a:xfrm>
        </p:spPr>
        <p:txBody>
          <a:bodyPr vert="vert270" lIns="48212" tIns="0" rIns="48212" anchor="t"/>
          <a:lstStyle>
            <a:lvl1pPr algn="ctr">
              <a:buNone/>
              <a:defRPr sz="21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17891" y="1746250"/>
            <a:ext cx="3600450" cy="6985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4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94649" y="5002417"/>
            <a:ext cx="2040255" cy="3844636"/>
          </a:xfrm>
        </p:spPr>
        <p:txBody>
          <a:bodyPr lIns="0" tIns="0" rIns="48212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560418"/>
            <a:ext cx="7200900" cy="12895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7200900" cy="474624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470979"/>
            <a:ext cx="7200901" cy="1397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4260519" y="550376"/>
            <a:ext cx="2940382" cy="13916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4260533" y="672395"/>
            <a:ext cx="2940369" cy="27505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4258279" y="760076"/>
            <a:ext cx="2412302" cy="4191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5806747" y="899774"/>
            <a:ext cx="1260158" cy="558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7154410" y="-3057"/>
            <a:ext cx="45381" cy="94996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7122529" y="-3057"/>
            <a:ext cx="21603" cy="94996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7107525" y="-3057"/>
            <a:ext cx="7201" cy="94996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7068145" y="-3057"/>
            <a:ext cx="21603" cy="94996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7021096" y="581"/>
            <a:ext cx="43205" cy="89408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6987861" y="581"/>
            <a:ext cx="7201" cy="89408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423" tIns="48212" rIns="96423" bIns="48212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60045" y="1746251"/>
            <a:ext cx="6480810" cy="1629833"/>
          </a:xfrm>
          <a:prstGeom prst="rect">
            <a:avLst/>
          </a:prstGeom>
        </p:spPr>
        <p:txBody>
          <a:bodyPr vert="horz" lIns="96423" tIns="48212" rIns="96423" bIns="48212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60045" y="3436620"/>
            <a:ext cx="6480810" cy="6607810"/>
          </a:xfrm>
          <a:prstGeom prst="rect">
            <a:avLst/>
          </a:prstGeom>
        </p:spPr>
        <p:txBody>
          <a:bodyPr vert="horz" lIns="96423" tIns="48212" rIns="96423" bIns="48212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186897" y="935990"/>
            <a:ext cx="753845" cy="698500"/>
          </a:xfrm>
          <a:prstGeom prst="rect">
            <a:avLst/>
          </a:prstGeom>
        </p:spPr>
        <p:txBody>
          <a:bodyPr vert="horz" lIns="96423" tIns="48212" rIns="96423" bIns="48212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140517" y="935990"/>
            <a:ext cx="1044131" cy="698500"/>
          </a:xfrm>
          <a:prstGeom prst="rect">
            <a:avLst/>
          </a:prstGeom>
        </p:spPr>
        <p:txBody>
          <a:bodyPr vert="horz" lIns="96423" tIns="48212" rIns="96423" bIns="48212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437605" y="3471"/>
            <a:ext cx="600075" cy="558800"/>
          </a:xfrm>
          <a:prstGeom prst="rect">
            <a:avLst/>
          </a:prstGeom>
        </p:spPr>
        <p:txBody>
          <a:bodyPr vert="horz" lIns="96423" tIns="48212" rIns="96423" bIns="48212" anchor="b"/>
          <a:lstStyle>
            <a:lvl1pPr algn="r" eaLnBrk="1" latinLnBrk="0" hangingPunct="1">
              <a:defRPr kumimoji="0" sz="19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5694" indent="-269986" algn="l" rtl="0" eaLnBrk="1" latinLnBrk="0" hangingPunct="1">
        <a:spcBef>
          <a:spcPts val="316"/>
        </a:spcBef>
        <a:buClr>
          <a:schemeClr val="accent3"/>
        </a:buClr>
        <a:buFont typeface="Georgia"/>
        <a:buChar char="•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4249" indent="-260343" algn="l" rtl="0" eaLnBrk="1" latinLnBrk="0" hangingPunct="1">
        <a:spcBef>
          <a:spcPts val="316"/>
        </a:spcBef>
        <a:buClr>
          <a:schemeClr val="accent2"/>
        </a:buClr>
        <a:buFont typeface="Georgia"/>
        <a:buChar char="▫"/>
        <a:defRPr kumimoji="0" sz="27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73877" indent="-231416" algn="l" rtl="0" eaLnBrk="1" latinLnBrk="0" hangingPunct="1">
        <a:spcBef>
          <a:spcPts val="316"/>
        </a:spcBef>
        <a:buClr>
          <a:schemeClr val="accent1"/>
        </a:buClr>
        <a:buFont typeface="Wingdings 2"/>
        <a:buChar char=""/>
        <a:defRPr kumimoji="0" sz="25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243863" indent="-212132" algn="l" rtl="0" eaLnBrk="1" latinLnBrk="0" hangingPunct="1">
        <a:spcBef>
          <a:spcPts val="316"/>
        </a:spcBef>
        <a:buClr>
          <a:schemeClr val="accent1"/>
        </a:buClr>
        <a:buFont typeface="Wingdings 2"/>
        <a:buChar char=""/>
        <a:defRPr kumimoji="0" sz="23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465637" indent="-192847" algn="l" rtl="0" eaLnBrk="1" latinLnBrk="0" hangingPunct="1">
        <a:spcBef>
          <a:spcPts val="316"/>
        </a:spcBef>
        <a:buClr>
          <a:schemeClr val="accent3"/>
        </a:buClr>
        <a:buFont typeface="Georgia"/>
        <a:buChar char="▫"/>
        <a:defRPr kumimoji="0" sz="21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97053" indent="-192847" algn="l" rtl="0" eaLnBrk="1" latinLnBrk="0" hangingPunct="1">
        <a:spcBef>
          <a:spcPts val="316"/>
        </a:spcBef>
        <a:buClr>
          <a:schemeClr val="accent3"/>
        </a:buClr>
        <a:buFont typeface="Georgia"/>
        <a:buChar char="▫"/>
        <a:defRPr kumimoji="0" sz="19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928470" indent="-192847" algn="l" rtl="0" eaLnBrk="1" latinLnBrk="0" hangingPunct="1">
        <a:spcBef>
          <a:spcPts val="316"/>
        </a:spcBef>
        <a:buClr>
          <a:schemeClr val="accent3"/>
        </a:buClr>
        <a:buFont typeface="Georgia"/>
        <a:buChar char="▫"/>
        <a:defRPr kumimoji="0" sz="17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140601" indent="-192847" algn="l" rtl="0" eaLnBrk="1" latinLnBrk="0" hangingPunct="1">
        <a:spcBef>
          <a:spcPts val="316"/>
        </a:spcBef>
        <a:buClr>
          <a:schemeClr val="accent3"/>
        </a:buClr>
        <a:buFont typeface="Georgia"/>
        <a:buChar char="◦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362375" indent="-192847" algn="l" rtl="0" eaLnBrk="1" latinLnBrk="0" hangingPunct="1">
        <a:spcBef>
          <a:spcPts val="316"/>
        </a:spcBef>
        <a:buClr>
          <a:schemeClr val="accent3"/>
        </a:buClr>
        <a:buFont typeface="Georgia"/>
        <a:buChar char="◦"/>
        <a:defRPr kumimoji="0" sz="15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8211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642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463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284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41058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8927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8569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avatars.mds.yandex.net/i?id=2b57c7aa2147a304438bd27db2ac49a7_l-4944743-images-thumbs&amp;n=13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https://avatars.mds.yandex.net/i?id=2b57c7aa2147a304438bd27db2ac49a7_l-4944743-images-thumbs&amp;n=1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944310" y="135876"/>
          <a:ext cx="529259" cy="31607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29259"/>
              </a:tblGrid>
              <a:tr h="316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8-63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6012" marR="96012" marT="48358" marB="48358"/>
                </a:tc>
              </a:tr>
            </a:tbl>
          </a:graphicData>
        </a:graphic>
      </p:graphicFrame>
      <p:pic>
        <p:nvPicPr>
          <p:cNvPr id="4" name="Рисунок 3" descr="Picture background"/>
          <p:cNvPicPr/>
          <p:nvPr/>
        </p:nvPicPr>
        <p:blipFill>
          <a:blip r:embed="rId2" r:link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6322352" y="0"/>
            <a:ext cx="878548" cy="533136"/>
          </a:xfrm>
          <a:prstGeom prst="rect">
            <a:avLst/>
          </a:prstGeom>
          <a:noFill/>
        </p:spPr>
      </p:pic>
      <p:pic>
        <p:nvPicPr>
          <p:cNvPr id="1036" name="Picture 12" descr="C:\Users\Olga\Downloads\f14eeab0906765384e33ae471c320c5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464" y="135875"/>
            <a:ext cx="453650" cy="456974"/>
          </a:xfrm>
          <a:prstGeom prst="rect">
            <a:avLst/>
          </a:prstGeom>
          <a:noFill/>
        </p:spPr>
      </p:pic>
      <p:sp>
        <p:nvSpPr>
          <p:cNvPr id="45" name="TextBox 44"/>
          <p:cNvSpPr txBox="1"/>
          <p:nvPr/>
        </p:nvSpPr>
        <p:spPr>
          <a:xfrm>
            <a:off x="360090" y="1206302"/>
            <a:ext cx="6502322" cy="466698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lIns="96423" tIns="48212" rIns="96423" bIns="48212" rtlCol="0">
            <a:spAutoFit/>
          </a:bodyPr>
          <a:lstStyle/>
          <a:p>
            <a:pPr marL="97763" marR="835001" algn="just">
              <a:spcBef>
                <a:spcPts val="311"/>
              </a:spcBef>
            </a:pPr>
            <a:r>
              <a:rPr lang="ru-RU" sz="1200" b="1" i="1" dirty="0" smtClean="0">
                <a:solidFill>
                  <a:srgbClr val="3D6028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1200" b="1" i="1" spc="-5" dirty="0" smtClean="0">
                <a:solidFill>
                  <a:srgbClr val="3D6028"/>
                </a:solidFill>
                <a:latin typeface="Times New Roman" pitchFamily="18" charset="0"/>
                <a:cs typeface="Times New Roman" pitchFamily="18" charset="0"/>
              </a:rPr>
              <a:t>работы: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научиться строить картограммы на основе статистических данных и анализировать представленные данные.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0130" y="342206"/>
            <a:ext cx="5112568" cy="737683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6423" tIns="48212" rIns="96423" bIns="48212" rtlCol="0">
            <a:spAutoFit/>
          </a:bodyPr>
          <a:lstStyle/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Практическая работа 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Построение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картограммы «Доля титульных этносов в численности населения республик и автономных округов РФ».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Рисунок 33" descr="Picture background"/>
          <p:cNvPicPr/>
          <p:nvPr/>
        </p:nvPicPr>
        <p:blipFill>
          <a:blip r:embed="rId2" r:link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27273" r="27273"/>
          <a:stretch>
            <a:fillRect/>
          </a:stretch>
        </p:blipFill>
        <p:spPr bwMode="auto">
          <a:xfrm>
            <a:off x="6624786" y="9884651"/>
            <a:ext cx="349289" cy="45697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104506" y="1926382"/>
            <a:ext cx="2880320" cy="1620860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6423" tIns="48212" rIns="96423" bIns="48212">
            <a:spAutoFit/>
          </a:bodyPr>
          <a:lstStyle/>
          <a:p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Картограмма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— это способ картографического изображения, визуально показывающая интенсивность какого-либо показателя в пределах территории на карте (напр., плотность населения по областям). Данные могут наноситься на карту штриховкой различной густоты, окраской определенной степени насыщенности или точками 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2098" y="1926382"/>
            <a:ext cx="3629203" cy="1743970"/>
          </a:xfrm>
          <a:prstGeom prst="rect">
            <a:avLst/>
          </a:prstGeom>
          <a:noFill/>
        </p:spPr>
        <p:txBody>
          <a:bodyPr wrap="square" lIns="96423" tIns="48212" rIns="96423" bIns="48212" rtlCol="0">
            <a:spAutoFit/>
          </a:bodyPr>
          <a:lstStyle/>
          <a:p>
            <a:pPr marL="90397" indent="-90397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Ход работы:</a:t>
            </a:r>
          </a:p>
          <a:p>
            <a:pPr marL="90397" indent="-90397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Проанализировать статистические данные в таблице;</a:t>
            </a:r>
          </a:p>
          <a:p>
            <a:pPr marL="90397" indent="-90397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Сгруппировать республики и автономные округа РФ по доле титульных этносов в численности населения республик и автономных округов РФ;</a:t>
            </a:r>
          </a:p>
          <a:p>
            <a:pPr marL="90397" indent="-90397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Определить способ нанесения на контурную карту полученных данных. </a:t>
            </a:r>
          </a:p>
          <a:p>
            <a:pPr marL="90397" indent="-90397">
              <a:buFont typeface="+mj-lt"/>
              <a:buAutoNum type="arabicPeriod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Построить картограмму в контурной карте.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60091" y="4400965"/>
          <a:ext cx="6552727" cy="4700404"/>
        </p:xfrm>
        <a:graphic>
          <a:graphicData uri="http://schemas.openxmlformats.org/drawingml/2006/table">
            <a:tbl>
              <a:tblPr/>
              <a:tblGrid>
                <a:gridCol w="280178"/>
                <a:gridCol w="2149485"/>
                <a:gridCol w="664519"/>
                <a:gridCol w="439873"/>
                <a:gridCol w="2356037"/>
                <a:gridCol w="662635"/>
              </a:tblGrid>
              <a:tr h="304648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i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i="1" dirty="0">
                          <a:latin typeface="Times New Roman"/>
                          <a:ea typeface="Calibri"/>
                          <a:cs typeface="Times New Roman"/>
                        </a:rPr>
                        <a:t>Субъект РФ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i="1" dirty="0">
                          <a:latin typeface="Times New Roman"/>
                          <a:ea typeface="Calibri"/>
                          <a:cs typeface="Times New Roman"/>
                        </a:rPr>
                        <a:t>Доля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i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i="1" dirty="0">
                          <a:latin typeface="Times New Roman"/>
                          <a:ea typeface="Calibri"/>
                          <a:cs typeface="Times New Roman"/>
                        </a:rPr>
                        <a:t>Субъект РФ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i="1" dirty="0">
                          <a:latin typeface="Times New Roman"/>
                          <a:ea typeface="Calibri"/>
                          <a:cs typeface="Times New Roman"/>
                        </a:rPr>
                        <a:t>Доля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446">
                <a:tc>
                  <a:txBody>
                    <a:bodyPr/>
                    <a:lstStyle/>
                    <a:p>
                      <a:pPr marL="58738" indent="-58738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5725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Адыгея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25,8%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463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Саха (Якутия)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49,9%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525">
                <a:tc>
                  <a:txBody>
                    <a:bodyPr/>
                    <a:lstStyle/>
                    <a:p>
                      <a:pPr marL="58738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5725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Алтай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34,5%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463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890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Северная Осетия-Алания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65,1%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31">
                <a:tc>
                  <a:txBody>
                    <a:bodyPr/>
                    <a:lstStyle/>
                    <a:p>
                      <a:pPr marL="58738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Башкортостан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29,5%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463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Татарстан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53,4%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960">
                <a:tc>
                  <a:txBody>
                    <a:bodyPr/>
                    <a:lstStyle/>
                    <a:p>
                      <a:pPr marL="58738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Бурятия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30,7%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Тыва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82,6%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72">
                <a:tc>
                  <a:txBody>
                    <a:bodyPr/>
                    <a:lstStyle/>
                    <a:p>
                      <a:pPr marL="58738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Дагестан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83,0%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463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Удмуртская Республика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28,0%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87">
                <a:tc>
                  <a:txBody>
                    <a:bodyPr/>
                    <a:lstStyle/>
                    <a:p>
                      <a:pPr marL="58738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Ингушетия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94,0%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Хакасия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27,1%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525">
                <a:tc>
                  <a:txBody>
                    <a:bodyPr/>
                    <a:lstStyle/>
                    <a:p>
                      <a:pPr marL="58738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Кабардино-Балкарская Республика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57,2%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463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Чеченская Республика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95,3%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72">
                <a:tc>
                  <a:txBody>
                    <a:bodyPr/>
                    <a:lstStyle/>
                    <a:p>
                      <a:pPr marL="58738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Калмыкия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53,3%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Чувашская Республика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65,1%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525">
                <a:tc>
                  <a:txBody>
                    <a:bodyPr/>
                    <a:lstStyle/>
                    <a:p>
                      <a:pPr marL="58738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Карачаево-Черкесская Республика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43,3%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Ненецкий автономный округ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18,0%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525">
                <a:tc>
                  <a:txBody>
                    <a:bodyPr/>
                    <a:lstStyle/>
                    <a:p>
                      <a:pPr marL="58738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Карелия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7,4%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Ханты-Мансийский </a:t>
                      </a:r>
                      <a:r>
                        <a:rPr lang="ru-RU" sz="1150" dirty="0" smtClean="0">
                          <a:latin typeface="Times New Roman"/>
                          <a:ea typeface="Calibri"/>
                          <a:cs typeface="Times New Roman"/>
                        </a:rPr>
                        <a:t>АО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1,9%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558">
                <a:tc>
                  <a:txBody>
                    <a:bodyPr/>
                    <a:lstStyle/>
                    <a:p>
                      <a:pPr marL="58738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Коми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22,4%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Чукотский автономный округ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26,7%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558">
                <a:tc>
                  <a:txBody>
                    <a:bodyPr/>
                    <a:lstStyle/>
                    <a:p>
                      <a:pPr marL="58738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Марий Эл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43,9%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Ямало-Ненецкий </a:t>
                      </a:r>
                      <a:r>
                        <a:rPr lang="ru-RU" sz="1150" dirty="0" smtClean="0">
                          <a:latin typeface="Times New Roman"/>
                          <a:ea typeface="Calibri"/>
                          <a:cs typeface="Times New Roman"/>
                        </a:rPr>
                        <a:t>АО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5,9%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72">
                <a:tc>
                  <a:txBody>
                    <a:bodyPr/>
                    <a:lstStyle/>
                    <a:p>
                      <a:pPr marL="58738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Республика Мордовия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890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40,0%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b="1" dirty="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1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Еврейская автономная область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150" dirty="0">
                          <a:latin typeface="Times New Roman"/>
                          <a:ea typeface="Calibri"/>
                          <a:cs typeface="Times New Roman"/>
                        </a:rPr>
                        <a:t>1,0%</a:t>
                      </a:r>
                      <a:endParaRPr lang="ru-RU" sz="11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54" marR="18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32098" y="9343206"/>
          <a:ext cx="6426715" cy="587262"/>
        </p:xfrm>
        <a:graphic>
          <a:graphicData uri="http://schemas.openxmlformats.org/drawingml/2006/table">
            <a:tbl>
              <a:tblPr/>
              <a:tblGrid>
                <a:gridCol w="1360951"/>
                <a:gridCol w="1134126"/>
                <a:gridCol w="982909"/>
                <a:gridCol w="1134126"/>
                <a:gridCol w="956573"/>
                <a:gridCol w="858030"/>
              </a:tblGrid>
              <a:tr h="228487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100" i="1" dirty="0">
                          <a:latin typeface="Times New Roman"/>
                          <a:ea typeface="Calibri"/>
                          <a:cs typeface="Times New Roman"/>
                        </a:rPr>
                        <a:t>Доля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60" marR="50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Менее 20%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60" marR="50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21-40%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60" marR="50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41-60%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60" marR="50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61-80%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60" marR="50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Более 80%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60" marR="50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52">
                <a:tc>
                  <a:txBody>
                    <a:bodyPr/>
                    <a:lstStyle/>
                    <a:p>
                      <a:pPr marL="1588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100" i="1" dirty="0" smtClean="0">
                          <a:latin typeface="Times New Roman"/>
                          <a:ea typeface="Calibri"/>
                          <a:cs typeface="Times New Roman"/>
                        </a:rPr>
                        <a:t>Обозначение</a:t>
                      </a:r>
                    </a:p>
                    <a:p>
                      <a:pPr marL="1588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100" i="1" dirty="0" smtClean="0">
                          <a:latin typeface="Times New Roman"/>
                          <a:ea typeface="Calibri"/>
                          <a:cs typeface="Times New Roman"/>
                        </a:rPr>
                        <a:t>(цвет/штриховка)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60" marR="50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60" marR="50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60" marR="50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60" marR="50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60" marR="50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860" marR="50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60090" y="3798590"/>
            <a:ext cx="6653539" cy="466698"/>
          </a:xfrm>
          <a:prstGeom prst="rect">
            <a:avLst/>
          </a:prstGeom>
          <a:noFill/>
        </p:spPr>
        <p:txBody>
          <a:bodyPr wrap="square" lIns="96423" tIns="48212" rIns="96423" bIns="48212" rtlCol="0">
            <a:spAutoFit/>
          </a:bodyPr>
          <a:lstStyle/>
          <a:p>
            <a:pPr>
              <a:tabLst>
                <a:tab pos="2742043" algn="l"/>
              </a:tabLs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Таблица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«Доля титульных этносов в численности населения республик и автономных округов РФ».</a:t>
            </a:r>
            <a:endParaRPr lang="ru-RU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16074" y="3798590"/>
            <a:ext cx="6768752" cy="652486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63241" y="2565538"/>
            <a:ext cx="9919270" cy="590465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92138" y="126182"/>
            <a:ext cx="3312368" cy="28803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ФИ_________________________________________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icture background"/>
          <p:cNvPicPr/>
          <p:nvPr/>
        </p:nvPicPr>
        <p:blipFill>
          <a:blip r:embed="rId3" r:link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6322352" y="0"/>
            <a:ext cx="878548" cy="533136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944310" y="135876"/>
          <a:ext cx="529259" cy="31607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29259"/>
              </a:tblGrid>
              <a:tr h="316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8-63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6012" marR="96012" marT="48358" marB="48358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8">
      <a:dk1>
        <a:sysClr val="windowText" lastClr="000000"/>
      </a:dk1>
      <a:lt1>
        <a:sysClr val="window" lastClr="FFFFFF"/>
      </a:lt1>
      <a:dk2>
        <a:srgbClr val="818E3E"/>
      </a:dk2>
      <a:lt2>
        <a:srgbClr val="D2D2D2"/>
      </a:lt2>
      <a:accent1>
        <a:srgbClr val="FF388C"/>
      </a:accent1>
      <a:accent2>
        <a:srgbClr val="C1C1C1"/>
      </a:accent2>
      <a:accent3>
        <a:srgbClr val="9C007F"/>
      </a:accent3>
      <a:accent4>
        <a:srgbClr val="68007F"/>
      </a:accent4>
      <a:accent5>
        <a:srgbClr val="557F5D"/>
      </a:accent5>
      <a:accent6>
        <a:srgbClr val="00349E"/>
      </a:accent6>
      <a:hlink>
        <a:srgbClr val="17BBFD"/>
      </a:hlink>
      <a:folHlink>
        <a:srgbClr val="FF79C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580</TotalTime>
  <Words>257</Words>
  <Application>Microsoft Office PowerPoint</Application>
  <PresentationFormat>Произвольный</PresentationFormat>
  <Paragraphs>126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Городская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Olga</dc:creator>
  <cp:lastModifiedBy>Olga</cp:lastModifiedBy>
  <cp:revision>62</cp:revision>
  <dcterms:created xsi:type="dcterms:W3CDTF">2024-09-17T16:05:08Z</dcterms:created>
  <dcterms:modified xsi:type="dcterms:W3CDTF">2025-05-01T21:40:11Z</dcterms:modified>
</cp:coreProperties>
</file>