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8" r:id="rId1"/>
  </p:sldMasterIdLst>
  <p:handoutMasterIdLst>
    <p:handoutMasterId r:id="rId32"/>
  </p:handoutMasterIdLst>
  <p:sldIdLst>
    <p:sldId id="257" r:id="rId2"/>
    <p:sldId id="260" r:id="rId3"/>
    <p:sldId id="264" r:id="rId4"/>
    <p:sldId id="268" r:id="rId5"/>
    <p:sldId id="269" r:id="rId6"/>
    <p:sldId id="270" r:id="rId7"/>
    <p:sldId id="271" r:id="rId8"/>
    <p:sldId id="272" r:id="rId9"/>
    <p:sldId id="273" r:id="rId10"/>
    <p:sldId id="296" r:id="rId11"/>
    <p:sldId id="297" r:id="rId12"/>
    <p:sldId id="295" r:id="rId13"/>
    <p:sldId id="294" r:id="rId14"/>
    <p:sldId id="293" r:id="rId15"/>
    <p:sldId id="292" r:id="rId16"/>
    <p:sldId id="291" r:id="rId17"/>
    <p:sldId id="290" r:id="rId18"/>
    <p:sldId id="289" r:id="rId19"/>
    <p:sldId id="299" r:id="rId20"/>
    <p:sldId id="298" r:id="rId21"/>
    <p:sldId id="288" r:id="rId22"/>
    <p:sldId id="287" r:id="rId23"/>
    <p:sldId id="286" r:id="rId24"/>
    <p:sldId id="300" r:id="rId25"/>
    <p:sldId id="285" r:id="rId26"/>
    <p:sldId id="284" r:id="rId27"/>
    <p:sldId id="302" r:id="rId28"/>
    <p:sldId id="301" r:id="rId29"/>
    <p:sldId id="283" r:id="rId30"/>
    <p:sldId id="281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18001"/>
    <a:srgbClr val="6B9A0E"/>
    <a:srgbClr val="89C412"/>
    <a:srgbClr val="C5FAA8"/>
    <a:srgbClr val="8CCA13"/>
    <a:srgbClr val="C61D32"/>
    <a:srgbClr val="ED5D73"/>
    <a:srgbClr val="F48D95"/>
    <a:srgbClr val="E46D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5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38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2928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EFD4-6855-4251-9F21-C5F52D3090AD}" type="datetimeFigureOut">
              <a:rPr lang="ru-RU" smtClean="0"/>
              <a:t>29.04.2024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15CE21-67D1-4822-A11D-B1C8F495CE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50692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7oom.ru/powerpoint/fon-dlya-prezentacii-po-geografii-2.jpg?ver=3.0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14" b="14674"/>
          <a:stretch/>
        </p:blipFill>
        <p:spPr bwMode="auto">
          <a:xfrm>
            <a:off x="0" y="1"/>
            <a:ext cx="12192000" cy="4871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AA4E5F50-8C3C-4655-97FD-59D2AA8CA0C8}" type="datetimeFigureOut">
              <a:rPr lang="ru-RU" smtClean="0"/>
              <a:t>29.04.2024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t>‹#›</a:t>
            </a:fld>
            <a:endParaRPr lang="ru-RU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75229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t>29.04.2024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22566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t>29.04.2024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70992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3"/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t>29.04.2024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50681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t>29.04.2024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8634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t>29.04.2024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92693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 descr="https://us.123rf.com/450wm/andegro4ka/andegro4ka1311/andegro4ka131100030/23865891-pirates-treasure-map-with-spyglass-and-compass-illustration.jpg?ver=6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26593"/>
            <a:ext cx="1331407" cy="1331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7oom.ru/powerpoint/fon-dlya-prezentacii-po-geografii-2.jpg?ver=3.0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14" b="14674"/>
          <a:stretch/>
        </p:blipFill>
        <p:spPr bwMode="auto">
          <a:xfrm flipH="1">
            <a:off x="7742490" y="5080275"/>
            <a:ext cx="4449510" cy="1777725"/>
          </a:xfrm>
          <a:prstGeom prst="rtTriangl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7oom.ru/powerpoint/fon-dlya-prezentacii-po-geografii-2.jpg?ver=3.0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14" b="14674"/>
          <a:stretch/>
        </p:blipFill>
        <p:spPr bwMode="auto">
          <a:xfrm flipV="1">
            <a:off x="0" y="0"/>
            <a:ext cx="3674692" cy="1468159"/>
          </a:xfrm>
          <a:prstGeom prst="rtTriangl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t>29.04.2024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47440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http://7oom.ru/powerpoint/fon-dlya-prezentacii-po-geografii-2.jpg?ver=3.0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14" b="14674"/>
          <a:stretch/>
        </p:blipFill>
        <p:spPr bwMode="auto">
          <a:xfrm rot="5400000">
            <a:off x="-1426107" y="1426107"/>
            <a:ext cx="4749990" cy="1897776"/>
          </a:xfrm>
          <a:prstGeom prst="rtTriangl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ttp://7oom.ru/powerpoint/fon-dlya-prezentacii-po-geografii-2.jpg?ver=3.0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47521"/>
            <a:ext cx="2803021" cy="2110478"/>
          </a:xfrm>
          <a:prstGeom prst="rtTriangl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t>29.04.2024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904686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7oom.ru/powerpoint/fon-dlya-prezentacii-po-geografii-2.jpg?ver=3.0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14" b="14674"/>
          <a:stretch/>
        </p:blipFill>
        <p:spPr bwMode="auto">
          <a:xfrm rot="5400000">
            <a:off x="-1778670" y="1778670"/>
            <a:ext cx="5924286" cy="2366946"/>
          </a:xfrm>
          <a:prstGeom prst="rtTriangl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7oom.ru/powerpoint/fon-dlya-prezentacii-po-geografii-2.jpg?ver=3.0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853"/>
          <a:stretch/>
        </p:blipFill>
        <p:spPr bwMode="auto">
          <a:xfrm>
            <a:off x="0" y="5924286"/>
            <a:ext cx="12192001" cy="931492"/>
          </a:xfrm>
          <a:prstGeom prst="rtTriangl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http://visualife.newmobapp.com/wp-content/uploads/2014/07/treasure-map.png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37333" y="336984"/>
            <a:ext cx="973668" cy="910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t>29.04.2024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t>‹#›</a:t>
            </a:fld>
            <a:endParaRPr lang="ru-RU" dirty="0"/>
          </a:p>
        </p:txBody>
      </p:sp>
      <p:pic>
        <p:nvPicPr>
          <p:cNvPr id="9" name="Picture 2" descr="http://mask-tub-et-brush.m.a.pic.centerblog.net/3cbb0934.png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37333" y="4995638"/>
            <a:ext cx="973667" cy="122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41804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http://7oom.ru/powerpoint/fon-dlya-prezentacii-po-geografii-2.jpg?ver=3.0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850" b="14674"/>
          <a:stretch/>
        </p:blipFill>
        <p:spPr bwMode="auto">
          <a:xfrm flipH="1">
            <a:off x="0" y="6264066"/>
            <a:ext cx="12192000" cy="593933"/>
          </a:xfrm>
          <a:prstGeom prst="round2Same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7oom.ru/powerpoint/fon-dlya-prezentacii-po-geografii-2.jpg?ver=3.0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14" b="14674"/>
          <a:stretch/>
        </p:blipFill>
        <p:spPr bwMode="auto">
          <a:xfrm flipV="1">
            <a:off x="0" y="0"/>
            <a:ext cx="3674692" cy="1468159"/>
          </a:xfrm>
          <a:prstGeom prst="rtTriangl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t>29.04.2024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619853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7oom.ru/powerpoint/fon-dlya-prezentacii-po-geografii-2.jpg?ver=3.0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14" b="14674"/>
          <a:stretch/>
        </p:blipFill>
        <p:spPr bwMode="auto">
          <a:xfrm>
            <a:off x="0" y="1"/>
            <a:ext cx="12192000" cy="4871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t>29.04.2024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98320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7oom.ru/powerpoint/fon-dlya-prezentacii-po-geografii-2.jpg?ver=3.0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853"/>
          <a:stretch/>
        </p:blipFill>
        <p:spPr bwMode="auto">
          <a:xfrm>
            <a:off x="0" y="5924286"/>
            <a:ext cx="12192000" cy="931492"/>
          </a:xfrm>
          <a:prstGeom prst="triangl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t>29.04.2024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1609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" r="1215" b="87486"/>
          <a:stretch/>
        </p:blipFill>
        <p:spPr bwMode="auto">
          <a:xfrm>
            <a:off x="0" y="0"/>
            <a:ext cx="12192000" cy="588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AGReverance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AGReverance" pitchFamily="2" charset="0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t>29.04.2024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47286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t>29.04.2024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83383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mask-tub-et-brush.m.a.pic.centerblog.net/3cbb0934.png"/>
          <p:cNvPicPr>
            <a:picLocks noChangeAspect="1" noChangeArrowheads="1"/>
          </p:cNvPicPr>
          <p:nvPr userDrawn="1"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37332" y="157928"/>
            <a:ext cx="973667" cy="122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 userDrawn="1"/>
        </p:nvSpPr>
        <p:spPr>
          <a:xfrm>
            <a:off x="11362927" y="6673334"/>
            <a:ext cx="829073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600" b="0" dirty="0">
                <a:solidFill>
                  <a:schemeClr val="accent6">
                    <a:lumMod val="60000"/>
                    <a:lumOff val="40000"/>
                  </a:schemeClr>
                </a:solidFill>
                <a:latin typeface="AGReverance" pitchFamily="2" charset="0"/>
              </a:rPr>
              <a:t>© Полшкова В.В., 2018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AA4E5F50-8C3C-4655-97FD-59D2AA8CA0C8}" type="datetimeFigureOut">
              <a:rPr lang="ru-RU" smtClean="0"/>
              <a:t>29.04.2024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6E4B3823-B83B-41FC-8BD9-4DC33C6BF5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7019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700" r:id="rId3"/>
    <p:sldLayoutId id="2147483701" r:id="rId4"/>
    <p:sldLayoutId id="2147483702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AGReverance" pitchFamily="2" charset="0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AGReverance" pitchFamily="2" charset="0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AGReverance" pitchFamily="2" charset="0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AGReverance" pitchFamily="2" charset="0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AGReverance" pitchFamily="2" charset="0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AGReverance" pitchFamily="2" charset="0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457200" y="5153568"/>
            <a:ext cx="7772400" cy="1463040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География религий. Объекты всемирного культурного наследия </a:t>
            </a:r>
            <a:r>
              <a:rPr lang="ru-RU" sz="4000" b="1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юнеско</a:t>
            </a:r>
            <a:r>
              <a:rPr lang="ru-RU" sz="40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</a:t>
            </a:r>
            <a:r>
              <a:rPr lang="ru-RU" sz="4000" b="1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россии</a:t>
            </a:r>
            <a:r>
              <a:rPr lang="ru-RU" sz="40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8534400" y="5217510"/>
            <a:ext cx="3200400" cy="948294"/>
          </a:xfrm>
        </p:spPr>
        <p:txBody>
          <a:bodyPr>
            <a:normAutofit/>
          </a:bodyPr>
          <a:lstStyle/>
          <a:p>
            <a:r>
              <a:rPr lang="ru-RU" sz="1400" b="1" dirty="0">
                <a:solidFill>
                  <a:schemeClr val="tx1"/>
                </a:solidFill>
              </a:rPr>
              <a:t>Сташкова Елена Валерьевна</a:t>
            </a:r>
          </a:p>
          <a:p>
            <a:r>
              <a:rPr lang="ru-RU" sz="1400" b="1" dirty="0">
                <a:solidFill>
                  <a:schemeClr val="tx1"/>
                </a:solidFill>
              </a:rPr>
              <a:t>Учитель географии</a:t>
            </a:r>
          </a:p>
          <a:p>
            <a:r>
              <a:rPr lang="ru-RU" sz="1400" b="1" dirty="0">
                <a:solidFill>
                  <a:schemeClr val="tx1"/>
                </a:solidFill>
              </a:rPr>
              <a:t>МБОУ г. Мурманска СОШ № 45</a:t>
            </a:r>
          </a:p>
        </p:txBody>
      </p:sp>
    </p:spTree>
    <p:extLst>
      <p:ext uri="{BB962C8B-B14F-4D97-AF65-F5344CB8AC3E}">
        <p14:creationId xmlns:p14="http://schemas.microsoft.com/office/powerpoint/2010/main" val="7347382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D4F3275-FF71-485F-83F2-951D0FA047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86662BF8-0189-4465-9899-9F3E146F58DF}"/>
              </a:ext>
            </a:extLst>
          </p:cNvPr>
          <p:cNvSpPr/>
          <p:nvPr/>
        </p:nvSpPr>
        <p:spPr>
          <a:xfrm>
            <a:off x="1444869" y="4000500"/>
            <a:ext cx="9302262" cy="22860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 религии в России равноправны</a:t>
            </a: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</a:rPr>
              <a:t>, а исповедующие их люди должны показывать пример взаимного уважения обычаев и традиций.</a:t>
            </a:r>
          </a:p>
        </p:txBody>
      </p:sp>
    </p:spTree>
    <p:extLst>
      <p:ext uri="{BB962C8B-B14F-4D97-AF65-F5344CB8AC3E}">
        <p14:creationId xmlns:p14="http://schemas.microsoft.com/office/powerpoint/2010/main" val="13917540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5C42D5F-86E6-47EF-8D61-100BB35215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2838" y="119801"/>
            <a:ext cx="3549162" cy="318537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B764973-0DB4-4038-8EF6-DB0B19DF35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0231" y="3552827"/>
            <a:ext cx="3201917" cy="262983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76F129B-4941-4FCA-85CE-559DE5AAC8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23338" cy="282562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4C7EBC7-C9A2-482D-A830-8EA55E9FBF15}"/>
              </a:ext>
            </a:extLst>
          </p:cNvPr>
          <p:cNvSpPr/>
          <p:nvPr/>
        </p:nvSpPr>
        <p:spPr>
          <a:xfrm>
            <a:off x="465992" y="3121269"/>
            <a:ext cx="7921870" cy="282562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ЮНЕСКО 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(Организация Объединенных Наций по вопросам образования, науки, культуры, коммуникации и информации) – международная организация, которая объединяет людей и страны с помощью образования, культуры и науки.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B3EC8658-6C3C-4F13-A961-CF065BE6DB8D}"/>
              </a:ext>
            </a:extLst>
          </p:cNvPr>
          <p:cNvSpPr/>
          <p:nvPr/>
        </p:nvSpPr>
        <p:spPr>
          <a:xfrm>
            <a:off x="5199184" y="226587"/>
            <a:ext cx="3549162" cy="237245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Была создана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 ноября 1945 года, 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её штаб-квартира располагается в Париже (Франция).</a:t>
            </a:r>
          </a:p>
        </p:txBody>
      </p:sp>
    </p:spTree>
    <p:extLst>
      <p:ext uri="{BB962C8B-B14F-4D97-AF65-F5344CB8AC3E}">
        <p14:creationId xmlns:p14="http://schemas.microsoft.com/office/powerpoint/2010/main" val="28535554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DDFC3674-8474-40EE-AE18-8A2A71068B8C}"/>
              </a:ext>
            </a:extLst>
          </p:cNvPr>
          <p:cNvSpPr/>
          <p:nvPr/>
        </p:nvSpPr>
        <p:spPr>
          <a:xfrm>
            <a:off x="1600200" y="87922"/>
            <a:ext cx="8765931" cy="764931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Объекты всемирного культурного наследия ЮНЕСКО в России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CB94BDC-5CC9-4FE6-B594-3A95117C69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6693" y="2029070"/>
            <a:ext cx="6016869" cy="4011246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3D917969-1D1E-4EC6-B36C-3396D26E7858}"/>
              </a:ext>
            </a:extLst>
          </p:cNvPr>
          <p:cNvSpPr/>
          <p:nvPr/>
        </p:nvSpPr>
        <p:spPr>
          <a:xfrm>
            <a:off x="243987" y="2029071"/>
            <a:ext cx="6884377" cy="4626706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Санкт-Петербург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</a:rPr>
              <a:t>(«Северная Венеция»), с его множеством каналов и более чем 400 мостами, — это результат величайшего градостроительного проекта, начатого в 1703 году при Петре Великом. Город оказался тесно связанным с Октябрьской революцией 1917 года, и в 1924-1991 годах он носил имя Ленинград. В его архитектурном наследии сочетаются столь различные стили как барокко и классицизм, что можно видеть на примере Адмиралтейства, Зимнего дворца, Мраморного дворца и Эрмитажа.</a:t>
            </a:r>
          </a:p>
          <a:p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Время создания: </a:t>
            </a:r>
            <a:r>
              <a:rPr 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XVIII—XX </a:t>
            </a: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века.</a:t>
            </a:r>
          </a:p>
          <a:p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Год внесения в список Всемирного культурного наследия – 1990.</a:t>
            </a:r>
          </a:p>
          <a:p>
            <a:pPr algn="ctr"/>
            <a:endParaRPr lang="ru-RU" dirty="0"/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2D3AA892-98F3-48A3-94EA-8356AA4AA763}"/>
              </a:ext>
            </a:extLst>
          </p:cNvPr>
          <p:cNvSpPr/>
          <p:nvPr/>
        </p:nvSpPr>
        <p:spPr>
          <a:xfrm>
            <a:off x="4750777" y="958362"/>
            <a:ext cx="7332785" cy="965199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Исторический центр Санкт-Петербурга и связанные с ним комплексы памятников</a:t>
            </a:r>
          </a:p>
        </p:txBody>
      </p:sp>
    </p:spTree>
    <p:extLst>
      <p:ext uri="{BB962C8B-B14F-4D97-AF65-F5344CB8AC3E}">
        <p14:creationId xmlns:p14="http://schemas.microsoft.com/office/powerpoint/2010/main" val="21743404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96926CE-9635-417B-BE3F-A202697DC5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112" y="2006168"/>
            <a:ext cx="7597888" cy="4270013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45FAB6F6-8DEF-49D7-BB0A-0EB5D119C8C2}"/>
              </a:ext>
            </a:extLst>
          </p:cNvPr>
          <p:cNvSpPr/>
          <p:nvPr/>
        </p:nvSpPr>
        <p:spPr>
          <a:xfrm>
            <a:off x="7359161" y="142203"/>
            <a:ext cx="4712677" cy="95836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000" b="1" dirty="0">
                <a:solidFill>
                  <a:srgbClr val="002060"/>
                </a:solidFill>
              </a:rPr>
              <a:t>Архитектурный ансамбль </a:t>
            </a:r>
            <a:r>
              <a:rPr lang="ru-RU" sz="3000" b="1" dirty="0" err="1">
                <a:solidFill>
                  <a:srgbClr val="002060"/>
                </a:solidFill>
              </a:rPr>
              <a:t>Кижского</a:t>
            </a:r>
            <a:r>
              <a:rPr lang="ru-RU" sz="3000" b="1" dirty="0">
                <a:solidFill>
                  <a:srgbClr val="002060"/>
                </a:solidFill>
              </a:rPr>
              <a:t> погоста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A120B1CF-8BB3-4413-A135-2055860C7786}"/>
              </a:ext>
            </a:extLst>
          </p:cNvPr>
          <p:cNvSpPr/>
          <p:nvPr/>
        </p:nvSpPr>
        <p:spPr>
          <a:xfrm>
            <a:off x="269630" y="263769"/>
            <a:ext cx="6060831" cy="45720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Архитектурный ансамбль </a:t>
            </a:r>
            <a:r>
              <a:rPr lang="ru-RU" sz="2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Кижского</a:t>
            </a: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погоста </a:t>
            </a:r>
            <a:r>
              <a:rPr lang="ru-RU" sz="2000" b="1" dirty="0">
                <a:solidFill>
                  <a:srgbClr val="242C2E"/>
                </a:solidFill>
              </a:rPr>
              <a:t>расположен на острове Кижи Онежского озера, в Карелии. Здесь можно увидеть две деревянные церкви XVIII века, а также восьмигранную колокольню, построенную из дерева в 1862 году. Эти необычные сооружения, являющиеся вершиной плотницкого мастерства, представляют собой образец древнего церковного прихода и гармонично сочетаются с окружающим природным ландшафтом.</a:t>
            </a:r>
          </a:p>
          <a:p>
            <a:r>
              <a:rPr lang="ru-RU" sz="2000" b="1" dirty="0">
                <a:solidFill>
                  <a:srgbClr val="C00000"/>
                </a:solidFill>
              </a:rPr>
              <a:t>Время создания: </a:t>
            </a:r>
            <a:r>
              <a:rPr lang="en-US" sz="2000" b="1" dirty="0">
                <a:solidFill>
                  <a:srgbClr val="C00000"/>
                </a:solidFill>
              </a:rPr>
              <a:t>XVIII—XIX </a:t>
            </a:r>
            <a:r>
              <a:rPr lang="ru-RU" sz="2000" b="1" dirty="0">
                <a:solidFill>
                  <a:srgbClr val="C00000"/>
                </a:solidFill>
              </a:rPr>
              <a:t>века.</a:t>
            </a:r>
          </a:p>
          <a:p>
            <a:r>
              <a:rPr lang="ru-RU" sz="2000" b="1" dirty="0">
                <a:solidFill>
                  <a:srgbClr val="C00000"/>
                </a:solidFill>
              </a:rPr>
              <a:t>Год внесения в список Всемирного культурного наследия – 1990.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386577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4145EBC-0D2E-41A9-86EB-4A00A19E56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4796" y="2009220"/>
            <a:ext cx="6417204" cy="4259696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EC5F0406-0BCC-4C27-94E6-FB28F04E5722}"/>
              </a:ext>
            </a:extLst>
          </p:cNvPr>
          <p:cNvSpPr/>
          <p:nvPr/>
        </p:nvSpPr>
        <p:spPr>
          <a:xfrm>
            <a:off x="7403122" y="158262"/>
            <a:ext cx="4675758" cy="10287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Московский кремль и Красная площадь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CE967326-D5A0-4AA6-9312-1D6CAA63869F}"/>
              </a:ext>
            </a:extLst>
          </p:cNvPr>
          <p:cNvSpPr/>
          <p:nvPr/>
        </p:nvSpPr>
        <p:spPr>
          <a:xfrm>
            <a:off x="332359" y="811178"/>
            <a:ext cx="6251331" cy="5009329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Московский Кремль и Красная площадь</a:t>
            </a:r>
            <a:r>
              <a:rPr lang="ru-RU" sz="2000" b="1" dirty="0">
                <a:solidFill>
                  <a:srgbClr val="242C2E"/>
                </a:solidFill>
              </a:rPr>
              <a:t> - это место неразрывно связано с наиболее важными историческими и политическими событиями в жизни России. Начиная с XIII века Московский Кремль, созданный в период с XIV по XVII век выдающимися русскими и иностранными зодчими, являлся великокняжеской, а затем и царской резиденцией, а также религиозным центром. На Красной площади, раскинувшейся у стен Кремля, возвышается собор Василия Блаженного — подлинный шедевр русской православной архитектуры.</a:t>
            </a:r>
          </a:p>
          <a:p>
            <a:r>
              <a:rPr lang="ru-RU" sz="2000" b="1" dirty="0">
                <a:solidFill>
                  <a:srgbClr val="C00000"/>
                </a:solidFill>
              </a:rPr>
              <a:t>Время создания: </a:t>
            </a:r>
            <a:r>
              <a:rPr lang="en-US" sz="2000" b="1" dirty="0">
                <a:solidFill>
                  <a:srgbClr val="C00000"/>
                </a:solidFill>
              </a:rPr>
              <a:t>XIII—XVII </a:t>
            </a:r>
            <a:r>
              <a:rPr lang="ru-RU" sz="2000" b="1" dirty="0">
                <a:solidFill>
                  <a:srgbClr val="C00000"/>
                </a:solidFill>
              </a:rPr>
              <a:t>века.</a:t>
            </a:r>
          </a:p>
          <a:p>
            <a:r>
              <a:rPr lang="ru-RU" sz="2000" b="1" dirty="0">
                <a:solidFill>
                  <a:srgbClr val="C00000"/>
                </a:solidFill>
              </a:rPr>
              <a:t>Год внесения в список Всемирного культурного наследия – 1990.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955362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65D7E4E-C5A1-4FE6-8B6A-4A055BF9A6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4115" y="2152160"/>
            <a:ext cx="6227885" cy="4151923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F40D26FF-CE6A-4D13-9A60-9D197745B5E8}"/>
              </a:ext>
            </a:extLst>
          </p:cNvPr>
          <p:cNvSpPr/>
          <p:nvPr/>
        </p:nvSpPr>
        <p:spPr>
          <a:xfrm>
            <a:off x="6591300" y="215412"/>
            <a:ext cx="5336931" cy="1059471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Исторические памятники Новгорода и окрестностей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6E1F6846-6632-4606-9A06-B06416F9AB29}"/>
              </a:ext>
            </a:extLst>
          </p:cNvPr>
          <p:cNvSpPr/>
          <p:nvPr/>
        </p:nvSpPr>
        <p:spPr>
          <a:xfrm>
            <a:off x="263769" y="1068267"/>
            <a:ext cx="6227885" cy="455001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Новгород, 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</a:rPr>
              <a:t>выгодно располагаясь на древнем торговом пути между Средней Азией и Северной Европой, был в IX веке первой столицей России, центром православной духовности и русской архитектуры. Его средневековые памятники, церкви и монастыри, а также фрески Феофана Грека (учителя Андрея Рублёва), датируемые XIV веком, наглядно иллюстрируют выдающийся уровень архитектурного и художественного творчества.</a:t>
            </a:r>
          </a:p>
          <a:p>
            <a:r>
              <a:rPr lang="ru-RU" sz="2000" b="1" dirty="0">
                <a:solidFill>
                  <a:srgbClr val="C00000"/>
                </a:solidFill>
              </a:rPr>
              <a:t>Время создания: </a:t>
            </a:r>
            <a:r>
              <a:rPr lang="en-US" sz="2000" b="1" dirty="0">
                <a:solidFill>
                  <a:srgbClr val="C00000"/>
                </a:solidFill>
              </a:rPr>
              <a:t>XI—XVII </a:t>
            </a:r>
            <a:r>
              <a:rPr lang="ru-RU" sz="2000" b="1" dirty="0">
                <a:solidFill>
                  <a:srgbClr val="C00000"/>
                </a:solidFill>
              </a:rPr>
              <a:t>века.</a:t>
            </a:r>
          </a:p>
          <a:p>
            <a:r>
              <a:rPr lang="ru-RU" sz="2000" b="1" dirty="0">
                <a:solidFill>
                  <a:srgbClr val="C00000"/>
                </a:solidFill>
              </a:rPr>
              <a:t>Год внесения в список Всемирного культурного наследия – 1992.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960023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ACB02B6-4788-4A34-8C58-0D7F02FE2F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1861" y="2218104"/>
            <a:ext cx="6096000" cy="4064000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3DA64C2A-9EB9-4AF7-BE74-5DA48F8CF000}"/>
              </a:ext>
            </a:extLst>
          </p:cNvPr>
          <p:cNvSpPr/>
          <p:nvPr/>
        </p:nvSpPr>
        <p:spPr>
          <a:xfrm>
            <a:off x="6236677" y="131885"/>
            <a:ext cx="5826369" cy="95396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Культурный и исторический ансамбль «Соловецкие острова»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5252D34B-D2D3-46FE-8D25-F9ED5B8AC1A7}"/>
              </a:ext>
            </a:extLst>
          </p:cNvPr>
          <p:cNvSpPr/>
          <p:nvPr/>
        </p:nvSpPr>
        <p:spPr>
          <a:xfrm>
            <a:off x="240321" y="1325440"/>
            <a:ext cx="6811109" cy="434779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Соловецкий архипелаг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</a:rPr>
              <a:t>, располагающийся в западной части Белого моря, состоит из 6 островов общей площадью более 300 км². Они были заселены в V веке до н.э., однако самые первые свидетельства пребывания здесь человека относятся к 3-2-му тысячелетиям до н.э. Острова, начиная с XV века, стали местом создания и активного развития крупнейшего на Русском Севере монастыря. Здесь также расположены несколько церквей XVI-XIX веков.</a:t>
            </a:r>
          </a:p>
          <a:p>
            <a:r>
              <a:rPr lang="ru-RU" sz="2000" b="1" dirty="0">
                <a:solidFill>
                  <a:srgbClr val="C00000"/>
                </a:solidFill>
              </a:rPr>
              <a:t>Время создания: </a:t>
            </a:r>
            <a:r>
              <a:rPr lang="en-US" sz="2000" b="1" dirty="0">
                <a:solidFill>
                  <a:srgbClr val="C00000"/>
                </a:solidFill>
              </a:rPr>
              <a:t>XVI—XVII </a:t>
            </a:r>
            <a:r>
              <a:rPr lang="ru-RU" sz="2000" b="1" dirty="0">
                <a:solidFill>
                  <a:srgbClr val="C00000"/>
                </a:solidFill>
              </a:rPr>
              <a:t>века.</a:t>
            </a:r>
          </a:p>
          <a:p>
            <a:r>
              <a:rPr lang="ru-RU" sz="2000" b="1" dirty="0">
                <a:solidFill>
                  <a:srgbClr val="C00000"/>
                </a:solidFill>
              </a:rPr>
              <a:t>Год внесения в список Всемирного культурного наследия – 1992.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344432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F0EB151-207F-496C-B416-61FBEA38E7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0169" y="1990604"/>
            <a:ext cx="6441831" cy="4295896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8C325CC9-E704-4C03-9273-586E2CED7154}"/>
              </a:ext>
            </a:extLst>
          </p:cNvPr>
          <p:cNvSpPr/>
          <p:nvPr/>
        </p:nvSpPr>
        <p:spPr>
          <a:xfrm>
            <a:off x="7200900" y="193431"/>
            <a:ext cx="4888523" cy="101133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Белокаменные памятники Владимира и Суздаля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9C837C10-13DC-4A03-BF42-066651C181C4}"/>
              </a:ext>
            </a:extLst>
          </p:cNvPr>
          <p:cNvSpPr/>
          <p:nvPr/>
        </p:nvSpPr>
        <p:spPr>
          <a:xfrm>
            <a:off x="420705" y="698136"/>
            <a:ext cx="6361375" cy="414096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Владимир и Суздаль 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</a:rPr>
              <a:t>- эти два старинных центра культуры Центральной России занимают важное место в истории становления архитектуры страны. Здесь находится целый ряд величественных культовых и общественных зданий XII-XIII веков, среди которых выделяются Успенский и Дмитриевский соборы и церковь Покрова на Нерли.</a:t>
            </a:r>
          </a:p>
          <a:p>
            <a:r>
              <a:rPr lang="ru-RU" sz="2000" b="1" dirty="0">
                <a:solidFill>
                  <a:srgbClr val="C00000"/>
                </a:solidFill>
              </a:rPr>
              <a:t>Время создания: </a:t>
            </a:r>
            <a:r>
              <a:rPr lang="en-US" sz="2000" b="1" dirty="0">
                <a:solidFill>
                  <a:srgbClr val="C00000"/>
                </a:solidFill>
              </a:rPr>
              <a:t>XII—XIII </a:t>
            </a:r>
            <a:r>
              <a:rPr lang="ru-RU" sz="2000" b="1" dirty="0">
                <a:solidFill>
                  <a:srgbClr val="C00000"/>
                </a:solidFill>
              </a:rPr>
              <a:t>века.</a:t>
            </a:r>
          </a:p>
          <a:p>
            <a:r>
              <a:rPr lang="ru-RU" sz="2000" b="1" dirty="0">
                <a:solidFill>
                  <a:srgbClr val="C00000"/>
                </a:solidFill>
              </a:rPr>
              <a:t>Год внесения в список Всемирного культурного наследия – 1992.</a:t>
            </a:r>
          </a:p>
          <a:p>
            <a:pPr algn="ctr"/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0686381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093BFC9-7EAF-40DF-B26B-69D1658342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015" y="2074622"/>
            <a:ext cx="6265985" cy="4194294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FE1CD2FC-A47A-4FAB-8262-1DB540D92F18}"/>
              </a:ext>
            </a:extLst>
          </p:cNvPr>
          <p:cNvSpPr/>
          <p:nvPr/>
        </p:nvSpPr>
        <p:spPr>
          <a:xfrm>
            <a:off x="7183315" y="175846"/>
            <a:ext cx="4819797" cy="101990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Архитектурный ансамбль Троице-Сергиевой лавры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59D004A2-4740-45A2-8B7B-E5024C53390C}"/>
              </a:ext>
            </a:extLst>
          </p:cNvPr>
          <p:cNvSpPr/>
          <p:nvPr/>
        </p:nvSpPr>
        <p:spPr>
          <a:xfrm>
            <a:off x="389793" y="694592"/>
            <a:ext cx="6151684" cy="496765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Архитектурный ансамбль Троице-Сергиевой лавры 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</a:rPr>
              <a:t>- это яркий пример действующего православного монастыря, обладающего чертами крепости, что вполне соответствовало духу времени его формирования — XV—XVIII векам. В главном храме лавры — Успенском соборе, созданном по образу и подобию одноименного собора Московского Кремля, — находится гробница Бориса Годунова. Среди сокровищ лавры знаменитая икона «Троица» работы Андрея Рублёва.</a:t>
            </a:r>
          </a:p>
          <a:p>
            <a:r>
              <a:rPr lang="ru-RU" sz="2000" b="1" dirty="0">
                <a:solidFill>
                  <a:srgbClr val="C00000"/>
                </a:solidFill>
              </a:rPr>
              <a:t>Время создания: </a:t>
            </a:r>
            <a:r>
              <a:rPr lang="en-US" sz="2000" b="1" dirty="0">
                <a:solidFill>
                  <a:srgbClr val="C00000"/>
                </a:solidFill>
              </a:rPr>
              <a:t>XV—XVIII </a:t>
            </a:r>
            <a:r>
              <a:rPr lang="ru-RU" sz="2000" b="1" dirty="0">
                <a:solidFill>
                  <a:srgbClr val="C00000"/>
                </a:solidFill>
              </a:rPr>
              <a:t>века.</a:t>
            </a:r>
          </a:p>
          <a:p>
            <a:r>
              <a:rPr lang="ru-RU" sz="2000" b="1" dirty="0">
                <a:solidFill>
                  <a:srgbClr val="C00000"/>
                </a:solidFill>
              </a:rPr>
              <a:t>Год внесения в список Всемирного культурного наследия – 1993.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657711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649FE19-06A8-465F-A39E-6EFF9F754B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762" y="1233714"/>
            <a:ext cx="6890238" cy="5054200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3E237447-2426-48CE-B24A-ACDDDEEEBF69}"/>
              </a:ext>
            </a:extLst>
          </p:cNvPr>
          <p:cNvSpPr/>
          <p:nvPr/>
        </p:nvSpPr>
        <p:spPr>
          <a:xfrm>
            <a:off x="7833946" y="127488"/>
            <a:ext cx="4223238" cy="125290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Церковь Вознесения в Коломенском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13268A82-575C-45F7-9297-0B8443DE129A}"/>
              </a:ext>
            </a:extLst>
          </p:cNvPr>
          <p:cNvSpPr/>
          <p:nvPr/>
        </p:nvSpPr>
        <p:spPr>
          <a:xfrm>
            <a:off x="433753" y="876249"/>
            <a:ext cx="6350781" cy="4284836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Церковь Вознесения 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</a:rPr>
              <a:t>была построена в 1532 году в царском поместье Коломенское вблизи Москвы в ознаменование появления на свет наследника — будущего царя Ивана IV Грозного. Церковь Вознесения, являющаяся одним из самых ранних примеров выполнения в камне традиционного для деревянной архитектуры шатрового завершения, оказала большое влияние на дальнейшее развитие русской церковной архитектуры.</a:t>
            </a:r>
          </a:p>
          <a:p>
            <a:r>
              <a:rPr lang="ru-RU" sz="2000" b="1" dirty="0">
                <a:solidFill>
                  <a:srgbClr val="C00000"/>
                </a:solidFill>
              </a:rPr>
              <a:t>Время создания: </a:t>
            </a:r>
            <a:r>
              <a:rPr lang="en-US" sz="2000" b="1" dirty="0">
                <a:solidFill>
                  <a:srgbClr val="C00000"/>
                </a:solidFill>
              </a:rPr>
              <a:t>XVI </a:t>
            </a:r>
            <a:r>
              <a:rPr lang="ru-RU" sz="2000" b="1" dirty="0">
                <a:solidFill>
                  <a:srgbClr val="C00000"/>
                </a:solidFill>
              </a:rPr>
              <a:t>век.</a:t>
            </a:r>
          </a:p>
          <a:p>
            <a:r>
              <a:rPr lang="ru-RU" sz="2000" b="1" dirty="0">
                <a:solidFill>
                  <a:srgbClr val="C00000"/>
                </a:solidFill>
              </a:rPr>
              <a:t>Год внесения в список Всемирного культурного наследия – 1994.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795506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39A2A8C-F4DA-417C-9013-8A1E5F4BCE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5D411A18-4A3B-48F4-B11D-80BDE627B10B}"/>
              </a:ext>
            </a:extLst>
          </p:cNvPr>
          <p:cNvSpPr/>
          <p:nvPr/>
        </p:nvSpPr>
        <p:spPr>
          <a:xfrm>
            <a:off x="1778977" y="4299439"/>
            <a:ext cx="8915400" cy="207498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Россия расположена </a:t>
            </a: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</a:rPr>
              <a:t>на стыке различных цивилизаций и историко- культурных районов мира. Поэтому для нашей страны характерно разнообразие культур и религий.</a:t>
            </a:r>
          </a:p>
        </p:txBody>
      </p:sp>
    </p:spTree>
    <p:extLst>
      <p:ext uri="{BB962C8B-B14F-4D97-AF65-F5344CB8AC3E}">
        <p14:creationId xmlns:p14="http://schemas.microsoft.com/office/powerpoint/2010/main" val="25135531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1778185-23CE-4A65-B338-63F339A742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1" y="1656416"/>
            <a:ext cx="6934200" cy="4608575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21A18994-DDC4-4B7D-B530-288B51D7AB1A}"/>
              </a:ext>
            </a:extLst>
          </p:cNvPr>
          <p:cNvSpPr/>
          <p:nvPr/>
        </p:nvSpPr>
        <p:spPr>
          <a:xfrm>
            <a:off x="7473462" y="123092"/>
            <a:ext cx="4607169" cy="145952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Историко-архитектурный комплекс «Казанский кремль»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B4491864-23F3-4591-B249-0A710757BE8B}"/>
              </a:ext>
            </a:extLst>
          </p:cNvPr>
          <p:cNvSpPr/>
          <p:nvPr/>
        </p:nvSpPr>
        <p:spPr>
          <a:xfrm>
            <a:off x="378071" y="593009"/>
            <a:ext cx="6752492" cy="4965629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>
                <a:solidFill>
                  <a:schemeClr val="tx2">
                    <a:lumMod val="50000"/>
                  </a:schemeClr>
                </a:solidFill>
              </a:rPr>
              <a:t>Возникший на обитаемой с очень давних времён территории, </a:t>
            </a:r>
            <a:r>
              <a:rPr lang="ru-RU" sz="2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Казанский кремль 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</a:rPr>
              <a:t>ведёт свою историю от мусульманского периода в истории Золотой Орды и Казанского ханства. Он был завоеван в 1552 году Иваном Грозным и стал оплотом православия в Поволжье. Кремль, во многом сохранивший планировку древней татарской крепости и ставший важным центром паломничества, включает выдающиеся исторические здания XVI-XIX веков, построенные на руинах более ранних сооружений X-XVI веков.</a:t>
            </a:r>
          </a:p>
          <a:p>
            <a:r>
              <a:rPr lang="ru-RU" sz="2000" b="1" dirty="0">
                <a:solidFill>
                  <a:srgbClr val="C00000"/>
                </a:solidFill>
              </a:rPr>
              <a:t>Время создания: </a:t>
            </a:r>
            <a:r>
              <a:rPr lang="en-US" sz="2000" b="1" dirty="0">
                <a:solidFill>
                  <a:srgbClr val="C00000"/>
                </a:solidFill>
              </a:rPr>
              <a:t>XVI—XXI </a:t>
            </a:r>
            <a:r>
              <a:rPr lang="ru-RU" sz="2000" b="1" dirty="0">
                <a:solidFill>
                  <a:srgbClr val="C00000"/>
                </a:solidFill>
              </a:rPr>
              <a:t>века.</a:t>
            </a:r>
          </a:p>
          <a:p>
            <a:r>
              <a:rPr lang="ru-RU" sz="2000" b="1" dirty="0">
                <a:solidFill>
                  <a:srgbClr val="C00000"/>
                </a:solidFill>
              </a:rPr>
              <a:t>Год внесения в список Всемирного культурного наследия – 2000.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938141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D516771-96A2-456C-98C8-5ECE45AB6E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0169" y="1439354"/>
            <a:ext cx="6433039" cy="4819418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2251EEF6-EE9F-4B66-9803-A7DA77E98685}"/>
              </a:ext>
            </a:extLst>
          </p:cNvPr>
          <p:cNvSpPr/>
          <p:nvPr/>
        </p:nvSpPr>
        <p:spPr>
          <a:xfrm>
            <a:off x="7649307" y="146425"/>
            <a:ext cx="4457699" cy="121638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Ансамбль </a:t>
            </a:r>
            <a:r>
              <a:rPr lang="ru-RU" sz="3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Феропонтова</a:t>
            </a:r>
            <a:r>
              <a:rPr lang="ru-RU" sz="3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монастыря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9355BA2A-A8F2-4EE7-8C12-02BF5CD8B557}"/>
              </a:ext>
            </a:extLst>
          </p:cNvPr>
          <p:cNvSpPr/>
          <p:nvPr/>
        </p:nvSpPr>
        <p:spPr>
          <a:xfrm>
            <a:off x="334106" y="754616"/>
            <a:ext cx="6515101" cy="479180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Ферапонтов монастырь 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</a:rPr>
              <a:t>располагается в Вологодской области, на севере Европейской части России. Это исключительно хорошо сохранившийся православный монастырский комплекс XV—XVII веков, т. е. периода, имевшего огромное значение для формирования централизованного российского государства и развития его культуры. Архитектура монастыря своеобразна и целостна. В интерьере храма Рождества Богородицы сохранились великолепные настенные фрески Дионисия — величайшего русского художника конца XV века.</a:t>
            </a:r>
          </a:p>
          <a:p>
            <a:r>
              <a:rPr lang="ru-RU" sz="2000" b="1" dirty="0">
                <a:solidFill>
                  <a:srgbClr val="C00000"/>
                </a:solidFill>
              </a:rPr>
              <a:t>Время создания: </a:t>
            </a:r>
            <a:r>
              <a:rPr lang="en-US" sz="2000" b="1" dirty="0">
                <a:solidFill>
                  <a:srgbClr val="C00000"/>
                </a:solidFill>
              </a:rPr>
              <a:t>XV—XVII </a:t>
            </a:r>
            <a:r>
              <a:rPr lang="ru-RU" sz="2000" b="1" dirty="0">
                <a:solidFill>
                  <a:srgbClr val="C00000"/>
                </a:solidFill>
              </a:rPr>
              <a:t>века.</a:t>
            </a:r>
          </a:p>
          <a:p>
            <a:r>
              <a:rPr lang="ru-RU" sz="2000" b="1" dirty="0">
                <a:solidFill>
                  <a:srgbClr val="C00000"/>
                </a:solidFill>
              </a:rPr>
              <a:t>Год внесения в список Всемирного культурного наследия – 2000.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552796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71CE9E7-6599-4434-9757-160EA4696D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6931" y="2421731"/>
            <a:ext cx="6855069" cy="3855976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927CF535-F1C2-4E9A-AB7E-C3DE07C16BE7}"/>
              </a:ext>
            </a:extLst>
          </p:cNvPr>
          <p:cNvSpPr/>
          <p:nvPr/>
        </p:nvSpPr>
        <p:spPr>
          <a:xfrm>
            <a:off x="7306408" y="127489"/>
            <a:ext cx="4739054" cy="140237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Цитадель, старый город и крепостные сооружения Дербента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AA9343AA-9665-4DA3-9C28-D478DC90E316}"/>
              </a:ext>
            </a:extLst>
          </p:cNvPr>
          <p:cNvSpPr/>
          <p:nvPr/>
        </p:nvSpPr>
        <p:spPr>
          <a:xfrm>
            <a:off x="342899" y="444012"/>
            <a:ext cx="6435969" cy="4936881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Древний Дербент 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</a:rPr>
              <a:t>располагался на северных рубежах Сасанидской Персии, простиравшейся в те времена на восток и запад от Каспийского моря. Старинные укрепления, выстроенные из камня, включают две крепостные стены, которые идут параллельно друг другу от берега моря до гор. Город Дербент сложился между этих двух стен и сохранил до настоящего времени свой средневековый характер. Он продолжал быть важным в стратегическом отношении местом вплоть до XIX в.</a:t>
            </a:r>
          </a:p>
          <a:p>
            <a:r>
              <a:rPr lang="ru-RU" sz="2000" b="1" dirty="0">
                <a:solidFill>
                  <a:srgbClr val="C00000"/>
                </a:solidFill>
              </a:rPr>
              <a:t>Время создания: </a:t>
            </a:r>
            <a:r>
              <a:rPr lang="en-US" sz="2000" b="1" dirty="0">
                <a:solidFill>
                  <a:srgbClr val="C00000"/>
                </a:solidFill>
              </a:rPr>
              <a:t>VI—XIX </a:t>
            </a:r>
            <a:r>
              <a:rPr lang="ru-RU" sz="2000" b="1" dirty="0">
                <a:solidFill>
                  <a:srgbClr val="C00000"/>
                </a:solidFill>
              </a:rPr>
              <a:t>века.</a:t>
            </a:r>
          </a:p>
          <a:p>
            <a:r>
              <a:rPr lang="ru-RU" sz="2000" b="1" dirty="0">
                <a:solidFill>
                  <a:srgbClr val="C00000"/>
                </a:solidFill>
              </a:rPr>
              <a:t>Год внесения в список Всемирного культурного наследия – 2003.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076668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DC0D76B-9E0E-4531-B18D-B1E8991F27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282092"/>
            <a:ext cx="6019800" cy="4013200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CA62014E-333E-400D-9387-430D6F0B6CC1}"/>
              </a:ext>
            </a:extLst>
          </p:cNvPr>
          <p:cNvSpPr/>
          <p:nvPr/>
        </p:nvSpPr>
        <p:spPr>
          <a:xfrm>
            <a:off x="7218485" y="219808"/>
            <a:ext cx="4800600" cy="112541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Ансамбль Новодевичьего монастыря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50638F1F-7C85-48F2-A993-D684933B23A2}"/>
              </a:ext>
            </a:extLst>
          </p:cNvPr>
          <p:cNvSpPr/>
          <p:nvPr/>
        </p:nvSpPr>
        <p:spPr>
          <a:xfrm>
            <a:off x="290144" y="562708"/>
            <a:ext cx="6603023" cy="5407269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Новодевичий монастырь</a:t>
            </a:r>
            <a:r>
              <a:rPr lang="ru-RU" sz="2000" b="1" dirty="0">
                <a:solidFill>
                  <a:srgbClr val="333333"/>
                </a:solidFill>
              </a:rPr>
              <a:t>, расположенный на юго-западе Москвы, создавался на протяжении XVI-XVII столетий и являлся одним из звеньев в цепочке монастырских ансамблей, объединенных в оборонную систему города. Здесь были пострижены в монахини и погребены представительницы царской фамилии, знатных боярских и дворянских родов. Ансамбль Новодевичьего монастыря является одним из шедевров русского зодчества, а его интерьеры, где хранятся ценные коллекции живописи и произведений декоративно-прикладного искусства, отличаются богатым внутренним убранством.</a:t>
            </a:r>
          </a:p>
          <a:p>
            <a:r>
              <a:rPr lang="ru-RU" sz="2000" b="1" dirty="0">
                <a:solidFill>
                  <a:srgbClr val="C00000"/>
                </a:solidFill>
              </a:rPr>
              <a:t>Время создания: </a:t>
            </a:r>
            <a:r>
              <a:rPr lang="en-US" sz="2000" b="1" dirty="0">
                <a:solidFill>
                  <a:srgbClr val="C00000"/>
                </a:solidFill>
              </a:rPr>
              <a:t>XVI—XVII </a:t>
            </a:r>
            <a:r>
              <a:rPr lang="ru-RU" sz="2000" b="1" dirty="0">
                <a:solidFill>
                  <a:srgbClr val="C00000"/>
                </a:solidFill>
              </a:rPr>
              <a:t>века.</a:t>
            </a:r>
          </a:p>
          <a:p>
            <a:r>
              <a:rPr lang="ru-RU" sz="2000" b="1" dirty="0">
                <a:solidFill>
                  <a:srgbClr val="C00000"/>
                </a:solidFill>
              </a:rPr>
              <a:t>Год внесения в список Всемирного культурного наследия – 2004.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661015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0981742-B01D-44BF-8D40-D4B005B37C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911887"/>
            <a:ext cx="6096000" cy="4368800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7F4E2432-48B0-4745-96B2-68A34AA5A739}"/>
              </a:ext>
            </a:extLst>
          </p:cNvPr>
          <p:cNvSpPr/>
          <p:nvPr/>
        </p:nvSpPr>
        <p:spPr>
          <a:xfrm>
            <a:off x="8220808" y="150887"/>
            <a:ext cx="3780692" cy="85285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Исторический центр Ярославля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023CD78D-4123-4D6F-9E87-7A79714E5851}"/>
              </a:ext>
            </a:extLst>
          </p:cNvPr>
          <p:cNvSpPr/>
          <p:nvPr/>
        </p:nvSpPr>
        <p:spPr>
          <a:xfrm>
            <a:off x="386862" y="291564"/>
            <a:ext cx="6471139" cy="598912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Исторический город Ярославль 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</a:rPr>
              <a:t>был основан в XI в. и впоследствии развился в крупный торговый центр. Он известен своими многочисленными церквями XVII века, и как выдающийся образец осуществления реформы городской планировки, проведенной по указу императрицы Екатерины Великой в 1763 г. по всей России. Хотя город и сохранил ряд замечательных исторических построек, в дальнейшем он был реконструирован в стиле классицизма на основе радиального генерального плана. В нем также сохранились относящиеся к XVI в. сооружения Спасского монастыря, возникшего в конце XII в. на месте языческого храма. </a:t>
            </a:r>
          </a:p>
          <a:p>
            <a:r>
              <a:rPr lang="ru-RU" sz="2000" b="1" dirty="0">
                <a:solidFill>
                  <a:srgbClr val="C00000"/>
                </a:solidFill>
              </a:rPr>
              <a:t>Время создания: </a:t>
            </a:r>
            <a:r>
              <a:rPr lang="en-US" sz="2000" b="1" dirty="0">
                <a:solidFill>
                  <a:srgbClr val="C00000"/>
                </a:solidFill>
              </a:rPr>
              <a:t>XVI—XX </a:t>
            </a:r>
            <a:r>
              <a:rPr lang="ru-RU" sz="2000" b="1" dirty="0">
                <a:solidFill>
                  <a:srgbClr val="C00000"/>
                </a:solidFill>
              </a:rPr>
              <a:t>века.</a:t>
            </a:r>
          </a:p>
          <a:p>
            <a:r>
              <a:rPr lang="ru-RU" sz="2000" b="1" dirty="0">
                <a:solidFill>
                  <a:srgbClr val="C00000"/>
                </a:solidFill>
              </a:rPr>
              <a:t>Год внесения в список Всемирного культурного наследия – 2005.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26867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162D2B4-D407-4734-9B05-901D47D20D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2167" y="2998801"/>
            <a:ext cx="5779833" cy="3252530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E6B228A9-9EBE-43DA-A3D0-9036FCABA666}"/>
              </a:ext>
            </a:extLst>
          </p:cNvPr>
          <p:cNvSpPr/>
          <p:nvPr/>
        </p:nvSpPr>
        <p:spPr>
          <a:xfrm>
            <a:off x="6814038" y="162657"/>
            <a:ext cx="5178670" cy="88802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Геодезическая дуга Струве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1053590E-B6C1-479F-8677-20FD5ADBD42B}"/>
              </a:ext>
            </a:extLst>
          </p:cNvPr>
          <p:cNvSpPr/>
          <p:nvPr/>
        </p:nvSpPr>
        <p:spPr>
          <a:xfrm>
            <a:off x="351691" y="400050"/>
            <a:ext cx="6462347" cy="600954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Дуга Струве </a:t>
            </a:r>
            <a:r>
              <a:rPr lang="ru-RU" sz="1900" b="1" dirty="0">
                <a:solidFill>
                  <a:srgbClr val="333333"/>
                </a:solidFill>
              </a:rPr>
              <a:t>— это цепь триангуляционных пунктов, протянувшаяся на 2820 км. по территории 10 европейских стран от </a:t>
            </a:r>
            <a:r>
              <a:rPr lang="ru-RU" sz="1900" b="1" dirty="0" err="1">
                <a:solidFill>
                  <a:srgbClr val="333333"/>
                </a:solidFill>
              </a:rPr>
              <a:t>Хаммерфеста</a:t>
            </a:r>
            <a:r>
              <a:rPr lang="ru-RU" sz="1900" b="1" dirty="0">
                <a:solidFill>
                  <a:srgbClr val="333333"/>
                </a:solidFill>
              </a:rPr>
              <a:t> в Норвегии до Чёрного моря. Эти опорные точки наблюдений были заложены в период 1816—1855 годов российским астрономом и геодезистом В. Струве, который произвел таким образом первое достоверное измерение большого сегмента дуги земного меридиана. Это позволило точно установить размер и форму нашей планеты, что стало важным шагом в развитии наук о Земле и топографического картирования. Первоначально «дуга» состояла из 258 геодезических «треугольников» (полигонов) с 265 основными триангуляционными пунктами. В объект всемирного наследия вошли 34 таких пункта. </a:t>
            </a:r>
          </a:p>
          <a:p>
            <a:r>
              <a:rPr lang="ru-RU" sz="1900" b="1" dirty="0">
                <a:solidFill>
                  <a:srgbClr val="C00000"/>
                </a:solidFill>
              </a:rPr>
              <a:t>Время создания: </a:t>
            </a:r>
            <a:r>
              <a:rPr lang="en-US" sz="1900" b="1" dirty="0">
                <a:solidFill>
                  <a:srgbClr val="C00000"/>
                </a:solidFill>
              </a:rPr>
              <a:t>XIX </a:t>
            </a:r>
            <a:r>
              <a:rPr lang="ru-RU" sz="1900" b="1" dirty="0">
                <a:solidFill>
                  <a:srgbClr val="C00000"/>
                </a:solidFill>
              </a:rPr>
              <a:t>век.</a:t>
            </a:r>
          </a:p>
          <a:p>
            <a:r>
              <a:rPr lang="ru-RU" sz="1900" b="1" dirty="0">
                <a:solidFill>
                  <a:srgbClr val="C00000"/>
                </a:solidFill>
              </a:rPr>
              <a:t>Год внесения в список Всемирного культурного наследия – 2005.</a:t>
            </a:r>
          </a:p>
          <a:p>
            <a:pPr algn="ctr"/>
            <a:endParaRPr lang="ru-RU" dirty="0"/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E43EEC79-9D3A-437F-972D-F6736491A816}"/>
              </a:ext>
            </a:extLst>
          </p:cNvPr>
          <p:cNvSpPr/>
          <p:nvPr/>
        </p:nvSpPr>
        <p:spPr>
          <a:xfrm>
            <a:off x="7825153" y="1468316"/>
            <a:ext cx="3156439" cy="137222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900" b="1" dirty="0">
                <a:solidFill>
                  <a:schemeClr val="tx2">
                    <a:lumMod val="50000"/>
                  </a:schemeClr>
                </a:solidFill>
              </a:rPr>
              <a:t>Объект расположен в Ленинградской области на </a:t>
            </a:r>
            <a:r>
              <a:rPr lang="ru-RU" sz="19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острове Гогланд.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57888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5F674EE-A1C0-4079-8F20-D4F5C6DF28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977" y="2169896"/>
            <a:ext cx="6222023" cy="4134189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BCD594F7-5BDE-4150-AF44-CBA1BC4581AC}"/>
              </a:ext>
            </a:extLst>
          </p:cNvPr>
          <p:cNvSpPr/>
          <p:nvPr/>
        </p:nvSpPr>
        <p:spPr>
          <a:xfrm>
            <a:off x="6954715" y="175846"/>
            <a:ext cx="4967654" cy="104628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Булгарский историко-археологический комплекс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CB4BD519-7434-4D62-BBBD-FD26938B01A9}"/>
              </a:ext>
            </a:extLst>
          </p:cNvPr>
          <p:cNvSpPr/>
          <p:nvPr/>
        </p:nvSpPr>
        <p:spPr>
          <a:xfrm>
            <a:off x="269631" y="290146"/>
            <a:ext cx="6222024" cy="572379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Булгарский историко-археологический комплекс </a:t>
            </a:r>
            <a:r>
              <a:rPr lang="ru-RU" sz="2000" b="1" dirty="0">
                <a:solidFill>
                  <a:srgbClr val="333333"/>
                </a:solidFill>
              </a:rPr>
              <a:t>находится на берегах реки Волги, к югу от столицы Татарстана г. Казань. Он содержит свидетельства существования средневекового города Болгар, древнего поселения народа волжских булгар, который существовал в период с VII по XV вв. и был в XIII в. первой столицей Золотой Орды. Объект представляет собой важное свидетельство исторической преемственности и разнообразия культур. Он является символическим напоминанием о принятии в 922 г. волжскими булгарами ислама и остается священным местом паломничества татар – мусульман.</a:t>
            </a:r>
          </a:p>
          <a:p>
            <a:r>
              <a:rPr lang="ru-RU" sz="2000" b="1" dirty="0">
                <a:solidFill>
                  <a:srgbClr val="C00000"/>
                </a:solidFill>
              </a:rPr>
              <a:t>Время создания: </a:t>
            </a:r>
            <a:r>
              <a:rPr lang="en-US" sz="2000" b="1" dirty="0">
                <a:solidFill>
                  <a:srgbClr val="C00000"/>
                </a:solidFill>
              </a:rPr>
              <a:t>X—XV </a:t>
            </a:r>
            <a:r>
              <a:rPr lang="ru-RU" sz="2000" b="1" dirty="0">
                <a:solidFill>
                  <a:srgbClr val="C00000"/>
                </a:solidFill>
              </a:rPr>
              <a:t>века.</a:t>
            </a:r>
          </a:p>
          <a:p>
            <a:r>
              <a:rPr lang="ru-RU" sz="2000" b="1" dirty="0">
                <a:solidFill>
                  <a:srgbClr val="C00000"/>
                </a:solidFill>
              </a:rPr>
              <a:t>Год внесения в список Всемирного культурного наследия – 2014.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018148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E5D2F8B-050E-40AB-B160-65E83C5756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246" y="1926239"/>
            <a:ext cx="6529754" cy="4351469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0513AB3F-3711-4D37-A226-AD717CA1CCD4}"/>
              </a:ext>
            </a:extLst>
          </p:cNvPr>
          <p:cNvSpPr/>
          <p:nvPr/>
        </p:nvSpPr>
        <p:spPr>
          <a:xfrm>
            <a:off x="7578969" y="176207"/>
            <a:ext cx="4413739" cy="1292469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Успенский собор и монастырь острова-гряда Свияжск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2954A67B-C539-45C7-ADDF-15F77C4663E0}"/>
              </a:ext>
            </a:extLst>
          </p:cNvPr>
          <p:cNvSpPr/>
          <p:nvPr/>
        </p:nvSpPr>
        <p:spPr>
          <a:xfrm>
            <a:off x="430822" y="580292"/>
            <a:ext cx="6295293" cy="4528039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Успенский собор 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</a:rPr>
              <a:t>расположен на острове-граде Свияжск и является частью одноимённого монастыря. Расположенный на слиянии рек Волги, Свияги и Щуки, на перекрёстке Шёлкового пути и реки Волги, Свияжск был основан Иваном Грозным в 1551 году. Именно с этого форпоста Иван Грозный начал завоевание города Казани. Фрески собора относятся к числу редчайших примеров восточной православной настенной живописи.</a:t>
            </a:r>
          </a:p>
          <a:p>
            <a:r>
              <a:rPr lang="ru-RU" sz="2000" b="1" dirty="0">
                <a:solidFill>
                  <a:srgbClr val="C00000"/>
                </a:solidFill>
              </a:rPr>
              <a:t>Время создания: С </a:t>
            </a:r>
            <a:r>
              <a:rPr lang="en-US" sz="2000" b="1" dirty="0">
                <a:solidFill>
                  <a:srgbClr val="C00000"/>
                </a:solidFill>
              </a:rPr>
              <a:t>XVI </a:t>
            </a:r>
            <a:r>
              <a:rPr lang="ru-RU" sz="2000" b="1" dirty="0">
                <a:solidFill>
                  <a:srgbClr val="C00000"/>
                </a:solidFill>
              </a:rPr>
              <a:t>века.</a:t>
            </a:r>
          </a:p>
          <a:p>
            <a:r>
              <a:rPr lang="ru-RU" sz="2000" b="1" dirty="0">
                <a:solidFill>
                  <a:srgbClr val="C00000"/>
                </a:solidFill>
              </a:rPr>
              <a:t>Год внесения в список Всемирного культурного наследия – 2017.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606077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A3CB980-5861-4451-BAD9-98265F465B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9158" y="1714500"/>
            <a:ext cx="5742841" cy="4594273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5A1C0C79-2817-4B60-AF9B-3FF61B620416}"/>
              </a:ext>
            </a:extLst>
          </p:cNvPr>
          <p:cNvSpPr/>
          <p:nvPr/>
        </p:nvSpPr>
        <p:spPr>
          <a:xfrm>
            <a:off x="8062546" y="140677"/>
            <a:ext cx="4026877" cy="128367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Храмы псковской архитектурной школы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7263C7E8-E55B-4AAA-A8D0-3E8EA105398D}"/>
              </a:ext>
            </a:extLst>
          </p:cNvPr>
          <p:cNvSpPr/>
          <p:nvPr/>
        </p:nvSpPr>
        <p:spPr>
          <a:xfrm>
            <a:off x="184638" y="272563"/>
            <a:ext cx="6778869" cy="603621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Церкви, соборы, монастыри, крепостные башни и административные здания составляют группу памятников, расположенных в историческом городе Псков. 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</a:rPr>
              <a:t>Главными особенностями архитектуры этих зданий являются кубические объемы, купола, подъезды и колокольни, наиболее ранние элементы которых датируются XII веком. Церкви и соборы гармонично сочетаются с окружающим их природным ландшафтом посредством садов, заборов и стен. Псковская школа зодчества достигла пика своего развития в XV-XVI веках. Она оказывала значительное влияние на формирование архитектурных стилей в России на протяжении пяти столетий.</a:t>
            </a:r>
          </a:p>
          <a:p>
            <a:r>
              <a:rPr lang="ru-RU" sz="2000" b="1" dirty="0">
                <a:solidFill>
                  <a:srgbClr val="C00000"/>
                </a:solidFill>
              </a:rPr>
              <a:t>Время создания: с </a:t>
            </a:r>
            <a:r>
              <a:rPr lang="en-US" sz="2000" b="1" dirty="0">
                <a:solidFill>
                  <a:srgbClr val="C00000"/>
                </a:solidFill>
              </a:rPr>
              <a:t>XII </a:t>
            </a:r>
            <a:r>
              <a:rPr lang="ru-RU" sz="2000" b="1" dirty="0">
                <a:solidFill>
                  <a:srgbClr val="C00000"/>
                </a:solidFill>
              </a:rPr>
              <a:t>века.</a:t>
            </a:r>
          </a:p>
          <a:p>
            <a:r>
              <a:rPr lang="ru-RU" sz="2000" b="1" dirty="0">
                <a:solidFill>
                  <a:srgbClr val="C00000"/>
                </a:solidFill>
              </a:rPr>
              <a:t>Год внесения в список Всемирного культурного наследия – 2019.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94440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F4C89CE-EA34-4E3A-A0F8-CADF8B5644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131" y="2041404"/>
            <a:ext cx="6397869" cy="4236303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DF59ECA6-23EC-4268-9739-20CCC90B2208}"/>
              </a:ext>
            </a:extLst>
          </p:cNvPr>
          <p:cNvSpPr/>
          <p:nvPr/>
        </p:nvSpPr>
        <p:spPr>
          <a:xfrm>
            <a:off x="7350369" y="123093"/>
            <a:ext cx="4695092" cy="9144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Древний город Херсонес Таврический и его хора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5F82C037-70FA-46AA-BB5F-3CA830118CA8}"/>
              </a:ext>
            </a:extLst>
          </p:cNvPr>
          <p:cNvSpPr/>
          <p:nvPr/>
        </p:nvSpPr>
        <p:spPr>
          <a:xfrm>
            <a:off x="307731" y="474785"/>
            <a:ext cx="6682154" cy="526659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Древний город Херсонес Таврический 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</a:rPr>
              <a:t>представляет собой руины древнего города, основанного греками-дорийцами в V веке до н. э. на северном побережье Черного моря. Объект включает 6 элементов, в их числе развалины города и сельскохозяйственные угодья, разделенные на несколько сотен прямоугольных участков одинакового размера, служивших для выращивания винограда. На территории объекта находятся несколько комплексов зданий общественного назначения, жилые кварталы и памятники раннего христианства. </a:t>
            </a:r>
          </a:p>
          <a:p>
            <a:r>
              <a:rPr lang="ru-RU" sz="2000" b="1" dirty="0">
                <a:solidFill>
                  <a:srgbClr val="C00000"/>
                </a:solidFill>
              </a:rPr>
              <a:t>Время создания: V век до н. э. — XIV век.</a:t>
            </a:r>
          </a:p>
          <a:p>
            <a:r>
              <a:rPr lang="ru-RU" sz="2000" b="1" dirty="0">
                <a:solidFill>
                  <a:srgbClr val="C00000"/>
                </a:solidFill>
              </a:rPr>
              <a:t>Год внесения в список Всемирного культурного наследия – 2013.</a:t>
            </a:r>
          </a:p>
          <a:p>
            <a:pPr algn="ctr"/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26381120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074BF01-003A-41B8-A346-1CC06FCC0D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752" y="1239716"/>
            <a:ext cx="10624116" cy="5121407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EA907E09-CB5C-4FF5-A55B-918607EFE597}"/>
              </a:ext>
            </a:extLst>
          </p:cNvPr>
          <p:cNvSpPr/>
          <p:nvPr/>
        </p:nvSpPr>
        <p:spPr>
          <a:xfrm>
            <a:off x="1963615" y="250692"/>
            <a:ext cx="8264769" cy="59787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Доля религиозных организаций в России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A8E58DB2-120D-4105-84A7-C6E123E63044}"/>
              </a:ext>
            </a:extLst>
          </p:cNvPr>
          <p:cNvSpPr/>
          <p:nvPr/>
        </p:nvSpPr>
        <p:spPr>
          <a:xfrm>
            <a:off x="5002823" y="5169877"/>
            <a:ext cx="6928339" cy="1437431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В России зарегистрировано около 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24000 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религиозных организаций, которые относятся к более чем 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60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 религиозным направлениям.</a:t>
            </a:r>
          </a:p>
        </p:txBody>
      </p:sp>
    </p:spTree>
    <p:extLst>
      <p:ext uri="{BB962C8B-B14F-4D97-AF65-F5344CB8AC3E}">
        <p14:creationId xmlns:p14="http://schemas.microsoft.com/office/powerpoint/2010/main" val="3775020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140414B-39E4-4461-B864-4134ED03A71D}"/>
              </a:ext>
            </a:extLst>
          </p:cNvPr>
          <p:cNvSpPr txBox="1"/>
          <p:nvPr/>
        </p:nvSpPr>
        <p:spPr>
          <a:xfrm>
            <a:off x="2593730" y="1072662"/>
            <a:ext cx="77108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ДОМАШНЕЕ ЗАДАНИЕ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4D79899-F296-4584-A118-389E3238ACE5}"/>
              </a:ext>
            </a:extLst>
          </p:cNvPr>
          <p:cNvSpPr txBox="1"/>
          <p:nvPr/>
        </p:nvSpPr>
        <p:spPr>
          <a:xfrm>
            <a:off x="1969477" y="2479431"/>
            <a:ext cx="89593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002060"/>
                </a:solidFill>
              </a:rPr>
              <a:t>Дать ответ на вопрос: какие религии распространены в нашем регионе?</a:t>
            </a:r>
          </a:p>
        </p:txBody>
      </p:sp>
    </p:spTree>
    <p:extLst>
      <p:ext uri="{BB962C8B-B14F-4D97-AF65-F5344CB8AC3E}">
        <p14:creationId xmlns:p14="http://schemas.microsoft.com/office/powerpoint/2010/main" val="33530065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40C32E4-CCD4-4B28-8138-13BCCE7751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7213"/>
            <a:ext cx="12192000" cy="5650787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70863343-B0B3-4B57-804D-861D282DF423}"/>
              </a:ext>
            </a:extLst>
          </p:cNvPr>
          <p:cNvSpPr/>
          <p:nvPr/>
        </p:nvSpPr>
        <p:spPr>
          <a:xfrm>
            <a:off x="8343900" y="167054"/>
            <a:ext cx="3710354" cy="4572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География религий</a:t>
            </a: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014BC377-170C-46F6-B92A-7A2F9F8A4770}"/>
              </a:ext>
            </a:extLst>
          </p:cNvPr>
          <p:cNvSpPr/>
          <p:nvPr/>
        </p:nvSpPr>
        <p:spPr>
          <a:xfrm>
            <a:off x="1213339" y="687134"/>
            <a:ext cx="6981090" cy="4572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Распространение основных религий</a:t>
            </a:r>
          </a:p>
        </p:txBody>
      </p:sp>
    </p:spTree>
    <p:extLst>
      <p:ext uri="{BB962C8B-B14F-4D97-AF65-F5344CB8AC3E}">
        <p14:creationId xmlns:p14="http://schemas.microsoft.com/office/powerpoint/2010/main" val="257563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AC7454F-A1FA-4854-8B64-9AB49458B0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029F10E7-B42E-43C2-A334-6E9ACB2F5C11}"/>
              </a:ext>
            </a:extLst>
          </p:cNvPr>
          <p:cNvSpPr/>
          <p:nvPr/>
        </p:nvSpPr>
        <p:spPr>
          <a:xfrm>
            <a:off x="3824654" y="404446"/>
            <a:ext cx="8124092" cy="123092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Православие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 – районы, где преобладает русское население, или районы с пёстрым национальным составом.</a:t>
            </a: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F9317689-8F3D-4947-BFEB-C099DCF9541B}"/>
              </a:ext>
            </a:extLst>
          </p:cNvPr>
          <p:cNvSpPr/>
          <p:nvPr/>
        </p:nvSpPr>
        <p:spPr>
          <a:xfrm>
            <a:off x="1960685" y="3429000"/>
            <a:ext cx="9988061" cy="244426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Православие исповедуют </a:t>
            </a: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</a:rPr>
              <a:t>народы славянской группы-русские, белорусы, украинцы. Много приверженцев и среди других народов – карелов, коми, марийцев, чувашей, якутов, </a:t>
            </a:r>
            <a:r>
              <a:rPr lang="ru-RU" sz="3200" b="1" dirty="0" err="1">
                <a:solidFill>
                  <a:schemeClr val="accent2">
                    <a:lumMod val="50000"/>
                  </a:schemeClr>
                </a:solidFill>
              </a:rPr>
              <a:t>хокасов</a:t>
            </a: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ru-RU" sz="3200" b="1" dirty="0" err="1">
                <a:solidFill>
                  <a:schemeClr val="accent2">
                    <a:lumMod val="50000"/>
                  </a:schemeClr>
                </a:solidFill>
              </a:rPr>
              <a:t>осетинов</a:t>
            </a: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</a:rPr>
              <a:t>, мордва.</a:t>
            </a:r>
          </a:p>
        </p:txBody>
      </p:sp>
    </p:spTree>
    <p:extLst>
      <p:ext uri="{BB962C8B-B14F-4D97-AF65-F5344CB8AC3E}">
        <p14:creationId xmlns:p14="http://schemas.microsoft.com/office/powerpoint/2010/main" val="21330531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7602179-ABB8-4F31-B81B-0E3ADCBF53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F459A7D7-C1CF-43B2-9AFA-3446BEB4C9E4}"/>
              </a:ext>
            </a:extLst>
          </p:cNvPr>
          <p:cNvSpPr/>
          <p:nvPr/>
        </p:nvSpPr>
        <p:spPr>
          <a:xfrm>
            <a:off x="3594588" y="175846"/>
            <a:ext cx="8440616" cy="1441939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Лютеранство</a:t>
            </a:r>
            <a:r>
              <a:rPr lang="ru-RU" sz="3000" b="1" dirty="0">
                <a:solidFill>
                  <a:schemeClr val="accent2">
                    <a:lumMod val="50000"/>
                  </a:schemeClr>
                </a:solidFill>
              </a:rPr>
              <a:t> характерно для немцев, </a:t>
            </a:r>
            <a:r>
              <a:rPr lang="ru-RU" sz="3000" b="1" dirty="0" err="1">
                <a:solidFill>
                  <a:schemeClr val="accent2">
                    <a:lumMod val="50000"/>
                  </a:schemeClr>
                </a:solidFill>
              </a:rPr>
              <a:t>финов</a:t>
            </a:r>
            <a:r>
              <a:rPr lang="ru-RU" sz="3000" b="1" dirty="0">
                <a:solidFill>
                  <a:schemeClr val="accent2">
                    <a:lumMod val="50000"/>
                  </a:schemeClr>
                </a:solidFill>
              </a:rPr>
              <a:t>, латышей, эстонцев. Баптизм исповедуют представители различных народов.</a:t>
            </a: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EAAC83EA-32A7-41F3-95C1-368C20DCE999}"/>
              </a:ext>
            </a:extLst>
          </p:cNvPr>
          <p:cNvSpPr/>
          <p:nvPr/>
        </p:nvSpPr>
        <p:spPr>
          <a:xfrm>
            <a:off x="1291003" y="5011615"/>
            <a:ext cx="8440616" cy="1301261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Иудаизм </a:t>
            </a:r>
            <a:r>
              <a:rPr lang="ru-RU" sz="3000" b="1" dirty="0">
                <a:solidFill>
                  <a:schemeClr val="accent2">
                    <a:lumMod val="50000"/>
                  </a:schemeClr>
                </a:solidFill>
              </a:rPr>
              <a:t>является основной религией для большинства евреев России.</a:t>
            </a:r>
          </a:p>
        </p:txBody>
      </p:sp>
    </p:spTree>
    <p:extLst>
      <p:ext uri="{BB962C8B-B14F-4D97-AF65-F5344CB8AC3E}">
        <p14:creationId xmlns:p14="http://schemas.microsoft.com/office/powerpoint/2010/main" val="10150776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3A51A73-754C-4C55-BAAF-82CC344BFC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E532B1E7-4114-437A-BFC5-70D49F649D30}"/>
              </a:ext>
            </a:extLst>
          </p:cNvPr>
          <p:cNvSpPr/>
          <p:nvPr/>
        </p:nvSpPr>
        <p:spPr>
          <a:xfrm>
            <a:off x="4791808" y="4352192"/>
            <a:ext cx="7069015" cy="1670539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Буддизм-</a:t>
            </a:r>
            <a:r>
              <a:rPr lang="ru-RU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ламанизм</a:t>
            </a: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</a:rPr>
              <a:t> распространен  в основном среди бурятов, калмыков и тувинцев.</a:t>
            </a:r>
          </a:p>
        </p:txBody>
      </p:sp>
    </p:spTree>
    <p:extLst>
      <p:ext uri="{BB962C8B-B14F-4D97-AF65-F5344CB8AC3E}">
        <p14:creationId xmlns:p14="http://schemas.microsoft.com/office/powerpoint/2010/main" val="10279643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607669C-B41B-4B5B-B27E-829C0ECA33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920C51F1-7DDE-493A-AF55-63AA3B885803}"/>
              </a:ext>
            </a:extLst>
          </p:cNvPr>
          <p:cNvSpPr/>
          <p:nvPr/>
        </p:nvSpPr>
        <p:spPr>
          <a:xfrm>
            <a:off x="1899138" y="4317024"/>
            <a:ext cx="8686800" cy="182000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accent2">
                    <a:lumMod val="50000"/>
                  </a:schemeClr>
                </a:solidFill>
              </a:rPr>
              <a:t>Для малых народов Сибири и Дальнего Востока характерны 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традиционные верования </a:t>
            </a: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</a:rPr>
              <a:t>(родовые культы, шаманизм).</a:t>
            </a:r>
          </a:p>
        </p:txBody>
      </p:sp>
    </p:spTree>
    <p:extLst>
      <p:ext uri="{BB962C8B-B14F-4D97-AF65-F5344CB8AC3E}">
        <p14:creationId xmlns:p14="http://schemas.microsoft.com/office/powerpoint/2010/main" val="30404461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4">
            <a:extLst>
              <a:ext uri="{FF2B5EF4-FFF2-40B4-BE49-F238E27FC236}">
                <a16:creationId xmlns:a16="http://schemas.microsoft.com/office/drawing/2014/main" id="{59AC5A21-7F67-4577-A88A-2BC9922EBC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2026251"/>
              </p:ext>
            </p:extLst>
          </p:nvPr>
        </p:nvGraphicFramePr>
        <p:xfrm>
          <a:off x="657957" y="396240"/>
          <a:ext cx="10876086" cy="5745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38043">
                  <a:extLst>
                    <a:ext uri="{9D8B030D-6E8A-4147-A177-3AD203B41FA5}">
                      <a16:colId xmlns:a16="http://schemas.microsoft.com/office/drawing/2014/main" val="3111176963"/>
                    </a:ext>
                  </a:extLst>
                </a:gridCol>
                <a:gridCol w="5438043">
                  <a:extLst>
                    <a:ext uri="{9D8B030D-6E8A-4147-A177-3AD203B41FA5}">
                      <a16:colId xmlns:a16="http://schemas.microsoft.com/office/drawing/2014/main" val="14151523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30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Религия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0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Народы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09892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300" b="1" dirty="0"/>
                        <a:t>Православие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300" dirty="0"/>
                        <a:t>Русские, украинцы, белорусы, осетины, карелы, коми, удмурты, марийцы, мордва, чуваши, хакасы, якуты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56624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300" b="1" dirty="0"/>
                        <a:t>Католицизм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300" dirty="0"/>
                        <a:t>Литовцы, поляки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232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300" b="1" dirty="0"/>
                        <a:t>Протестантизм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300" dirty="0"/>
                        <a:t>Немцы, латыши, эстонцы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65998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300" b="1" dirty="0"/>
                        <a:t>Иудаизм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300" dirty="0"/>
                        <a:t>Евреи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23565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300" b="1" dirty="0"/>
                        <a:t>Ислам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300" dirty="0"/>
                        <a:t>Татары, башкиры, азербайджанцы, казахи, узбеки, киргизы, туркмены, таджики, большинство стран Северного Кавказа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13873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300" b="1" dirty="0"/>
                        <a:t>Буддизм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300" dirty="0"/>
                        <a:t>Калмыки, буряты, тувинцы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41596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300" b="1" dirty="0"/>
                        <a:t>Традиционные верования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300" dirty="0"/>
                        <a:t>Ненцы, чукчи, эвены, коряки, эвенки, нанайцы, ханты, манси и др.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39851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0645284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нтеграл">
  <a:themeElements>
    <a:clrScheme name="Желтый и оранжевый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Интеграл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Интеграл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6425</TotalTime>
  <Words>2079</Words>
  <Application>Microsoft Office PowerPoint</Application>
  <PresentationFormat>Широкоэкранный</PresentationFormat>
  <Paragraphs>110</Paragraphs>
  <Slides>30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5" baseType="lpstr">
      <vt:lpstr>AGReverance</vt:lpstr>
      <vt:lpstr>Calibri</vt:lpstr>
      <vt:lpstr>Tw Cen MT</vt:lpstr>
      <vt:lpstr>Wingdings 3</vt:lpstr>
      <vt:lpstr>Интеграл</vt:lpstr>
      <vt:lpstr>География религий. Объекты всемирного культурного наследия юнеско в россии.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МАОУ ДО ЦРТДиЮ Каменского района Пензенской области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 «География»</dc:title>
  <dc:subject>География</dc:subject>
  <dc:creator>Viktoriya Polshkova</dc:creator>
  <cp:keywords>география</cp:keywords>
  <cp:lastModifiedBy>Елена Сташкова</cp:lastModifiedBy>
  <cp:revision>271</cp:revision>
  <dcterms:created xsi:type="dcterms:W3CDTF">2018-02-25T15:29:25Z</dcterms:created>
  <dcterms:modified xsi:type="dcterms:W3CDTF">2024-04-29T16:21:30Z</dcterms:modified>
  <cp:category>География;Страны</cp:category>
</cp:coreProperties>
</file>