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6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7"/>
    <p:restoredTop sz="96281"/>
  </p:normalViewPr>
  <p:slideViewPr>
    <p:cSldViewPr snapToGrid="0">
      <p:cViewPr varScale="1">
        <p:scale>
          <a:sx n="67" d="100"/>
          <a:sy n="67" d="100"/>
        </p:scale>
        <p:origin x="-1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C542FB-14F3-EA53-573C-529F142DF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5D10F93-F9EA-2DC2-84A7-E997046C6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E0A2CA-3189-9086-7012-14925882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DCF8-0AAC-8441-B431-9A78DD7F308D}" type="datetimeFigureOut">
              <a:rPr lang="ru-RU" smtClean="0"/>
              <a:pPr/>
              <a:t>02.05.2025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DA4EE9-72AE-1F54-CA00-F64587C0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B35D68-FB1C-0F44-824E-A18361A5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9B88C-EB8F-774A-B7CF-15C0E9E3A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07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F7A686-BF7F-C9DF-370B-EBE42B127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2F76EFB-C9A7-D613-6D0E-A0B0C978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32D183-3BE1-8D2A-BD51-E28FEBED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DCF8-0AAC-8441-B431-9A78DD7F308D}" type="datetimeFigureOut">
              <a:rPr lang="ru-RU" smtClean="0"/>
              <a:pPr/>
              <a:t>02.05.2025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7AC493-5980-BA20-848A-8A9EA0FA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F53C03-6674-D787-274B-A6E6CDB0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9B88C-EB8F-774A-B7CF-15C0E9E3A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07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0DC95D7-431B-C883-E276-C71CCD401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AE57B7C-FD5E-F06C-3D9B-BFC4680EF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5204AE-5340-D114-203F-F1F786DF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DCF8-0AAC-8441-B431-9A78DD7F308D}" type="datetimeFigureOut">
              <a:rPr lang="ru-RU" smtClean="0"/>
              <a:pPr/>
              <a:t>02.05.2025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AD74E9-69D4-0093-8717-034B5E0C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EFF165-6EB0-4666-A96A-30B33BCC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9B88C-EB8F-774A-B7CF-15C0E9E3A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567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E5B390-E2FB-8D7D-BADD-91CAA504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D4529D-1BB1-F5A5-096B-4F43F7FC4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68016B-3EF0-F58A-AD95-EC054E83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DCF8-0AAC-8441-B431-9A78DD7F308D}" type="datetimeFigureOut">
              <a:rPr lang="ru-RU" smtClean="0"/>
              <a:pPr/>
              <a:t>02.05.2025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BEFADA-661C-6368-D6DB-5F8A151B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F07126-2A89-F65E-C34A-D3BB0832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9B88C-EB8F-774A-B7CF-15C0E9E3A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70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B88770-02A3-F910-26A5-409B0CB8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FB7031-4180-88C6-035F-B86AFDD5B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EE6CB6-A0C9-C6BC-D4D1-C8910155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DCF8-0AAC-8441-B431-9A78DD7F308D}" type="datetimeFigureOut">
              <a:rPr lang="ru-RU" smtClean="0"/>
              <a:pPr/>
              <a:t>02.05.2025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F08FC1-97D1-C001-88ED-4D20408C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026959-8EEA-8AEE-F5F2-3474D476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9B88C-EB8F-774A-B7CF-15C0E9E3A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56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338253-6B94-C737-5019-9D265ECB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519D89-FD67-4612-174C-852A43500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007743D-2456-780A-B08A-DA74F1452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07A9C17-4BC7-3E1F-EB37-50CD36E56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DCF8-0AAC-8441-B431-9A78DD7F308D}" type="datetimeFigureOut">
              <a:rPr lang="ru-RU" smtClean="0"/>
              <a:pPr/>
              <a:t>02.05.2025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5CEE175-16E6-EA96-3809-C8F1744D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EB71916-7B67-CB4B-11E7-81B990D6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9B88C-EB8F-774A-B7CF-15C0E9E3A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70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6BB025-827B-AB8A-B38A-D21330905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85DE04-31C5-3D04-4C57-EC484AC3E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CAB25A4-45EA-B8F0-D7C4-B7B4FA5EA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E026842-675B-58D9-92E5-42E2E184A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0196764-A504-7A76-1DF6-B043B7B7A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7ACB51B-C8CE-D836-D986-1A55FA23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DCF8-0AAC-8441-B431-9A78DD7F308D}" type="datetimeFigureOut">
              <a:rPr lang="ru-RU" smtClean="0"/>
              <a:pPr/>
              <a:t>02.05.2025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563BF62-21BA-2998-AAE2-E496033E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D7FAC40-1390-5B71-8D86-B08662E95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9B88C-EB8F-774A-B7CF-15C0E9E3A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51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A35F58-79CC-3508-739E-BE4E72485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096A380-AF5D-3DEF-E2E2-97E31890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DCF8-0AAC-8441-B431-9A78DD7F308D}" type="datetimeFigureOut">
              <a:rPr lang="ru-RU" smtClean="0"/>
              <a:pPr/>
              <a:t>02.05.2025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7D6C847-9D2F-B1FE-D116-409B05DD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E5C2809-65BB-E292-4A30-D05771B8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9B88C-EB8F-774A-B7CF-15C0E9E3A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7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79A8741-C93E-4B46-31A5-5F8AC5344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DCF8-0AAC-8441-B431-9A78DD7F308D}" type="datetimeFigureOut">
              <a:rPr lang="ru-RU" smtClean="0"/>
              <a:pPr/>
              <a:t>02.05.2025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08449B3-05EF-8CFF-B54D-826CC040C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429AA16-43E6-DB88-2506-F198283C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9B88C-EB8F-774A-B7CF-15C0E9E3A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43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402736-041E-B7C5-2750-D1EAF1EB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D5955D-E8BD-0BF3-ED01-9F0990A8F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694B0A-E2D2-126E-6F59-323CEEB29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FAD525-8C40-92B8-1239-D92FBA9F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DCF8-0AAC-8441-B431-9A78DD7F308D}" type="datetimeFigureOut">
              <a:rPr lang="ru-RU" smtClean="0"/>
              <a:pPr/>
              <a:t>02.05.2025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3539C3-FA62-8062-8425-5C366817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D25744A-3998-F4DB-F3CB-76E7169D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9B88C-EB8F-774A-B7CF-15C0E9E3A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71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C7ACBF-62BD-4847-EC9A-2DAC34345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F37DE87-9E65-0ED3-2AB4-E88805B3B1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8B7D150-4526-946F-3400-0FB2B6220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BFB64B-0094-61FF-9A34-8382642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DCF8-0AAC-8441-B431-9A78DD7F308D}" type="datetimeFigureOut">
              <a:rPr lang="ru-RU" smtClean="0"/>
              <a:pPr/>
              <a:t>02.05.2025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5B5DD5-510B-7214-8D20-42E891C6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D03807-B538-E0E3-7783-ACA103D3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9B88C-EB8F-774A-B7CF-15C0E9E3A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47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F023C5-D1E5-74ED-57EA-EC5A56F8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745A97-7769-93D1-6545-E3FE4B5A2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16FB1A-E7ED-0EEA-862F-DA5EACECA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DCF8-0AAC-8441-B431-9A78DD7F308D}" type="datetimeFigureOut">
              <a:rPr lang="ru-RU" smtClean="0"/>
              <a:pPr/>
              <a:t>02.05.2025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837B1B-E216-B16A-5C52-60F1FFF73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D8AF79-980F-CD3C-5756-5EF1C5B8B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9B88C-EB8F-774A-B7CF-15C0E9E3A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916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998925-6EF6-94AC-A7A5-E1F66FB23F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Классификация субъектов Российской Федерации Восточного макрорегиона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21F600B-0D0D-B7D3-1688-A8E66E588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1538" y="200025"/>
            <a:ext cx="9144000" cy="938048"/>
          </a:xfrm>
        </p:spPr>
        <p:txBody>
          <a:bodyPr/>
          <a:lstStyle/>
          <a:p>
            <a:r>
              <a:rPr lang="ru-RU" dirty="0" smtClean="0"/>
              <a:t>9 класс. Урок 63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245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336260-2824-965C-C3BA-EE78BDC1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70" y="2518"/>
            <a:ext cx="11774214" cy="1325563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2. </a:t>
            </a:r>
            <a:r>
              <a:rPr lang="ru-RU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Индекс человеческого развития и его компоненты по регионам России в 2019 году. </a:t>
            </a:r>
            <a:endParaRPr lang="ru-RU" sz="5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1C814F4-CB51-F0DF-2DFC-EBEA21418F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41001879"/>
              </p:ext>
            </p:extLst>
          </p:nvPr>
        </p:nvGraphicFramePr>
        <p:xfrm>
          <a:off x="302170" y="1089064"/>
          <a:ext cx="11587658" cy="56119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02246">
                  <a:extLst>
                    <a:ext uri="{9D8B030D-6E8A-4147-A177-3AD203B41FA5}">
                      <a16:colId xmlns:a16="http://schemas.microsoft.com/office/drawing/2014/main" xmlns="" val="3749073173"/>
                    </a:ext>
                  </a:extLst>
                </a:gridCol>
                <a:gridCol w="1216120">
                  <a:extLst>
                    <a:ext uri="{9D8B030D-6E8A-4147-A177-3AD203B41FA5}">
                      <a16:colId xmlns:a16="http://schemas.microsoft.com/office/drawing/2014/main" xmlns="" val="1330254043"/>
                    </a:ext>
                  </a:extLst>
                </a:gridCol>
                <a:gridCol w="1024940">
                  <a:extLst>
                    <a:ext uri="{9D8B030D-6E8A-4147-A177-3AD203B41FA5}">
                      <a16:colId xmlns:a16="http://schemas.microsoft.com/office/drawing/2014/main" xmlns="" val="3016527786"/>
                    </a:ext>
                  </a:extLst>
                </a:gridCol>
                <a:gridCol w="825262">
                  <a:extLst>
                    <a:ext uri="{9D8B030D-6E8A-4147-A177-3AD203B41FA5}">
                      <a16:colId xmlns:a16="http://schemas.microsoft.com/office/drawing/2014/main" xmlns="" val="2974833769"/>
                    </a:ext>
                  </a:extLst>
                </a:gridCol>
                <a:gridCol w="1024940">
                  <a:extLst>
                    <a:ext uri="{9D8B030D-6E8A-4147-A177-3AD203B41FA5}">
                      <a16:colId xmlns:a16="http://schemas.microsoft.com/office/drawing/2014/main" xmlns="" val="2210033720"/>
                    </a:ext>
                  </a:extLst>
                </a:gridCol>
                <a:gridCol w="1000510">
                  <a:extLst>
                    <a:ext uri="{9D8B030D-6E8A-4147-A177-3AD203B41FA5}">
                      <a16:colId xmlns:a16="http://schemas.microsoft.com/office/drawing/2014/main" xmlns="" val="3519119781"/>
                    </a:ext>
                  </a:extLst>
                </a:gridCol>
                <a:gridCol w="810392">
                  <a:extLst>
                    <a:ext uri="{9D8B030D-6E8A-4147-A177-3AD203B41FA5}">
                      <a16:colId xmlns:a16="http://schemas.microsoft.com/office/drawing/2014/main" xmlns="" val="835337425"/>
                    </a:ext>
                  </a:extLst>
                </a:gridCol>
                <a:gridCol w="915542">
                  <a:extLst>
                    <a:ext uri="{9D8B030D-6E8A-4147-A177-3AD203B41FA5}">
                      <a16:colId xmlns:a16="http://schemas.microsoft.com/office/drawing/2014/main" xmlns="" val="2087372634"/>
                    </a:ext>
                  </a:extLst>
                </a:gridCol>
                <a:gridCol w="810392">
                  <a:extLst>
                    <a:ext uri="{9D8B030D-6E8A-4147-A177-3AD203B41FA5}">
                      <a16:colId xmlns:a16="http://schemas.microsoft.com/office/drawing/2014/main" xmlns="" val="2529910307"/>
                    </a:ext>
                  </a:extLst>
                </a:gridCol>
                <a:gridCol w="915542">
                  <a:extLst>
                    <a:ext uri="{9D8B030D-6E8A-4147-A177-3AD203B41FA5}">
                      <a16:colId xmlns:a16="http://schemas.microsoft.com/office/drawing/2014/main" xmlns="" val="4020294694"/>
                    </a:ext>
                  </a:extLst>
                </a:gridCol>
                <a:gridCol w="1141772">
                  <a:extLst>
                    <a:ext uri="{9D8B030D-6E8A-4147-A177-3AD203B41FA5}">
                      <a16:colId xmlns:a16="http://schemas.microsoft.com/office/drawing/2014/main" xmlns="" val="868486424"/>
                    </a:ext>
                  </a:extLst>
                </a:gridCol>
              </a:tblGrid>
              <a:tr h="1404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Сибирский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федеральный округ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Душевой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ВВП,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долл. ППС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Индекс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дохода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ОПЖ,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лет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Индекс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долго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летия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Грамот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ность,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ИЧР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2019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Место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2019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ИЧР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2018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Место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2018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Изменен рейтинге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по ИЧР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2018-2019*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extLst>
                  <a:ext uri="{0D108BD9-81ED-4DB2-BD59-A6C34878D82A}">
                    <a16:rowId xmlns:a16="http://schemas.microsoft.com/office/drawing/2014/main" xmlns="" val="3340831356"/>
                  </a:ext>
                </a:extLst>
              </a:tr>
              <a:tr h="478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Республика Алтай    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11990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0,723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70,3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0,755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99,5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82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0,799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82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/>
                </a:tc>
                <a:extLst>
                  <a:ext uri="{0D108BD9-81ED-4DB2-BD59-A6C34878D82A}">
                    <a16:rowId xmlns:a16="http://schemas.microsoft.com/office/drawing/2014/main" xmlns="" val="2021051341"/>
                  </a:ext>
                </a:extLst>
              </a:tr>
              <a:tr h="362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Республика Тыва     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12473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0,729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67,6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0,71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99,5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0,787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85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0,778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85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/>
                </a:tc>
                <a:extLst>
                  <a:ext uri="{0D108BD9-81ED-4DB2-BD59-A6C34878D82A}">
                    <a16:rowId xmlns:a16="http://schemas.microsoft.com/office/drawing/2014/main" xmlns="" val="1575553863"/>
                  </a:ext>
                </a:extLst>
              </a:tr>
              <a:tr h="362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Республика Хакасия  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22618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0,819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71,1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0,768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99,7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0,839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53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0,838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48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/>
                </a:tc>
                <a:extLst>
                  <a:ext uri="{0D108BD9-81ED-4DB2-BD59-A6C34878D82A}">
                    <a16:rowId xmlns:a16="http://schemas.microsoft.com/office/drawing/2014/main" xmlns="" val="63223723"/>
                  </a:ext>
                </a:extLst>
              </a:tr>
              <a:tr h="362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Алтайский край      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13479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0,741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71,6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0,777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99,5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0,815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73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0,811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73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extLst>
                  <a:ext uri="{0D108BD9-81ED-4DB2-BD59-A6C34878D82A}">
                    <a16:rowId xmlns:a16="http://schemas.microsoft.com/office/drawing/2014/main" xmlns="" val="922968335"/>
                  </a:ext>
                </a:extLst>
              </a:tr>
              <a:tr h="362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Красноярский край   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41806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0,912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71,2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0,769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99,6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0,873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0,867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13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/>
                </a:tc>
                <a:extLst>
                  <a:ext uri="{0D108BD9-81ED-4DB2-BD59-A6C34878D82A}">
                    <a16:rowId xmlns:a16="http://schemas.microsoft.com/office/drawing/2014/main" xmlns="" val="3736132222"/>
                  </a:ext>
                </a:extLst>
              </a:tr>
              <a:tr h="362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Иркутская область   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20701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0,806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72,3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0,789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99,5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0,855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29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0,852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25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/>
                </a:tc>
                <a:extLst>
                  <a:ext uri="{0D108BD9-81ED-4DB2-BD59-A6C34878D82A}">
                    <a16:rowId xmlns:a16="http://schemas.microsoft.com/office/drawing/2014/main" xmlns="" val="545446589"/>
                  </a:ext>
                </a:extLst>
              </a:tr>
              <a:tr h="362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Кемеровская область 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21677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0,813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69,8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0,746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99,7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0,828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69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0,834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53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/>
                </a:tc>
                <a:extLst>
                  <a:ext uri="{0D108BD9-81ED-4DB2-BD59-A6C34878D82A}">
                    <a16:rowId xmlns:a16="http://schemas.microsoft.com/office/drawing/2014/main" xmlns="" val="3787117125"/>
                  </a:ext>
                </a:extLst>
              </a:tr>
              <a:tr h="362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Новосибирская область 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23909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0,827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72,3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0,788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99,6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0,862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0,856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21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/>
                </a:tc>
                <a:extLst>
                  <a:ext uri="{0D108BD9-81ED-4DB2-BD59-A6C34878D82A}">
                    <a16:rowId xmlns:a16="http://schemas.microsoft.com/office/drawing/2014/main" xmlns="" val="1798302629"/>
                  </a:ext>
                </a:extLst>
              </a:tr>
              <a:tr h="362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Омская область      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20701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0,806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72,3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0,789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99,5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0,855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29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0,852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25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-4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extLst>
                  <a:ext uri="{0D108BD9-81ED-4DB2-BD59-A6C34878D82A}">
                    <a16:rowId xmlns:a16="http://schemas.microsoft.com/office/drawing/2014/main" xmlns="" val="809347391"/>
                  </a:ext>
                </a:extLst>
              </a:tr>
              <a:tr h="362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Томская область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26572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0,843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72,9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0,798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99,7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0,871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13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0,874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11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-2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0" marR="54410" marT="0" marB="0" anchor="ctr"/>
                </a:tc>
                <a:extLst>
                  <a:ext uri="{0D108BD9-81ED-4DB2-BD59-A6C34878D82A}">
                    <a16:rowId xmlns:a16="http://schemas.microsoft.com/office/drawing/2014/main" xmlns="" val="81418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066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C4F500-D6B2-A1BD-6907-CD8FC960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84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Запиши выводы о состоянии человеческого капитала в сравниваемых субъектах РФ и обоснуй полученные выводы. Работу можно оформить в виде таблицы или описания.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5BBCE29-81EB-ECA0-2C76-3E5CDA3BCB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5596674"/>
              </p:ext>
            </p:extLst>
          </p:nvPr>
        </p:nvGraphicFramePr>
        <p:xfrm>
          <a:off x="838199" y="3190217"/>
          <a:ext cx="10891344" cy="27193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28080">
                  <a:extLst>
                    <a:ext uri="{9D8B030D-6E8A-4147-A177-3AD203B41FA5}">
                      <a16:colId xmlns:a16="http://schemas.microsoft.com/office/drawing/2014/main" xmlns="" val="2200422198"/>
                    </a:ext>
                  </a:extLst>
                </a:gridCol>
                <a:gridCol w="1271837">
                  <a:extLst>
                    <a:ext uri="{9D8B030D-6E8A-4147-A177-3AD203B41FA5}">
                      <a16:colId xmlns:a16="http://schemas.microsoft.com/office/drawing/2014/main" xmlns="" val="245521378"/>
                    </a:ext>
                  </a:extLst>
                </a:gridCol>
                <a:gridCol w="1035386">
                  <a:extLst>
                    <a:ext uri="{9D8B030D-6E8A-4147-A177-3AD203B41FA5}">
                      <a16:colId xmlns:a16="http://schemas.microsoft.com/office/drawing/2014/main" xmlns="" val="2054161331"/>
                    </a:ext>
                  </a:extLst>
                </a:gridCol>
                <a:gridCol w="1329127">
                  <a:extLst>
                    <a:ext uri="{9D8B030D-6E8A-4147-A177-3AD203B41FA5}">
                      <a16:colId xmlns:a16="http://schemas.microsoft.com/office/drawing/2014/main" xmlns="" val="4173569147"/>
                    </a:ext>
                  </a:extLst>
                </a:gridCol>
                <a:gridCol w="1825988">
                  <a:extLst>
                    <a:ext uri="{9D8B030D-6E8A-4147-A177-3AD203B41FA5}">
                      <a16:colId xmlns:a16="http://schemas.microsoft.com/office/drawing/2014/main" xmlns="" val="3026375297"/>
                    </a:ext>
                  </a:extLst>
                </a:gridCol>
                <a:gridCol w="1272879">
                  <a:extLst>
                    <a:ext uri="{9D8B030D-6E8A-4147-A177-3AD203B41FA5}">
                      <a16:colId xmlns:a16="http://schemas.microsoft.com/office/drawing/2014/main" xmlns="" val="3501402328"/>
                    </a:ext>
                  </a:extLst>
                </a:gridCol>
                <a:gridCol w="1421833">
                  <a:extLst>
                    <a:ext uri="{9D8B030D-6E8A-4147-A177-3AD203B41FA5}">
                      <a16:colId xmlns:a16="http://schemas.microsoft.com/office/drawing/2014/main" xmlns="" val="1737684456"/>
                    </a:ext>
                  </a:extLst>
                </a:gridCol>
                <a:gridCol w="1206214">
                  <a:extLst>
                    <a:ext uri="{9D8B030D-6E8A-4147-A177-3AD203B41FA5}">
                      <a16:colId xmlns:a16="http://schemas.microsoft.com/office/drawing/2014/main" xmlns="" val="3467019161"/>
                    </a:ext>
                  </a:extLst>
                </a:gridCol>
              </a:tblGrid>
              <a:tr h="1739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Субъект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Душевой</a:t>
                      </a:r>
                      <a:br>
                        <a:rPr lang="ru-RU" sz="2000">
                          <a:effectLst/>
                        </a:rPr>
                      </a:br>
                      <a:r>
                        <a:rPr lang="ru-RU" sz="2000">
                          <a:effectLst/>
                        </a:rPr>
                        <a:t>ВВП,</a:t>
                      </a:r>
                      <a:br>
                        <a:rPr lang="ru-RU" sz="2000">
                          <a:effectLst/>
                        </a:rPr>
                      </a:br>
                      <a:r>
                        <a:rPr lang="ru-RU" sz="2000">
                          <a:effectLst/>
                        </a:rPr>
                        <a:t>долл. ППС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Индекс</a:t>
                      </a:r>
                      <a:br>
                        <a:rPr lang="ru-RU" sz="2000">
                          <a:effectLst/>
                        </a:rPr>
                      </a:br>
                      <a:r>
                        <a:rPr lang="ru-RU" sz="2000">
                          <a:effectLst/>
                        </a:rPr>
                        <a:t>дохода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ОПЖ,</a:t>
                      </a:r>
                      <a:br>
                        <a:rPr lang="ru-RU" sz="2000">
                          <a:effectLst/>
                        </a:rPr>
                      </a:br>
                      <a:r>
                        <a:rPr lang="ru-RU" sz="2000">
                          <a:effectLst/>
                        </a:rPr>
                        <a:t>лет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Индекс</a:t>
                      </a:r>
                      <a:br>
                        <a:rPr lang="ru-RU" sz="2000">
                          <a:effectLst/>
                        </a:rPr>
                      </a:br>
                      <a:r>
                        <a:rPr lang="ru-RU" sz="2000">
                          <a:effectLst/>
                        </a:rPr>
                        <a:t>долголетия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Грамот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 err="1">
                          <a:effectLst/>
                        </a:rPr>
                        <a:t>ность</a:t>
                      </a:r>
                      <a:r>
                        <a:rPr lang="ru-RU" sz="2000" dirty="0">
                          <a:effectLst/>
                        </a:rPr>
                        <a:t>,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ИЧР</a:t>
                      </a:r>
                      <a:br>
                        <a:rPr lang="ru-RU" sz="2000">
                          <a:effectLst/>
                        </a:rPr>
                      </a:br>
                      <a:r>
                        <a:rPr lang="ru-RU" sz="2000">
                          <a:effectLst/>
                        </a:rPr>
                        <a:t>2019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Место</a:t>
                      </a:r>
                      <a:br>
                        <a:rPr lang="ru-RU" sz="2000">
                          <a:effectLst/>
                        </a:rPr>
                      </a:br>
                      <a:r>
                        <a:rPr lang="ru-RU" sz="2000">
                          <a:effectLst/>
                        </a:rPr>
                        <a:t>2019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28667862"/>
                  </a:ext>
                </a:extLst>
              </a:tr>
              <a:tr h="490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44513222"/>
                  </a:ext>
                </a:extLst>
              </a:tr>
              <a:tr h="490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9154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13331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82BB30-C8F6-5481-417A-EF5AAD49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1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Используя данные ИЧР за 2019 год и другие источники, сгруппируй субъекты по ИЧР и типу экономики. Дай название группировки субъектов (по образцу).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DB571C5-98E3-7E85-2F21-83734DDDB6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614998"/>
              </p:ext>
            </p:extLst>
          </p:nvPr>
        </p:nvGraphicFramePr>
        <p:xfrm>
          <a:off x="838200" y="3040268"/>
          <a:ext cx="10515600" cy="36237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24473">
                  <a:extLst>
                    <a:ext uri="{9D8B030D-6E8A-4147-A177-3AD203B41FA5}">
                      <a16:colId xmlns:a16="http://schemas.microsoft.com/office/drawing/2014/main" xmlns="" val="2699565174"/>
                    </a:ext>
                  </a:extLst>
                </a:gridCol>
                <a:gridCol w="2319750">
                  <a:extLst>
                    <a:ext uri="{9D8B030D-6E8A-4147-A177-3AD203B41FA5}">
                      <a16:colId xmlns:a16="http://schemas.microsoft.com/office/drawing/2014/main" xmlns="" val="172053900"/>
                    </a:ext>
                  </a:extLst>
                </a:gridCol>
                <a:gridCol w="1752099">
                  <a:extLst>
                    <a:ext uri="{9D8B030D-6E8A-4147-A177-3AD203B41FA5}">
                      <a16:colId xmlns:a16="http://schemas.microsoft.com/office/drawing/2014/main" xmlns="" val="1246806214"/>
                    </a:ext>
                  </a:extLst>
                </a:gridCol>
                <a:gridCol w="4219278">
                  <a:extLst>
                    <a:ext uri="{9D8B030D-6E8A-4147-A177-3AD203B41FA5}">
                      <a16:colId xmlns:a16="http://schemas.microsoft.com/office/drawing/2014/main" xmlns="" val="3512290141"/>
                    </a:ext>
                  </a:extLst>
                </a:gridCol>
              </a:tblGrid>
              <a:tr h="250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Группировка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Субъекты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ИЧР, 2019 г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Тип экономического развития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47101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Высокоразвитые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диверсификационной экономикой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37794962"/>
                  </a:ext>
                </a:extLst>
              </a:tr>
              <a:tr h="250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06839177"/>
                  </a:ext>
                </a:extLst>
              </a:tr>
              <a:tr h="250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3968578"/>
                  </a:ext>
                </a:extLst>
              </a:tr>
              <a:tr h="250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Алтай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 Тыва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Аграрная промышленность, менее развитая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63248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975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313A50-9959-0D04-A231-AD2E6A47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740BBAF-90F1-FF83-CA96-AD48DA01B28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8174943"/>
              </p:ext>
            </p:extLst>
          </p:nvPr>
        </p:nvGraphicFramePr>
        <p:xfrm>
          <a:off x="838200" y="1825624"/>
          <a:ext cx="5181598" cy="40391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96117">
                  <a:extLst>
                    <a:ext uri="{9D8B030D-6E8A-4147-A177-3AD203B41FA5}">
                      <a16:colId xmlns:a16="http://schemas.microsoft.com/office/drawing/2014/main" xmlns="" val="879001318"/>
                    </a:ext>
                  </a:extLst>
                </a:gridCol>
                <a:gridCol w="1143065">
                  <a:extLst>
                    <a:ext uri="{9D8B030D-6E8A-4147-A177-3AD203B41FA5}">
                      <a16:colId xmlns:a16="http://schemas.microsoft.com/office/drawing/2014/main" xmlns="" val="2306752157"/>
                    </a:ext>
                  </a:extLst>
                </a:gridCol>
                <a:gridCol w="863352">
                  <a:extLst>
                    <a:ext uri="{9D8B030D-6E8A-4147-A177-3AD203B41FA5}">
                      <a16:colId xmlns:a16="http://schemas.microsoft.com/office/drawing/2014/main" xmlns="" val="3616229189"/>
                    </a:ext>
                  </a:extLst>
                </a:gridCol>
                <a:gridCol w="2079064">
                  <a:extLst>
                    <a:ext uri="{9D8B030D-6E8A-4147-A177-3AD203B41FA5}">
                      <a16:colId xmlns:a16="http://schemas.microsoft.com/office/drawing/2014/main" xmlns="" val="4233278112"/>
                    </a:ext>
                  </a:extLst>
                </a:gridCol>
              </a:tblGrid>
              <a:tr h="485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Группировка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Субъекты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ИЧР, 2019 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Тип экономического развития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48927921"/>
                  </a:ext>
                </a:extLst>
              </a:tr>
              <a:tr h="843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Высокоразвитые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Новосибирская область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0,862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 диверсификационной экономикой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51799476"/>
                  </a:ext>
                </a:extLst>
              </a:tr>
              <a:tr h="1111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Развитые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Красноярский край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Иркутская область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0,873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0,852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 опоророй на добывающую промышленность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94134979"/>
                  </a:ext>
                </a:extLst>
              </a:tr>
              <a:tr h="485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Среднеразвитые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Алтайский край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0,815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Аграрно – промышленный комплекс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547704"/>
                  </a:ext>
                </a:extLst>
              </a:tr>
              <a:tr h="1111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Менее развитые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Республика Алтай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Республика Тыва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0,800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0,788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Аграрная промышленность, менее развитая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21265432"/>
                  </a:ext>
                </a:extLst>
              </a:tr>
            </a:tbl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4788290-135B-0CD2-9B4E-F694F7D6A4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рейтинге по индексу человеческого развития в 2019 году не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изменились относительно 2018 года. Среди лидеров по ИЧР в 2019 году остались Уральский (0,893) и Центральный Федеральный округ (0,887). Наименьшее значение ИЧР имеется в Дальневосточном (0,846) и Северо-Кавказском федеральном округах (0,819).  В 2019 году наибольший рост по ИЧР среди всех ФО наблюдается в Приволжском ФО (+0,63% к 2018 году).</a:t>
            </a:r>
          </a:p>
        </p:txBody>
      </p:sp>
    </p:spTree>
    <p:extLst>
      <p:ext uri="{BB962C8B-B14F-4D97-AF65-F5344CB8AC3E}">
        <p14:creationId xmlns:p14="http://schemas.microsoft.com/office/powerpoint/2010/main" xmlns="" val="129687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69E7F2-06E3-C01A-393F-5507FCDF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891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i="0" dirty="0">
                <a:solidFill>
                  <a:srgbClr val="03384F"/>
                </a:solidFill>
                <a:effectLst/>
                <a:latin typeface="+mn-lt"/>
              </a:rPr>
              <a:t>Вспомни, какие субъекты РФ входят в состав Восточного макрорегиона. В случае необходимости сопоставь карты.</a:t>
            </a:r>
            <a:endParaRPr lang="ru-RU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541CF14-7015-104C-ED8F-729114AAA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184" y="1940943"/>
            <a:ext cx="8351326" cy="4917057"/>
          </a:xfrm>
        </p:spPr>
      </p:pic>
    </p:spTree>
    <p:extLst>
      <p:ext uri="{BB962C8B-B14F-4D97-AF65-F5344CB8AC3E}">
        <p14:creationId xmlns:p14="http://schemas.microsoft.com/office/powerpoint/2010/main" xmlns="" val="367198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E86762-C0A1-4D00-DA60-E860F7C0D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13B8BEF4-6E50-5ACC-CEBF-0FB6267F8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71542" y="0"/>
            <a:ext cx="9742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889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0E0E1E-940C-DA6B-328D-2897161D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44408"/>
            <a:ext cx="11049000" cy="1325563"/>
          </a:xfrm>
        </p:spPr>
        <p:txBody>
          <a:bodyPr>
            <a:normAutofit/>
          </a:bodyPr>
          <a:lstStyle/>
          <a:p>
            <a:r>
              <a:rPr lang="ru-RU" sz="3200" i="0" dirty="0">
                <a:solidFill>
                  <a:srgbClr val="03384F"/>
                </a:solidFill>
                <a:effectLst/>
                <a:latin typeface="+mn-lt"/>
              </a:rPr>
              <a:t>Рассмотри карты. Определи позицию России в мире по каждому из показателей ИЧР.</a:t>
            </a:r>
            <a:endParaRPr lang="ru-RU" sz="3200" dirty="0">
              <a:latin typeface="+mn-lt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1B053BF-8249-F26A-CA9E-FCC184D4F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32162" y="1253330"/>
            <a:ext cx="9667217" cy="563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423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C5A140C-A989-A895-EFB3-54E65EE1C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36277" cy="6858000"/>
          </a:xfrm>
        </p:spPr>
      </p:pic>
    </p:spTree>
    <p:extLst>
      <p:ext uri="{BB962C8B-B14F-4D97-AF65-F5344CB8AC3E}">
        <p14:creationId xmlns:p14="http://schemas.microsoft.com/office/powerpoint/2010/main" xmlns="" val="270391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D93B17-B3E0-CA51-2543-71703661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C5AD06A-2523-388A-E79A-EE9DD9815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84" y="0"/>
            <a:ext cx="11958484" cy="6858000"/>
          </a:xfrm>
        </p:spPr>
      </p:pic>
    </p:spTree>
    <p:extLst>
      <p:ext uri="{BB962C8B-B14F-4D97-AF65-F5344CB8AC3E}">
        <p14:creationId xmlns:p14="http://schemas.microsoft.com/office/powerpoint/2010/main" xmlns="" val="193219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6CDFD4-3F22-57F6-5DE5-38030515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EDFF480-E875-96B1-9F7A-90E94E53A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1944249" cy="6858000"/>
          </a:xfrm>
        </p:spPr>
      </p:pic>
    </p:spTree>
    <p:extLst>
      <p:ext uri="{BB962C8B-B14F-4D97-AF65-F5344CB8AC3E}">
        <p14:creationId xmlns:p14="http://schemas.microsoft.com/office/powerpoint/2010/main" xmlns="" val="20569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65C086-5556-5B33-1EAF-FEA5AEB94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21" y="-147435"/>
            <a:ext cx="10515600" cy="1325563"/>
          </a:xfrm>
        </p:spPr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1.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ИЧР российских регионов по федеральным округам, 2019 год. </a:t>
            </a:r>
            <a:b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ПРОАНАЛИЗИРОВАТЬ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E93C4FA1-72D1-A976-010A-4A3BBD8C1F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2600605"/>
              </p:ext>
            </p:extLst>
          </p:nvPr>
        </p:nvGraphicFramePr>
        <p:xfrm>
          <a:off x="478221" y="1027906"/>
          <a:ext cx="11713779" cy="53494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7247">
                  <a:extLst>
                    <a:ext uri="{9D8B030D-6E8A-4147-A177-3AD203B41FA5}">
                      <a16:colId xmlns:a16="http://schemas.microsoft.com/office/drawing/2014/main" xmlns="" val="688653109"/>
                    </a:ext>
                  </a:extLst>
                </a:gridCol>
                <a:gridCol w="1251497">
                  <a:extLst>
                    <a:ext uri="{9D8B030D-6E8A-4147-A177-3AD203B41FA5}">
                      <a16:colId xmlns:a16="http://schemas.microsoft.com/office/drawing/2014/main" xmlns="" val="3490160281"/>
                    </a:ext>
                  </a:extLst>
                </a:gridCol>
                <a:gridCol w="1563003">
                  <a:extLst>
                    <a:ext uri="{9D8B030D-6E8A-4147-A177-3AD203B41FA5}">
                      <a16:colId xmlns:a16="http://schemas.microsoft.com/office/drawing/2014/main" xmlns="" val="3477755205"/>
                    </a:ext>
                  </a:extLst>
                </a:gridCol>
                <a:gridCol w="1087544">
                  <a:extLst>
                    <a:ext uri="{9D8B030D-6E8A-4147-A177-3AD203B41FA5}">
                      <a16:colId xmlns:a16="http://schemas.microsoft.com/office/drawing/2014/main" xmlns="" val="2179847175"/>
                    </a:ext>
                  </a:extLst>
                </a:gridCol>
                <a:gridCol w="1534584">
                  <a:extLst>
                    <a:ext uri="{9D8B030D-6E8A-4147-A177-3AD203B41FA5}">
                      <a16:colId xmlns:a16="http://schemas.microsoft.com/office/drawing/2014/main" xmlns="" val="2113148555"/>
                    </a:ext>
                  </a:extLst>
                </a:gridCol>
                <a:gridCol w="833966">
                  <a:extLst>
                    <a:ext uri="{9D8B030D-6E8A-4147-A177-3AD203B41FA5}">
                      <a16:colId xmlns:a16="http://schemas.microsoft.com/office/drawing/2014/main" xmlns="" val="713540551"/>
                    </a:ext>
                  </a:extLst>
                </a:gridCol>
                <a:gridCol w="1056940">
                  <a:extLst>
                    <a:ext uri="{9D8B030D-6E8A-4147-A177-3AD203B41FA5}">
                      <a16:colId xmlns:a16="http://schemas.microsoft.com/office/drawing/2014/main" xmlns="" val="2381564981"/>
                    </a:ext>
                  </a:extLst>
                </a:gridCol>
                <a:gridCol w="969499">
                  <a:extLst>
                    <a:ext uri="{9D8B030D-6E8A-4147-A177-3AD203B41FA5}">
                      <a16:colId xmlns:a16="http://schemas.microsoft.com/office/drawing/2014/main" xmlns="" val="2688284299"/>
                    </a:ext>
                  </a:extLst>
                </a:gridCol>
                <a:gridCol w="969499">
                  <a:extLst>
                    <a:ext uri="{9D8B030D-6E8A-4147-A177-3AD203B41FA5}">
                      <a16:colId xmlns:a16="http://schemas.microsoft.com/office/drawing/2014/main" xmlns="" val="2365995491"/>
                    </a:ext>
                  </a:extLst>
                </a:gridCol>
              </a:tblGrid>
              <a:tr h="1373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Душевой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ВВП,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долл.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ППС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Ожидаемая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продолжи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тельность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жизни, лет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Грамот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 err="1">
                          <a:effectLst/>
                        </a:rPr>
                        <a:t>ность</a:t>
                      </a:r>
                      <a:r>
                        <a:rPr lang="ru-RU" sz="1600" dirty="0">
                          <a:effectLst/>
                        </a:rPr>
                        <a:t>,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Доля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учащихся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в возрасте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7–24 лет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ИЧР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2019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Место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2019 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ИЧР</a:t>
                      </a:r>
                      <a:r>
                        <a:rPr lang="ru-RU" sz="1600" dirty="0">
                          <a:effectLst/>
                        </a:rPr>
                        <a:t/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2018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Место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2018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extLst>
                  <a:ext uri="{0D108BD9-81ED-4DB2-BD59-A6C34878D82A}">
                    <a16:rowId xmlns:a16="http://schemas.microsoft.com/office/drawing/2014/main" xmlns="" val="2307524189"/>
                  </a:ext>
                </a:extLst>
              </a:tr>
              <a:tr h="733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Центральный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федеральный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округ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32727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74,5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99,8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0,900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0,887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0,883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extLst>
                  <a:ext uri="{0D108BD9-81ED-4DB2-BD59-A6C34878D82A}">
                    <a16:rowId xmlns:a16="http://schemas.microsoft.com/office/drawing/2014/main" xmlns="" val="3245976581"/>
                  </a:ext>
                </a:extLst>
              </a:tr>
              <a:tr h="485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Северо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Западный ФО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32433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73,7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99,8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0,892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0,881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0,875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extLst>
                  <a:ext uri="{0D108BD9-81ED-4DB2-BD59-A6C34878D82A}">
                    <a16:rowId xmlns:a16="http://schemas.microsoft.com/office/drawing/2014/main" xmlns="" val="2829384660"/>
                  </a:ext>
                </a:extLst>
              </a:tr>
              <a:tr h="391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Южный ФО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19176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73,7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99,7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0,865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0,850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0,848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extLst>
                  <a:ext uri="{0D108BD9-81ED-4DB2-BD59-A6C34878D82A}">
                    <a16:rowId xmlns:a16="http://schemas.microsoft.com/office/drawing/2014/main" xmlns="" val="1284369652"/>
                  </a:ext>
                </a:extLst>
              </a:tr>
              <a:tr h="485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Северо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Кавказский ФО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11108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76,6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99,2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0,707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0,819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0,815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extLst>
                  <a:ext uri="{0D108BD9-81ED-4DB2-BD59-A6C34878D82A}">
                    <a16:rowId xmlns:a16="http://schemas.microsoft.com/office/drawing/2014/main" xmlns="" val="4160049747"/>
                  </a:ext>
                </a:extLst>
              </a:tr>
              <a:tr h="391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Приволжский ФО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24309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72,9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99,6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0,870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0,858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0,853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extLst>
                  <a:ext uri="{0D108BD9-81ED-4DB2-BD59-A6C34878D82A}">
                    <a16:rowId xmlns:a16="http://schemas.microsoft.com/office/drawing/2014/main" xmlns="" val="2674069581"/>
                  </a:ext>
                </a:extLst>
              </a:tr>
              <a:tr h="391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Уральский ФО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50506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72,5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99,7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0,871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0,893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0,890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extLst>
                  <a:ext uri="{0D108BD9-81ED-4DB2-BD59-A6C34878D82A}">
                    <a16:rowId xmlns:a16="http://schemas.microsoft.com/office/drawing/2014/main" xmlns="" val="269594981"/>
                  </a:ext>
                </a:extLst>
              </a:tr>
              <a:tr h="391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Сибирский ФО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26057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71,1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99,6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0,882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0,852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0,849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extLst>
                  <a:ext uri="{0D108BD9-81ED-4DB2-BD59-A6C34878D82A}">
                    <a16:rowId xmlns:a16="http://schemas.microsoft.com/office/drawing/2014/main" xmlns="" val="3329541288"/>
                  </a:ext>
                </a:extLst>
              </a:tr>
              <a:tr h="584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Дальневосточный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ФО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28804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70,2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99,7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0,822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0,846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0,842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02" marR="62102" marT="0" marB="0" anchor="ctr"/>
                </a:tc>
                <a:extLst>
                  <a:ext uri="{0D108BD9-81ED-4DB2-BD59-A6C34878D82A}">
                    <a16:rowId xmlns:a16="http://schemas.microsoft.com/office/drawing/2014/main" xmlns="" val="10933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203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39F208-6A43-91A3-C1B7-86C37433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Практическая работа "Сравнение человеческого капитала двух географических районов (субъектов Российской Федерации) по заданным критериям"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EA9D8A-CA47-09AF-2F84-295A7E7C3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742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1.Изучи содержание таблицы 2. «Индекс человеческого развития и его компоненты по регионам России в 2019 году» </a:t>
            </a:r>
            <a:b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2.Выбери два субъекта РФ, расположенные в Восточном макрорегионе, на примере которых будешь сравнивать человеческий капитал географических районов, сравни человеческий капитал выбранных субъектов по индексу человеческого развития (ИЧР). Используй для сравнения критерии: ожидаемая продолжительность жизни, грамотность населения, «душевой валовый внутренний продукт (ВВП), </a:t>
            </a:r>
            <a:r>
              <a:rPr lang="ru-RU" b="1" i="0" dirty="0">
                <a:solidFill>
                  <a:srgbClr val="000000"/>
                </a:solidFill>
                <a:effectLst/>
                <a:latin typeface="Arial-BoldMT"/>
                <a:ea typeface="Calibri" panose="020F0502020204030204" pitchFamily="34" charset="0"/>
                <a:cs typeface="Calibri" panose="020F0502020204030204" pitchFamily="34" charset="0"/>
              </a:rPr>
              <a:t>доля</a:t>
            </a:r>
            <a:r>
              <a:rPr lang="ru-RU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0000"/>
                </a:solidFill>
                <a:effectLst/>
                <a:latin typeface="Arial-BoldMT"/>
                <a:ea typeface="Calibri" panose="020F0502020204030204" pitchFamily="34" charset="0"/>
                <a:cs typeface="Calibri" panose="020F0502020204030204" pitchFamily="34" charset="0"/>
              </a:rPr>
              <a:t>учащихся</a:t>
            </a:r>
            <a:r>
              <a:rPr lang="ru-RU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0000"/>
                </a:solidFill>
                <a:effectLst/>
                <a:latin typeface="Arial-BoldMT"/>
                <a:ea typeface="Calibri" panose="020F0502020204030204" pitchFamily="34" charset="0"/>
                <a:cs typeface="Calibri" panose="020F0502020204030204" pitchFamily="34" charset="0"/>
              </a:rPr>
              <a:t>в возрасте 7–24 лет.</a:t>
            </a:r>
            <a:br>
              <a:rPr lang="ru-RU" b="1" i="0" dirty="0">
                <a:solidFill>
                  <a:srgbClr val="000000"/>
                </a:solidFill>
                <a:effectLst/>
                <a:latin typeface="Arial-BoldM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i="0" dirty="0">
                <a:solidFill>
                  <a:srgbClr val="000000"/>
                </a:solidFill>
                <a:effectLst/>
                <a:latin typeface="Arial-BoldMT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b="1" i="0" dirty="0">
                <a:solidFill>
                  <a:srgbClr val="000000"/>
                </a:solidFill>
                <a:effectLst/>
                <a:latin typeface="Arial-BoldM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 место сравниваемых субъектов РФ в рейтинге по индексу человеческого развития за период 2018-2019гг. </a:t>
            </a:r>
          </a:p>
        </p:txBody>
      </p:sp>
    </p:spTree>
    <p:extLst>
      <p:ext uri="{BB962C8B-B14F-4D97-AF65-F5344CB8AC3E}">
        <p14:creationId xmlns:p14="http://schemas.microsoft.com/office/powerpoint/2010/main" xmlns="" val="2084270624"/>
      </p:ext>
    </p:extLst>
  </p:cSld>
  <p:clrMapOvr>
    <a:masterClrMapping/>
  </p:clrMapOvr>
</p:sld>
</file>

<file path=ppt/theme/theme1.xml><?xml version="1.0" encoding="utf-8"?>
<a:theme xmlns:a="http://schemas.openxmlformats.org/drawingml/2006/main" name="9 клас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8" id="{342C7E26-19FA-9F41-B147-18E93D6DE236}" vid="{F0802CD0-3341-2049-A19A-AF38AD851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 класс</Template>
  <TotalTime>20</TotalTime>
  <Words>543</Words>
  <Application>Microsoft Office PowerPoint</Application>
  <PresentationFormat>Произвольный</PresentationFormat>
  <Paragraphs>288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9 класс</vt:lpstr>
      <vt:lpstr>Классификация субъектов Российской Федерации Восточного макрорегиона</vt:lpstr>
      <vt:lpstr>Вспомни, какие субъекты РФ входят в состав Восточного макрорегиона. В случае необходимости сопоставь карты.</vt:lpstr>
      <vt:lpstr>Слайд 3</vt:lpstr>
      <vt:lpstr>Рассмотри карты. Определи позицию России в мире по каждому из показателей ИЧР.</vt:lpstr>
      <vt:lpstr>Слайд 5</vt:lpstr>
      <vt:lpstr>Слайд 6</vt:lpstr>
      <vt:lpstr>Слайд 7</vt:lpstr>
      <vt:lpstr>Таблица 1. ИЧР российских регионов по федеральным округам, 2019 год.  ПРОАНАЛИЗИРОВАТЬ</vt:lpstr>
      <vt:lpstr>Практическая работа "Сравнение человеческого капитала двух географических районов (субъектов Российской Федерации) по заданным критериям"</vt:lpstr>
      <vt:lpstr>Таблица 2. Индекс человеческого развития и его компоненты по регионам России в 2019 году. </vt:lpstr>
      <vt:lpstr>4. Запиши выводы о состоянии человеческого капитала в сравниваемых субъектах РФ и обоснуй полученные выводы. Работу можно оформить в виде таблицы или описания.</vt:lpstr>
      <vt:lpstr>5. Используя данные ИЧР за 2019 год и другие источники, сгруппируй субъекты по ИЧР и типу экономики. Дай название группировки субъектов (по образцу).</vt:lpstr>
      <vt:lpstr>Ответы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субъектов Российской Федерации Восточного макрорегиона</dc:title>
  <dc:creator>Вера Кутузова</dc:creator>
  <cp:lastModifiedBy>Olga</cp:lastModifiedBy>
  <cp:revision>2</cp:revision>
  <dcterms:created xsi:type="dcterms:W3CDTF">2025-02-26T15:07:53Z</dcterms:created>
  <dcterms:modified xsi:type="dcterms:W3CDTF">2025-05-02T12:31:00Z</dcterms:modified>
</cp:coreProperties>
</file>