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Instrument Sans Semi Bold" charset="0"/>
      <p:regular r:id="rId17"/>
    </p:embeddedFont>
    <p:embeddedFont>
      <p:font typeface="Instrument Sans Medium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-216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7623" y="2136015"/>
            <a:ext cx="934625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3600" b="1" dirty="0" smtClean="0">
                <a:ea typeface="Instrument Sans Semi Bold" pitchFamily="34" charset="-122"/>
                <a:cs typeface="Instrument Sans Semi Bold" pitchFamily="34" charset="-120"/>
              </a:rPr>
              <a:t>Глобальные проблемы народонаселения: </a:t>
            </a:r>
          </a:p>
          <a:p>
            <a:pPr>
              <a:lnSpc>
                <a:spcPts val="5550"/>
              </a:lnSpc>
            </a:pPr>
            <a:r>
              <a:rPr lang="ru-RU" sz="3600" b="1" dirty="0" smtClean="0">
                <a:ea typeface="Instrument Sans Semi Bold" pitchFamily="34" charset="-122"/>
                <a:cs typeface="Instrument Sans Semi Bold" pitchFamily="34" charset="-120"/>
              </a:rPr>
              <a:t>демографическая, продовольственная, </a:t>
            </a:r>
          </a:p>
          <a:p>
            <a:pPr>
              <a:lnSpc>
                <a:spcPts val="5550"/>
              </a:lnSpc>
            </a:pPr>
            <a:r>
              <a:rPr lang="ru-RU" sz="3600" b="1" dirty="0" smtClean="0">
                <a:ea typeface="Instrument Sans Semi Bold" pitchFamily="34" charset="-122"/>
                <a:cs typeface="Instrument Sans Semi Bold" pitchFamily="34" charset="-120"/>
              </a:rPr>
              <a:t>роста городов, здоровья и долголетия человека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454156" y="6092190"/>
            <a:ext cx="841552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ea typeface="Instrument Sans Medium" pitchFamily="34" charset="-122"/>
                <a:cs typeface="Instrument Sans Medium" pitchFamily="34" charset="-120"/>
              </a:rPr>
              <a:t>Мир насчитывает 8 миллиардов человек в 2024 году. Продолжается старение населения и урбанизация. Ресурсы распределены неравномерно. Новые вызовы для здоровья и продовольствия требуют внимания.</a:t>
            </a:r>
            <a:endParaRPr lang="en-US" sz="2400" dirty="0"/>
          </a:p>
        </p:txBody>
      </p:sp>
      <p:pic>
        <p:nvPicPr>
          <p:cNvPr id="5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7040" y="7086600"/>
            <a:ext cx="837764" cy="8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41934" y="244223"/>
            <a:ext cx="3379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11класс 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Урок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32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37818"/>
            <a:ext cx="6455926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Решения и Перспективы</a:t>
            </a:r>
            <a:endParaRPr lang="en-US" sz="42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29" y="1634371"/>
            <a:ext cx="538639" cy="5386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57176" y="2388394"/>
            <a:ext cx="2339221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Международное сотрудничество</a:t>
            </a:r>
            <a:endParaRPr lang="en-US" sz="2400" b="1" dirty="0"/>
          </a:p>
        </p:txBody>
      </p:sp>
      <p:sp>
        <p:nvSpPr>
          <p:cNvPr id="6" name="Text 2"/>
          <p:cNvSpPr/>
          <p:nvPr/>
        </p:nvSpPr>
        <p:spPr>
          <a:xfrm>
            <a:off x="6457176" y="3190756"/>
            <a:ext cx="260518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Ключ к решению глобальных проблем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0283" y="1634371"/>
            <a:ext cx="538639" cy="5386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689311" y="2388394"/>
            <a:ext cx="2677777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Инновации и технологии</a:t>
            </a:r>
            <a:endParaRPr lang="en-US" sz="2400" b="1" dirty="0"/>
          </a:p>
        </p:txBody>
      </p:sp>
      <p:sp>
        <p:nvSpPr>
          <p:cNvPr id="9" name="Text 4"/>
          <p:cNvSpPr/>
          <p:nvPr/>
        </p:nvSpPr>
        <p:spPr>
          <a:xfrm>
            <a:off x="10689311" y="3190756"/>
            <a:ext cx="3249447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Устойчивые решения в сельском хозяйстве и медицине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50" y="4925377"/>
            <a:ext cx="538639" cy="5386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958630" y="5679400"/>
            <a:ext cx="233922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Образование</a:t>
            </a:r>
            <a:endParaRPr lang="en-US" sz="2400" b="1" dirty="0"/>
          </a:p>
        </p:txBody>
      </p:sp>
      <p:sp>
        <p:nvSpPr>
          <p:cNvPr id="12" name="Text 6"/>
          <p:cNvSpPr/>
          <p:nvPr/>
        </p:nvSpPr>
        <p:spPr>
          <a:xfrm>
            <a:off x="10958630" y="6352579"/>
            <a:ext cx="2339221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Повышение осведомленности и навыков населения</a:t>
            </a:r>
            <a:endParaRPr lang="en-US" sz="2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829" y="4925377"/>
            <a:ext cx="538639" cy="53863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457176" y="5679400"/>
            <a:ext cx="3147179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Инвестиции в будущее</a:t>
            </a:r>
            <a:endParaRPr lang="en-US" sz="2400" b="1" dirty="0"/>
          </a:p>
        </p:txBody>
      </p:sp>
      <p:sp>
        <p:nvSpPr>
          <p:cNvPr id="15" name="Text 8"/>
          <p:cNvSpPr/>
          <p:nvPr/>
        </p:nvSpPr>
        <p:spPr>
          <a:xfrm>
            <a:off x="6457176" y="6352579"/>
            <a:ext cx="2970193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Поддержка долгосрочного развития и здоровья человечества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389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3669" y="3594497"/>
            <a:ext cx="11770400" cy="699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Демографические Вызовы: Рост Населения</a:t>
            </a:r>
            <a:endParaRPr lang="en-US" sz="4400" b="1" dirty="0"/>
          </a:p>
        </p:txBody>
      </p:sp>
      <p:sp>
        <p:nvSpPr>
          <p:cNvPr id="4" name="Shape 1"/>
          <p:cNvSpPr/>
          <p:nvPr/>
        </p:nvSpPr>
        <p:spPr>
          <a:xfrm>
            <a:off x="783669" y="4630103"/>
            <a:ext cx="6419612" cy="1290042"/>
          </a:xfrm>
          <a:prstGeom prst="roundRect">
            <a:avLst>
              <a:gd name="adj" fmla="val 15622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1007507" y="485394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Прогноз роста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1007507" y="5338048"/>
            <a:ext cx="5971937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Население достигнет 9.7 млрд к 2050 году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7427119" y="4630103"/>
            <a:ext cx="6419612" cy="1290042"/>
          </a:xfrm>
          <a:prstGeom prst="roundRect">
            <a:avLst>
              <a:gd name="adj" fmla="val 15622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7650956" y="4853940"/>
            <a:ext cx="3201591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Региональный прирост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7650956" y="5338048"/>
            <a:ext cx="5971937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Максимальный рост в странах Африки к югу от Сахары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783669" y="6143982"/>
            <a:ext cx="6419612" cy="1290042"/>
          </a:xfrm>
          <a:prstGeom prst="roundRect">
            <a:avLst>
              <a:gd name="adj" fmla="val 15622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1007507" y="636782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Угрозы</a:t>
            </a:r>
            <a:endParaRPr lang="en-US" sz="2800" b="1" dirty="0"/>
          </a:p>
        </p:txBody>
      </p:sp>
      <p:sp>
        <p:nvSpPr>
          <p:cNvPr id="12" name="Text 9"/>
          <p:cNvSpPr/>
          <p:nvPr/>
        </p:nvSpPr>
        <p:spPr>
          <a:xfrm>
            <a:off x="1007507" y="6851928"/>
            <a:ext cx="5971937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Перенаселение и истощение ресурсов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7427119" y="6143982"/>
            <a:ext cx="6419612" cy="1290042"/>
          </a:xfrm>
          <a:prstGeom prst="roundRect">
            <a:avLst>
              <a:gd name="adj" fmla="val 15622"/>
            </a:avLst>
          </a:prstGeom>
          <a:solidFill>
            <a:srgbClr val="CEE6FD"/>
          </a:solidFill>
          <a:ln/>
        </p:spPr>
      </p:sp>
      <p:sp>
        <p:nvSpPr>
          <p:cNvPr id="14" name="Text 11"/>
          <p:cNvSpPr/>
          <p:nvPr/>
        </p:nvSpPr>
        <p:spPr>
          <a:xfrm>
            <a:off x="7650956" y="636782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Решения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7650956" y="6851928"/>
            <a:ext cx="5971937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Планирование семьи и устойчивое развитие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73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330" y="3533061"/>
            <a:ext cx="12358092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Демографические Вызовы: Старение Населения</a:t>
            </a:r>
            <a:endParaRPr lang="en-US" sz="4400" b="1" dirty="0"/>
          </a:p>
        </p:txBody>
      </p:sp>
      <p:sp>
        <p:nvSpPr>
          <p:cNvPr id="4" name="Shape 1"/>
          <p:cNvSpPr/>
          <p:nvPr/>
        </p:nvSpPr>
        <p:spPr>
          <a:xfrm>
            <a:off x="735330" y="4504730"/>
            <a:ext cx="472678" cy="472678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1418034" y="4576882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Рост доли пожилых</a:t>
            </a:r>
            <a:endParaRPr lang="en-US" sz="2400" b="1" dirty="0"/>
          </a:p>
        </p:txBody>
      </p:sp>
      <p:sp>
        <p:nvSpPr>
          <p:cNvPr id="6" name="Text 3"/>
          <p:cNvSpPr/>
          <p:nvPr/>
        </p:nvSpPr>
        <p:spPr>
          <a:xfrm>
            <a:off x="1418035" y="5031105"/>
            <a:ext cx="4590880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Население старше 65 </a:t>
            </a:r>
            <a:r>
              <a:rPr lang="en-US" sz="240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лет</a:t>
            </a: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24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быстро</a:t>
            </a:r>
            <a:endParaRPr lang="ru-RU" sz="2400" dirty="0" smtClean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4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увеличивается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446526" y="4504730"/>
            <a:ext cx="472678" cy="472678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8129230" y="4576882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Нагрузка</a:t>
            </a:r>
            <a:endParaRPr lang="en-US" sz="2400" b="1" dirty="0"/>
          </a:p>
        </p:txBody>
      </p:sp>
      <p:sp>
        <p:nvSpPr>
          <p:cNvPr id="9" name="Text 6"/>
          <p:cNvSpPr/>
          <p:nvPr/>
        </p:nvSpPr>
        <p:spPr>
          <a:xfrm>
            <a:off x="8129230" y="5031105"/>
            <a:ext cx="5765959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Пенсионные системы и здравоохранение под давлением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35330" y="6123742"/>
            <a:ext cx="472678" cy="472678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1418034" y="6195893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Страны-лидеры</a:t>
            </a:r>
            <a:endParaRPr lang="en-US" sz="2400" b="1" dirty="0"/>
          </a:p>
        </p:txBody>
      </p:sp>
      <p:sp>
        <p:nvSpPr>
          <p:cNvPr id="12" name="Text 9"/>
          <p:cNvSpPr/>
          <p:nvPr/>
        </p:nvSpPr>
        <p:spPr>
          <a:xfrm>
            <a:off x="1418034" y="6650117"/>
            <a:ext cx="5765959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 Германии более 20% </a:t>
            </a:r>
            <a:r>
              <a:rPr lang="en-US" sz="240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населения</a:t>
            </a: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endParaRPr lang="ru-RU" sz="2400" dirty="0" smtClean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400" dirty="0" err="1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старше</a:t>
            </a:r>
            <a:r>
              <a:rPr lang="en-US" sz="2400" dirty="0" smtClean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65 лет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7446526" y="6123742"/>
            <a:ext cx="472678" cy="472678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sp>
        <p:nvSpPr>
          <p:cNvPr id="14" name="Text 11"/>
          <p:cNvSpPr/>
          <p:nvPr/>
        </p:nvSpPr>
        <p:spPr>
          <a:xfrm>
            <a:off x="8129230" y="6195893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Решения</a:t>
            </a:r>
            <a:endParaRPr lang="en-US" sz="2400" b="1" dirty="0"/>
          </a:p>
        </p:txBody>
      </p:sp>
      <p:sp>
        <p:nvSpPr>
          <p:cNvPr id="15" name="Text 12"/>
          <p:cNvSpPr/>
          <p:nvPr/>
        </p:nvSpPr>
        <p:spPr>
          <a:xfrm>
            <a:off x="8129230" y="6650117"/>
            <a:ext cx="5765959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Повышение пенсионного возраста, технологические инновации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93790" y="3547764"/>
            <a:ext cx="13050440" cy="4221361"/>
            <a:chOff x="793790" y="1902023"/>
            <a:chExt cx="13050440" cy="4221361"/>
          </a:xfrm>
        </p:grpSpPr>
        <p:sp>
          <p:nvSpPr>
            <p:cNvPr id="2" name="Text 0"/>
            <p:cNvSpPr/>
            <p:nvPr/>
          </p:nvSpPr>
          <p:spPr>
            <a:xfrm>
              <a:off x="793790" y="1902023"/>
              <a:ext cx="13042821" cy="141755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550"/>
                </a:lnSpc>
                <a:buNone/>
              </a:pPr>
              <a:r>
                <a:rPr lang="en-US" sz="4400" b="1" dirty="0"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Продовольственная</a:t>
              </a:r>
              <a:r>
                <a:rPr lang="en-US" sz="4450" b="1" dirty="0"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 Безопасность: Нехватка Продовольствия</a:t>
              </a:r>
              <a:endParaRPr lang="en-US" sz="4450" b="1" dirty="0"/>
            </a:p>
          </p:txBody>
        </p:sp>
        <p:sp>
          <p:nvSpPr>
            <p:cNvPr id="3" name="Text 1"/>
            <p:cNvSpPr/>
            <p:nvPr/>
          </p:nvSpPr>
          <p:spPr>
            <a:xfrm>
              <a:off x="793790" y="3886557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800" b="1" dirty="0"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Голод</a:t>
              </a:r>
              <a:endParaRPr lang="en-US" sz="2800" b="1" dirty="0"/>
            </a:p>
          </p:txBody>
        </p:sp>
        <p:sp>
          <p:nvSpPr>
            <p:cNvPr id="4" name="Text 2"/>
            <p:cNvSpPr/>
            <p:nvPr/>
          </p:nvSpPr>
          <p:spPr>
            <a:xfrm>
              <a:off x="793790" y="4467701"/>
              <a:ext cx="6244709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b="1" dirty="0">
                  <a:latin typeface="Instrument Sans Medium" pitchFamily="34" charset="0"/>
                  <a:ea typeface="Instrument Sans Medium" pitchFamily="34" charset="-122"/>
                  <a:cs typeface="Instrument Sans Medium" pitchFamily="34" charset="-120"/>
                </a:rPr>
                <a:t>800 миллионов человек страдают от голода (ООН, 2023)</a:t>
              </a:r>
              <a:endParaRPr lang="en-US" b="1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793790" y="5034677"/>
              <a:ext cx="624470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b="1" dirty="0">
                  <a:latin typeface="Instrument Sans Medium" pitchFamily="34" charset="0"/>
                  <a:ea typeface="Instrument Sans Medium" pitchFamily="34" charset="-122"/>
                  <a:cs typeface="Instrument Sans Medium" pitchFamily="34" charset="-120"/>
                </a:rPr>
                <a:t>Климатические изменения ухудшают производство продуктов</a:t>
              </a:r>
              <a:endParaRPr lang="en-US" sz="1750" b="1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7599521" y="3886557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800" b="1" dirty="0"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Инновации</a:t>
              </a:r>
              <a:endParaRPr lang="en-US" sz="2800" b="1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7599521" y="4467701"/>
              <a:ext cx="624470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b="1" dirty="0">
                  <a:latin typeface="Instrument Sans Medium" pitchFamily="34" charset="0"/>
                  <a:ea typeface="Instrument Sans Medium" pitchFamily="34" charset="-122"/>
                  <a:cs typeface="Instrument Sans Medium" pitchFamily="34" charset="-120"/>
                </a:rPr>
                <a:t>Генетически модифицированные культуры и вертикальные фермы</a:t>
              </a:r>
              <a:endParaRPr lang="en-US" b="1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7599521" y="5397579"/>
              <a:ext cx="6244709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b="1" dirty="0">
                  <a:latin typeface="Instrument Sans Medium" pitchFamily="34" charset="0"/>
                  <a:ea typeface="Instrument Sans Medium" pitchFamily="34" charset="-122"/>
                  <a:cs typeface="Instrument Sans Medium" pitchFamily="34" charset="-120"/>
                </a:rPr>
                <a:t>Устойчивое сельское хозяйство становится приоритетом</a:t>
              </a:r>
              <a:endParaRPr lang="en-US" b="1" dirty="0"/>
            </a:p>
          </p:txBody>
        </p:sp>
      </p:grpSp>
      <p:pic>
        <p:nvPicPr>
          <p:cNvPr id="1026" name="Picture 2" descr="F:\Гео 11\32 Глобальные проблемы народонаселения демографическая, продовольственная, роста городов, здоровья и долголетия человека\AIKkqNWFM-4e62440e805c883c834b8b3664ab1aa3.jpg"/>
          <p:cNvPicPr>
            <a:picLocks noChangeAspect="1" noChangeArrowheads="1"/>
          </p:cNvPicPr>
          <p:nvPr/>
        </p:nvPicPr>
        <p:blipFill>
          <a:blip r:embed="rId3"/>
          <a:srcRect t="36706" b="22619"/>
          <a:stretch>
            <a:fillRect/>
          </a:stretch>
        </p:blipFill>
        <p:spPr bwMode="auto">
          <a:xfrm>
            <a:off x="0" y="0"/>
            <a:ext cx="14630400" cy="3347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326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Продовольственная Безопасность: Распределение и Отходы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2313861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Пищевые отходы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93790" y="393465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Около трети продуктов теряется или выбрасывается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3224451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52413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</p:sp>
      <p:sp>
        <p:nvSpPr>
          <p:cNvPr id="7" name="Text 4"/>
          <p:cNvSpPr/>
          <p:nvPr/>
        </p:nvSpPr>
        <p:spPr>
          <a:xfrm>
            <a:off x="5944791" y="364807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481304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Неравномерность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9481304" y="393465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Продукты недоступны в регионах с дефицитом</a:t>
            </a:r>
            <a:endParaRPr lang="en-US" sz="2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58" y="3224451"/>
            <a:ext cx="3651885" cy="3651885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8274368" y="352413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</p:sp>
      <p:sp>
        <p:nvSpPr>
          <p:cNvPr id="12" name="Text 8"/>
          <p:cNvSpPr/>
          <p:nvPr/>
        </p:nvSpPr>
        <p:spPr>
          <a:xfrm>
            <a:off x="8430220" y="364807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9481304" y="54402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Решения</a:t>
            </a:r>
            <a:endParaRPr lang="en-US" sz="2800" b="1" dirty="0"/>
          </a:p>
        </p:txBody>
      </p:sp>
      <p:sp>
        <p:nvSpPr>
          <p:cNvPr id="14" name="Text 10"/>
          <p:cNvSpPr/>
          <p:nvPr/>
        </p:nvSpPr>
        <p:spPr>
          <a:xfrm>
            <a:off x="9481304" y="5930622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Улучшение логистики и сокращение отходов</a:t>
            </a:r>
            <a:endParaRPr lang="en-US" sz="20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3224451"/>
            <a:ext cx="3651885" cy="3651885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8274368" y="60095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</p:sp>
      <p:sp>
        <p:nvSpPr>
          <p:cNvPr id="17" name="Text 12"/>
          <p:cNvSpPr/>
          <p:nvPr/>
        </p:nvSpPr>
        <p:spPr>
          <a:xfrm>
            <a:off x="8430220" y="613350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000" dirty="0"/>
          </a:p>
        </p:txBody>
      </p:sp>
      <p:sp>
        <p:nvSpPr>
          <p:cNvPr id="18" name="Text 13"/>
          <p:cNvSpPr/>
          <p:nvPr/>
        </p:nvSpPr>
        <p:spPr>
          <a:xfrm>
            <a:off x="2313861" y="54402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Законодательство</a:t>
            </a:r>
            <a:endParaRPr lang="en-US" sz="2800" b="1" dirty="0"/>
          </a:p>
        </p:txBody>
      </p:sp>
      <p:sp>
        <p:nvSpPr>
          <p:cNvPr id="19" name="Text 14"/>
          <p:cNvSpPr/>
          <p:nvPr/>
        </p:nvSpPr>
        <p:spPr>
          <a:xfrm>
            <a:off x="793790" y="5930622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Закон Франции запрещает выбрасывать еду с 2016 г.</a:t>
            </a:r>
            <a:endParaRPr lang="en-US" sz="200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258" y="3224451"/>
            <a:ext cx="3651885" cy="3651885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5788938" y="60095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EE6FD"/>
          </a:solidFill>
          <a:ln/>
        </p:spPr>
      </p:sp>
      <p:sp>
        <p:nvSpPr>
          <p:cNvPr id="22" name="Text 16"/>
          <p:cNvSpPr/>
          <p:nvPr/>
        </p:nvSpPr>
        <p:spPr>
          <a:xfrm>
            <a:off x="5944791" y="613350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30549" y="490639"/>
            <a:ext cx="76638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Рост Городов: Урбанизация и Инфраструктура</a:t>
            </a:r>
            <a:endParaRPr lang="en-US" sz="4150" b="1" dirty="0"/>
          </a:p>
        </p:txBody>
      </p:sp>
      <p:sp>
        <p:nvSpPr>
          <p:cNvPr id="4" name="Shape 1"/>
          <p:cNvSpPr/>
          <p:nvPr/>
        </p:nvSpPr>
        <p:spPr>
          <a:xfrm>
            <a:off x="6464379" y="2563773"/>
            <a:ext cx="22860" cy="4741069"/>
          </a:xfrm>
          <a:prstGeom prst="roundRect">
            <a:avLst>
              <a:gd name="adj" fmla="val 832596"/>
            </a:avLst>
          </a:prstGeom>
          <a:solidFill>
            <a:srgbClr val="B4CCE3"/>
          </a:solidFill>
          <a:ln/>
        </p:spPr>
      </p:sp>
      <p:sp>
        <p:nvSpPr>
          <p:cNvPr id="5" name="Shape 2"/>
          <p:cNvSpPr/>
          <p:nvPr/>
        </p:nvSpPr>
        <p:spPr>
          <a:xfrm>
            <a:off x="6679406" y="2790230"/>
            <a:ext cx="634365" cy="22860"/>
          </a:xfrm>
          <a:prstGeom prst="roundRect">
            <a:avLst>
              <a:gd name="adj" fmla="val 832596"/>
            </a:avLst>
          </a:prstGeom>
          <a:solidFill>
            <a:srgbClr val="B4CCE3"/>
          </a:solidFill>
          <a:ln/>
        </p:spPr>
      </p:sp>
      <p:sp>
        <p:nvSpPr>
          <p:cNvPr id="6" name="Shape 3"/>
          <p:cNvSpPr/>
          <p:nvPr/>
        </p:nvSpPr>
        <p:spPr>
          <a:xfrm>
            <a:off x="6226493" y="2563773"/>
            <a:ext cx="475774" cy="475774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7" name="Text 4"/>
          <p:cNvSpPr/>
          <p:nvPr/>
        </p:nvSpPr>
        <p:spPr>
          <a:xfrm>
            <a:off x="6305788" y="2603421"/>
            <a:ext cx="317183" cy="396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21773" y="2636401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Мегаполисы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7521773" y="3093601"/>
            <a:ext cx="6368534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Токио — крупнейший город мира с 37 млн жителей</a:t>
            </a:r>
            <a:endParaRPr lang="en-US" sz="2300" dirty="0"/>
          </a:p>
        </p:txBody>
      </p:sp>
      <p:sp>
        <p:nvSpPr>
          <p:cNvPr id="10" name="Shape 7"/>
          <p:cNvSpPr/>
          <p:nvPr/>
        </p:nvSpPr>
        <p:spPr>
          <a:xfrm>
            <a:off x="6679406" y="4081224"/>
            <a:ext cx="634365" cy="22860"/>
          </a:xfrm>
          <a:prstGeom prst="roundRect">
            <a:avLst>
              <a:gd name="adj" fmla="val 832596"/>
            </a:avLst>
          </a:prstGeom>
          <a:solidFill>
            <a:srgbClr val="B4CCE3"/>
          </a:solidFill>
          <a:ln/>
        </p:spPr>
      </p:sp>
      <p:sp>
        <p:nvSpPr>
          <p:cNvPr id="11" name="Shape 8"/>
          <p:cNvSpPr/>
          <p:nvPr/>
        </p:nvSpPr>
        <p:spPr>
          <a:xfrm>
            <a:off x="6226493" y="3854768"/>
            <a:ext cx="475774" cy="475774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2" name="Text 9"/>
          <p:cNvSpPr/>
          <p:nvPr/>
        </p:nvSpPr>
        <p:spPr>
          <a:xfrm>
            <a:off x="6305788" y="3894415"/>
            <a:ext cx="317183" cy="396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21773" y="3927396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Трущобы</a:t>
            </a:r>
            <a:endParaRPr lang="en-US" sz="2400" b="1" dirty="0"/>
          </a:p>
        </p:txBody>
      </p:sp>
      <p:sp>
        <p:nvSpPr>
          <p:cNvPr id="14" name="Text 11"/>
          <p:cNvSpPr/>
          <p:nvPr/>
        </p:nvSpPr>
        <p:spPr>
          <a:xfrm>
            <a:off x="7521773" y="4384596"/>
            <a:ext cx="6368534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Рост трущоб и нехватка жилья в развивающихся странах</a:t>
            </a:r>
            <a:endParaRPr lang="en-US" sz="2300" dirty="0"/>
          </a:p>
        </p:txBody>
      </p:sp>
      <p:sp>
        <p:nvSpPr>
          <p:cNvPr id="15" name="Shape 12"/>
          <p:cNvSpPr/>
          <p:nvPr/>
        </p:nvSpPr>
        <p:spPr>
          <a:xfrm>
            <a:off x="6679406" y="5372219"/>
            <a:ext cx="634365" cy="22860"/>
          </a:xfrm>
          <a:prstGeom prst="roundRect">
            <a:avLst>
              <a:gd name="adj" fmla="val 832596"/>
            </a:avLst>
          </a:prstGeom>
          <a:solidFill>
            <a:srgbClr val="B4CCE3"/>
          </a:solidFill>
          <a:ln/>
        </p:spPr>
      </p:sp>
      <p:sp>
        <p:nvSpPr>
          <p:cNvPr id="16" name="Shape 13"/>
          <p:cNvSpPr/>
          <p:nvPr/>
        </p:nvSpPr>
        <p:spPr>
          <a:xfrm>
            <a:off x="6226493" y="5145762"/>
            <a:ext cx="475774" cy="475774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7" name="Text 14"/>
          <p:cNvSpPr/>
          <p:nvPr/>
        </p:nvSpPr>
        <p:spPr>
          <a:xfrm>
            <a:off x="6305788" y="5185410"/>
            <a:ext cx="317183" cy="396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21773" y="5218390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Инфраструктура</a:t>
            </a:r>
            <a:endParaRPr lang="en-US" sz="2400" b="1" dirty="0"/>
          </a:p>
        </p:txBody>
      </p:sp>
      <p:sp>
        <p:nvSpPr>
          <p:cNvPr id="19" name="Text 16"/>
          <p:cNvSpPr/>
          <p:nvPr/>
        </p:nvSpPr>
        <p:spPr>
          <a:xfrm>
            <a:off x="7521773" y="5675590"/>
            <a:ext cx="6368534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Требуется устойчивое городское планирование</a:t>
            </a:r>
            <a:endParaRPr lang="en-US" sz="2300" dirty="0"/>
          </a:p>
        </p:txBody>
      </p:sp>
      <p:sp>
        <p:nvSpPr>
          <p:cNvPr id="20" name="Shape 17"/>
          <p:cNvSpPr/>
          <p:nvPr/>
        </p:nvSpPr>
        <p:spPr>
          <a:xfrm>
            <a:off x="6679406" y="6663214"/>
            <a:ext cx="634365" cy="22860"/>
          </a:xfrm>
          <a:prstGeom prst="roundRect">
            <a:avLst>
              <a:gd name="adj" fmla="val 832596"/>
            </a:avLst>
          </a:prstGeom>
          <a:solidFill>
            <a:srgbClr val="B4CCE3"/>
          </a:solidFill>
          <a:ln/>
        </p:spPr>
      </p:sp>
      <p:sp>
        <p:nvSpPr>
          <p:cNvPr id="21" name="Shape 18"/>
          <p:cNvSpPr/>
          <p:nvPr/>
        </p:nvSpPr>
        <p:spPr>
          <a:xfrm>
            <a:off x="6226493" y="6436757"/>
            <a:ext cx="475774" cy="475774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22" name="Text 19"/>
          <p:cNvSpPr/>
          <p:nvPr/>
        </p:nvSpPr>
        <p:spPr>
          <a:xfrm>
            <a:off x="6305788" y="6476405"/>
            <a:ext cx="317183" cy="396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7521773" y="6509385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Жизнь в городе</a:t>
            </a:r>
            <a:endParaRPr lang="en-US" sz="2400" b="1" dirty="0"/>
          </a:p>
        </p:txBody>
      </p:sp>
      <p:sp>
        <p:nvSpPr>
          <p:cNvPr id="24" name="Text 21"/>
          <p:cNvSpPr/>
          <p:nvPr/>
        </p:nvSpPr>
        <p:spPr>
          <a:xfrm>
            <a:off x="7521773" y="6966585"/>
            <a:ext cx="6368534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Более половины населения мира живет в городах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9672" y="914400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Рост Городов: Экологические Проблемы</a:t>
            </a:r>
            <a:endParaRPr lang="en-US" sz="355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40449"/>
            <a:ext cx="907256" cy="10887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59623" y="282190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Загрязнение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7459623" y="3214211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Воздух и вода страдают от промышленного загрязнения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29157"/>
            <a:ext cx="907256" cy="10887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59623" y="391060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Выбросы CO2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7459623" y="4302919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Города являются основными источниками парниковых газов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817864"/>
            <a:ext cx="907256" cy="10887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59623" y="4999315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Решения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7459623" y="5391626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Внедрение зеленых технологий и развитие транспорта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906572"/>
            <a:ext cx="907256" cy="10887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59623" y="608802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Пример</a:t>
            </a:r>
            <a:endParaRPr lang="en-US" sz="2800" b="1" dirty="0"/>
          </a:p>
        </p:txBody>
      </p:sp>
      <p:sp>
        <p:nvSpPr>
          <p:cNvPr id="15" name="Text 8"/>
          <p:cNvSpPr/>
          <p:nvPr/>
        </p:nvSpPr>
        <p:spPr>
          <a:xfrm>
            <a:off x="7459623" y="6480334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Копенгаген планирует углеродную нейтральность к 2025 г.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Здоровье и Долголетие: Глобальные Эпидемии</a:t>
            </a:r>
            <a:endParaRPr lang="en-US" sz="4450" b="1" dirty="0"/>
          </a:p>
        </p:txBody>
      </p:sp>
      <p:sp>
        <p:nvSpPr>
          <p:cNvPr id="4" name="Shape 1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6365260" y="24932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COVID-19</a:t>
            </a:r>
            <a:endParaRPr lang="en-US" sz="2400" b="1" dirty="0"/>
          </a:p>
        </p:txBody>
      </p:sp>
      <p:sp>
        <p:nvSpPr>
          <p:cNvPr id="7" name="Text 4"/>
          <p:cNvSpPr/>
          <p:nvPr/>
        </p:nvSpPr>
        <p:spPr>
          <a:xfrm>
            <a:off x="70173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Мировая пандемия с длительными последствиями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9" name="Text 6"/>
          <p:cNvSpPr/>
          <p:nvPr/>
        </p:nvSpPr>
        <p:spPr>
          <a:xfrm>
            <a:off x="6365260" y="387810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3913465"/>
            <a:ext cx="37048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Антибиотикоустойчивость</a:t>
            </a:r>
            <a:endParaRPr lang="en-US" sz="2400" b="1" dirty="0"/>
          </a:p>
        </p:txBody>
      </p:sp>
      <p:sp>
        <p:nvSpPr>
          <p:cNvPr id="11" name="Text 8"/>
          <p:cNvSpPr/>
          <p:nvPr/>
        </p:nvSpPr>
        <p:spPr>
          <a:xfrm>
            <a:off x="70173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Возрастающая угроза новых инфекций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260" y="5262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298281"/>
            <a:ext cx="37353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Системы здравоохранения</a:t>
            </a:r>
            <a:endParaRPr lang="en-US" sz="2400" b="1" dirty="0"/>
          </a:p>
        </p:txBody>
      </p:sp>
      <p:sp>
        <p:nvSpPr>
          <p:cNvPr id="15" name="Text 12"/>
          <p:cNvSpPr/>
          <p:nvPr/>
        </p:nvSpPr>
        <p:spPr>
          <a:xfrm>
            <a:off x="70173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Необходимы инвестиции и укрепление инфраструктуры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7" name="Text 14"/>
          <p:cNvSpPr/>
          <p:nvPr/>
        </p:nvSpPr>
        <p:spPr>
          <a:xfrm>
            <a:off x="6365260" y="66477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0173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Исследования</a:t>
            </a:r>
            <a:endParaRPr lang="en-US" sz="2400" b="1" dirty="0"/>
          </a:p>
        </p:txBody>
      </p:sp>
      <p:sp>
        <p:nvSpPr>
          <p:cNvPr id="19" name="Text 16"/>
          <p:cNvSpPr/>
          <p:nvPr/>
        </p:nvSpPr>
        <p:spPr>
          <a:xfrm>
            <a:off x="70173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Разработка новых вакцин требует финансирования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05106"/>
            <a:ext cx="112044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Здоровье и Долголетие: Качество Жизни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793790" y="4980861"/>
            <a:ext cx="30309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Хронические болезни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93790" y="556200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Вызов диабету, сердечно-сосудистым заболеваниям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649188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Профилактика и лечение - приоритет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32928" y="4980861"/>
            <a:ext cx="3256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Доступность медицины</a:t>
            </a:r>
            <a:endParaRPr lang="en-US" sz="2800" b="1" dirty="0"/>
          </a:p>
        </p:txBody>
      </p:sp>
      <p:sp>
        <p:nvSpPr>
          <p:cNvPr id="7" name="Text 5"/>
          <p:cNvSpPr/>
          <p:nvPr/>
        </p:nvSpPr>
        <p:spPr>
          <a:xfrm>
            <a:off x="5332928" y="556200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Расширение доступа к медицинским услугам и образованию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332928" y="685478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Продвижение здорового образа жизни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9872067" y="4980861"/>
            <a:ext cx="37814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Продолжительность жизни</a:t>
            </a:r>
            <a:endParaRPr lang="en-US" sz="2800" b="1" dirty="0"/>
          </a:p>
        </p:txBody>
      </p:sp>
      <p:sp>
        <p:nvSpPr>
          <p:cNvPr id="10" name="Text 8"/>
          <p:cNvSpPr/>
          <p:nvPr/>
        </p:nvSpPr>
        <p:spPr>
          <a:xfrm>
            <a:off x="9872067" y="556200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Япония - рекордсмен с одной из самых высоких в мире</a:t>
            </a:r>
            <a:endParaRPr lang="en-US" sz="2400" dirty="0"/>
          </a:p>
        </p:txBody>
      </p:sp>
      <p:pic>
        <p:nvPicPr>
          <p:cNvPr id="2050" name="Picture 2" descr="F:\Гео 11\32 Глобальные проблемы народонаселения демографическая, продовольственная, роста городов, здоровья и долголетия человека\360_F_481601504_RbqsGId7yKohrFS1WbrTpbibH6Gfhy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370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399</Words>
  <Application>Microsoft Office PowerPoint</Application>
  <PresentationFormat>Произвольный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Instrument Sans Semi Bold</vt:lpstr>
      <vt:lpstr>Instrument Sans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Olga</cp:lastModifiedBy>
  <cp:revision>5</cp:revision>
  <dcterms:created xsi:type="dcterms:W3CDTF">2025-05-03T11:31:45Z</dcterms:created>
  <dcterms:modified xsi:type="dcterms:W3CDTF">2025-05-03T12:17:45Z</dcterms:modified>
</cp:coreProperties>
</file>