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24750" cy="10477500"/>
  <p:notesSz cx="6858000" cy="9945688"/>
  <p:defaultTextStyle>
    <a:defPPr>
      <a:defRPr lang="ru-RU"/>
    </a:defPPr>
    <a:lvl1pPr marL="0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941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883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824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3765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4707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5648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6590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7531" algn="l" defTabSz="9818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E9CB"/>
    <a:srgbClr val="FFE2C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574" autoAdjust="0"/>
  </p:normalViewPr>
  <p:slideViewPr>
    <p:cSldViewPr>
      <p:cViewPr>
        <p:scale>
          <a:sx n="100" d="100"/>
          <a:sy n="100" d="100"/>
        </p:scale>
        <p:origin x="-534" y="1164"/>
      </p:cViewPr>
      <p:guideLst>
        <p:guide orient="horz" pos="3300"/>
        <p:guide pos="23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4452129" y="5820834"/>
            <a:ext cx="3072622" cy="13916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4452144" y="5953765"/>
            <a:ext cx="3072607" cy="2933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4452144" y="6287061"/>
            <a:ext cx="3072607" cy="1397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4452144" y="6362283"/>
            <a:ext cx="1617821" cy="2794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4452144" y="6416012"/>
            <a:ext cx="1617821" cy="1397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4452144" y="6053667"/>
            <a:ext cx="2520791" cy="4191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6070250" y="6204279"/>
            <a:ext cx="1316831" cy="558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5575872"/>
            <a:ext cx="7524750" cy="37303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5615389"/>
            <a:ext cx="7524751" cy="21492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5278230" y="5565832"/>
            <a:ext cx="2246522" cy="37954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7524750" cy="56553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76237" y="3669551"/>
            <a:ext cx="6960394" cy="2245871"/>
          </a:xfrm>
        </p:spPr>
        <p:txBody>
          <a:bodyPr anchor="b"/>
          <a:lstStyle>
            <a:lvl1pPr>
              <a:defRPr sz="47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76238" y="5958239"/>
            <a:ext cx="4075906" cy="2677583"/>
          </a:xfrm>
        </p:spPr>
        <p:txBody>
          <a:bodyPr/>
          <a:lstStyle>
            <a:lvl1pPr marL="68732" indent="0" algn="l">
              <a:buNone/>
              <a:defRPr sz="2600">
                <a:solidFill>
                  <a:schemeClr val="tx2"/>
                </a:solidFill>
              </a:defRPr>
            </a:lvl1pPr>
            <a:lvl2pPr marL="490941" indent="0" algn="ctr">
              <a:buNone/>
            </a:lvl2pPr>
            <a:lvl3pPr marL="981883" indent="0" algn="ctr">
              <a:buNone/>
            </a:lvl3pPr>
            <a:lvl4pPr marL="1472824" indent="0" algn="ctr">
              <a:buNone/>
            </a:lvl4pPr>
            <a:lvl5pPr marL="1963765" indent="0" algn="ctr">
              <a:buNone/>
            </a:lvl5pPr>
            <a:lvl6pPr marL="2454707" indent="0" algn="ctr">
              <a:buNone/>
            </a:lvl6pPr>
            <a:lvl7pPr marL="2945648" indent="0" algn="ctr">
              <a:buNone/>
            </a:lvl7pPr>
            <a:lvl8pPr marL="3436590" indent="0" algn="ctr">
              <a:buNone/>
            </a:lvl8pPr>
            <a:lvl9pPr marL="3927531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5518150" y="6426200"/>
            <a:ext cx="790099" cy="6985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4452144" y="6424746"/>
            <a:ext cx="1066006" cy="6985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6846739" y="1736"/>
            <a:ext cx="615305" cy="558800"/>
          </a:xfrm>
        </p:spPr>
        <p:txBody>
          <a:bodyPr/>
          <a:lstStyle>
            <a:lvl1pPr algn="r">
              <a:defRPr sz="19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80856" y="1746250"/>
            <a:ext cx="1567656" cy="83820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6237" y="1746250"/>
            <a:ext cx="5141913" cy="83820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403" y="3026834"/>
            <a:ext cx="6396038" cy="2080948"/>
          </a:xfrm>
        </p:spPr>
        <p:txBody>
          <a:bodyPr anchor="b">
            <a:noAutofit/>
          </a:bodyPr>
          <a:lstStyle>
            <a:lvl1pPr algn="l">
              <a:buNone/>
              <a:defRPr sz="46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403" y="5144163"/>
            <a:ext cx="6396038" cy="2306504"/>
          </a:xfrm>
        </p:spPr>
        <p:txBody>
          <a:bodyPr anchor="t"/>
          <a:lstStyle>
            <a:lvl1pPr marL="49094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6238" y="3436621"/>
            <a:ext cx="3323431" cy="6914666"/>
          </a:xfr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25081" y="3436621"/>
            <a:ext cx="3323431" cy="6914666"/>
          </a:xfr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531" y="1746250"/>
            <a:ext cx="6897688" cy="1634490"/>
          </a:xfrm>
        </p:spPr>
        <p:txBody>
          <a:bodyPr anchor="ctr"/>
          <a:lstStyle>
            <a:lvl1pPr>
              <a:defRPr sz="43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3531" y="3429815"/>
            <a:ext cx="3325940" cy="6985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9094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885175" y="3429815"/>
            <a:ext cx="3326044" cy="6985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9094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13531" y="4138015"/>
            <a:ext cx="3325940" cy="5937250"/>
          </a:xfr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82773" y="4138015"/>
            <a:ext cx="3326044" cy="5937250"/>
          </a:xfr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238" y="1746250"/>
            <a:ext cx="6772275" cy="1634490"/>
          </a:xfrm>
        </p:spPr>
        <p:txBody>
          <a:bodyPr anchor="ctr"/>
          <a:lstStyle>
            <a:lvl1pPr>
              <a:defRPr sz="43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417820" y="935990"/>
            <a:ext cx="787749" cy="6985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326731" y="935990"/>
            <a:ext cx="1091089" cy="6985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27126" y="3471"/>
            <a:ext cx="627063" cy="5588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5481" y="1683565"/>
            <a:ext cx="2784158" cy="1341120"/>
          </a:xfrm>
        </p:spPr>
        <p:txBody>
          <a:bodyPr anchor="b"/>
          <a:lstStyle>
            <a:lvl1pPr algn="l">
              <a:buNone/>
              <a:defRPr sz="19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05481" y="3071944"/>
            <a:ext cx="2784158" cy="7054850"/>
          </a:xfrm>
        </p:spPr>
        <p:txBody>
          <a:bodyPr/>
          <a:lstStyle>
            <a:lvl1pPr marL="9819" indent="0">
              <a:buNone/>
              <a:defRPr sz="15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5412" y="1185994"/>
            <a:ext cx="4198811" cy="894080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7024" y="1694552"/>
            <a:ext cx="482890" cy="7152501"/>
          </a:xfrm>
        </p:spPr>
        <p:txBody>
          <a:bodyPr vert="vert270" lIns="49094" tIns="0" rIns="49094" anchor="t"/>
          <a:lstStyle>
            <a:lvl1pPr algn="ctr">
              <a:buNone/>
              <a:defRPr sz="21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32187" y="1746250"/>
            <a:ext cx="3762375" cy="6985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4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10281" y="5002417"/>
            <a:ext cx="2132013" cy="3844636"/>
          </a:xfrm>
        </p:spPr>
        <p:txBody>
          <a:bodyPr lIns="0" tIns="0" rIns="49094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560418"/>
            <a:ext cx="7524750" cy="12895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7524750" cy="474624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470979"/>
            <a:ext cx="7524751" cy="1397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4452129" y="550376"/>
            <a:ext cx="3072622" cy="13916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4452144" y="672395"/>
            <a:ext cx="3072607" cy="27505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4449789" y="760076"/>
            <a:ext cx="2520791" cy="4191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6067897" y="899774"/>
            <a:ext cx="1316831" cy="558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7476169" y="-3057"/>
            <a:ext cx="47422" cy="9499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7442855" y="-3057"/>
            <a:ext cx="22574" cy="9499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7427175" y="-3057"/>
            <a:ext cx="7525" cy="94996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7386025" y="-3057"/>
            <a:ext cx="22574" cy="94996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7336859" y="581"/>
            <a:ext cx="45149" cy="89408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7302130" y="581"/>
            <a:ext cx="7525" cy="89408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8188" tIns="49094" rIns="98188" bIns="49094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76238" y="1746251"/>
            <a:ext cx="6772275" cy="1629833"/>
          </a:xfrm>
          <a:prstGeom prst="rect">
            <a:avLst/>
          </a:prstGeom>
        </p:spPr>
        <p:txBody>
          <a:bodyPr vert="horz" lIns="98188" tIns="49094" rIns="98188" bIns="49094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6238" y="3436620"/>
            <a:ext cx="6772275" cy="6607810"/>
          </a:xfrm>
          <a:prstGeom prst="rect">
            <a:avLst/>
          </a:prstGeom>
        </p:spPr>
        <p:txBody>
          <a:bodyPr vert="horz" lIns="98188" tIns="49094" rIns="98188" bIns="49094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420170" y="935990"/>
            <a:ext cx="787749" cy="698500"/>
          </a:xfrm>
          <a:prstGeom prst="rect">
            <a:avLst/>
          </a:prstGeom>
        </p:spPr>
        <p:txBody>
          <a:bodyPr vert="horz" lIns="98188" tIns="49094" rIns="98188" bIns="49094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326731" y="935990"/>
            <a:ext cx="1091089" cy="698500"/>
          </a:xfrm>
          <a:prstGeom prst="rect">
            <a:avLst/>
          </a:prstGeom>
        </p:spPr>
        <p:txBody>
          <a:bodyPr vert="horz" lIns="98188" tIns="49094" rIns="98188" bIns="49094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727126" y="3471"/>
            <a:ext cx="627063" cy="558800"/>
          </a:xfrm>
          <a:prstGeom prst="rect">
            <a:avLst/>
          </a:prstGeom>
        </p:spPr>
        <p:txBody>
          <a:bodyPr vert="horz" lIns="98188" tIns="49094" rIns="98188" bIns="49094" anchor="b"/>
          <a:lstStyle>
            <a:lvl1pPr algn="r" eaLnBrk="1" latinLnBrk="0" hangingPunct="1">
              <a:defRPr kumimoji="0" sz="19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92753" indent="-274927" algn="l" rtl="0" eaLnBrk="1" latinLnBrk="0" hangingPunct="1">
        <a:spcBef>
          <a:spcPts val="322"/>
        </a:spcBef>
        <a:buClr>
          <a:schemeClr val="accent3"/>
        </a:buClr>
        <a:buFont typeface="Georgia"/>
        <a:buChar char="•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6956" indent="-265108" algn="l" rtl="0" eaLnBrk="1" latinLnBrk="0" hangingPunct="1">
        <a:spcBef>
          <a:spcPts val="322"/>
        </a:spcBef>
        <a:buClr>
          <a:schemeClr val="accent2"/>
        </a:buClr>
        <a:buFont typeface="Georgia"/>
        <a:buChar char="▫"/>
        <a:defRPr kumimoji="0"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91702" indent="-235652" algn="l" rtl="0" eaLnBrk="1" latinLnBrk="0" hangingPunct="1">
        <a:spcBef>
          <a:spcPts val="322"/>
        </a:spcBef>
        <a:buClr>
          <a:schemeClr val="accent1"/>
        </a:buClr>
        <a:buFont typeface="Wingdings 2"/>
        <a:buChar char=""/>
        <a:defRPr kumimoji="0" sz="2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266629" indent="-216014" algn="l" rtl="0" eaLnBrk="1" latinLnBrk="0" hangingPunct="1">
        <a:spcBef>
          <a:spcPts val="322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492462" indent="-196377" algn="l" rtl="0" eaLnBrk="1" latinLnBrk="0" hangingPunct="1">
        <a:spcBef>
          <a:spcPts val="322"/>
        </a:spcBef>
        <a:buClr>
          <a:schemeClr val="accent3"/>
        </a:buClr>
        <a:buFont typeface="Georgia"/>
        <a:buChar char="▫"/>
        <a:defRPr kumimoji="0" sz="21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28114" indent="-196377" algn="l" rtl="0" eaLnBrk="1" latinLnBrk="0" hangingPunct="1">
        <a:spcBef>
          <a:spcPts val="322"/>
        </a:spcBef>
        <a:buClr>
          <a:schemeClr val="accent3"/>
        </a:buClr>
        <a:buFont typeface="Georgia"/>
        <a:buChar char="▫"/>
        <a:defRPr kumimoji="0" sz="19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963765" indent="-196377" algn="l" rtl="0" eaLnBrk="1" latinLnBrk="0" hangingPunct="1">
        <a:spcBef>
          <a:spcPts val="322"/>
        </a:spcBef>
        <a:buClr>
          <a:schemeClr val="accent3"/>
        </a:buClr>
        <a:buFont typeface="Georgia"/>
        <a:buChar char="▫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179780" indent="-196377" algn="l" rtl="0" eaLnBrk="1" latinLnBrk="0" hangingPunct="1">
        <a:spcBef>
          <a:spcPts val="322"/>
        </a:spcBef>
        <a:buClr>
          <a:schemeClr val="accent3"/>
        </a:buClr>
        <a:buFont typeface="Georgia"/>
        <a:buChar char="◦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05613" indent="-196377" algn="l" rtl="0" eaLnBrk="1" latinLnBrk="0" hangingPunct="1">
        <a:spcBef>
          <a:spcPts val="322"/>
        </a:spcBef>
        <a:buClr>
          <a:schemeClr val="accent3"/>
        </a:buClr>
        <a:buFont typeface="Georgia"/>
        <a:buChar char="◦"/>
        <a:defRPr kumimoji="0" sz="15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909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81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728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63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547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945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365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9275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avatars.mds.yandex.net/i?id=2b57c7aa2147a304438bd27db2ac49a7_l-4944743-images-thumbs&amp;n=1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994623" y="135875"/>
          <a:ext cx="928103" cy="32531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28103"/>
              </a:tblGrid>
              <a:tr h="3223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7-65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100330" marR="100330" marT="48358" marB="48358"/>
                </a:tc>
              </a:tr>
            </a:tbl>
          </a:graphicData>
        </a:graphic>
      </p:graphicFrame>
      <p:pic>
        <p:nvPicPr>
          <p:cNvPr id="4" name="Рисунок 3" descr="Picture background"/>
          <p:cNvPicPr/>
          <p:nvPr/>
        </p:nvPicPr>
        <p:blipFill>
          <a:blip r:embed="rId2" r:link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6764709" y="288200"/>
            <a:ext cx="918059" cy="533136"/>
          </a:xfrm>
          <a:prstGeom prst="rect">
            <a:avLst/>
          </a:prstGeom>
          <a:noFill/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155085" y="135876"/>
            <a:ext cx="3634404" cy="30464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98188" tIns="49094" rIns="98188" bIns="49094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74"/>
              </a:spcAft>
            </a:pPr>
            <a:r>
              <a:rPr lang="ru-RU" sz="1200" dirty="0" smtClean="0">
                <a:latin typeface="Calibri" pitchFamily="34" charset="0"/>
                <a:cs typeface="Arial" pitchFamily="34" charset="0"/>
              </a:rPr>
              <a:t>ФИ_________________________________________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44006" y="973661"/>
            <a:ext cx="6715746" cy="83778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8188" tIns="49094" rIns="98188" bIns="49094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Практическая работа.</a:t>
            </a:r>
          </a:p>
          <a:p>
            <a:pPr lvl="0" algn="ctr" fontAlgn="base">
              <a:spcBef>
                <a:spcPct val="0"/>
              </a:spcBef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Характеристика изменений компонентов природы на территории одной из стран мира </a:t>
            </a:r>
            <a:b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результате деятельности человека</a:t>
            </a:r>
            <a:endParaRPr lang="ru-RU" sz="1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6" name="Picture 12" descr="C:\Users\Olga\Downloads\f14eeab0906765384e33ae471c320c5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971" y="135875"/>
            <a:ext cx="474053" cy="456974"/>
          </a:xfrm>
          <a:prstGeom prst="rect">
            <a:avLst/>
          </a:prstGeom>
          <a:noFill/>
        </p:spPr>
      </p:pic>
      <p:sp>
        <p:nvSpPr>
          <p:cNvPr id="45" name="TextBox 44"/>
          <p:cNvSpPr txBox="1"/>
          <p:nvPr/>
        </p:nvSpPr>
        <p:spPr>
          <a:xfrm>
            <a:off x="492969" y="1963771"/>
            <a:ext cx="6666784" cy="43770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98188" tIns="49094" rIns="98188" bIns="49094" rtlCol="0">
            <a:spAutoFit/>
          </a:bodyPr>
          <a:lstStyle/>
          <a:p>
            <a:r>
              <a:rPr lang="ru-RU" sz="1100" b="1" i="1" dirty="0">
                <a:latin typeface="Times New Roman" pitchFamily="18" charset="0"/>
                <a:cs typeface="Times New Roman" pitchFamily="18" charset="0"/>
              </a:rPr>
              <a:t>Цель работы</a:t>
            </a:r>
            <a:r>
              <a:rPr lang="ru-RU" sz="11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составить характеристику изменений компонентов природы на территории одной из стран мира в результате деятельности человека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3015" y="2573070"/>
            <a:ext cx="6557729" cy="1745751"/>
          </a:xfrm>
          <a:prstGeom prst="rect">
            <a:avLst/>
          </a:prstGeom>
          <a:noFill/>
        </p:spPr>
        <p:txBody>
          <a:bodyPr wrap="square" lIns="98188" tIns="49094" rIns="98188" bIns="49094" rtlCol="0">
            <a:spAutoFit/>
          </a:bodyPr>
          <a:lstStyle/>
          <a:p>
            <a:pPr algn="just"/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Ход работы: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45471" indent="-245471" algn="just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Изучите текст «Экологические проблемы Бразилии».</a:t>
            </a:r>
          </a:p>
          <a:p>
            <a:pPr marL="245471" indent="-245471" algn="just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Найдите на политической карте мира страну, в которой происходят описанные события. </a:t>
            </a:r>
          </a:p>
          <a:p>
            <a:pPr marL="245471" indent="-245471" algn="just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Определите суть происходящих событий; причины событий; последствия и возможные изменения компонентов природы в этой части планеты.</a:t>
            </a:r>
          </a:p>
          <a:p>
            <a:pPr marL="245471" indent="-245471" algn="just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Установите, какие действия человека привели к описанным в тексте событиям.</a:t>
            </a:r>
          </a:p>
          <a:p>
            <a:pPr marL="245471" indent="-245471" algn="just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Сформулируйте вывод, в котором объясните характер изменений компонентов природы, произошедших вследствие данных событий.</a:t>
            </a:r>
          </a:p>
          <a:p>
            <a:pPr marL="245471" indent="-245471" algn="just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Выберите самостоятельно форму представления полученных результатов.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4006" y="4400965"/>
            <a:ext cx="6873764" cy="5777624"/>
          </a:xfrm>
          <a:prstGeom prst="rect">
            <a:avLst/>
          </a:prstGeom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8188" tIns="49094" rIns="98188" bIns="49094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Экологические проблемы Бразилии</a:t>
            </a:r>
          </a:p>
          <a:p>
            <a:pPr algn="ctr"/>
            <a:endParaRPr lang="ru-RU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С экологическими проблемами так или иначе сталкивается любая страна. Особенно сильно они проявляются в таких быстро развивающихся государствах, как Бразилия. Почти вся страна – это один большой заповедник, кладезь природных ресурсов, которые нуждаются в постоянной защите.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Районы тропических лесов Бразилии являются жемчужиной страны.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За последние несколько десятилетий леса подверглись обширной вырубке в результате расширения сельскохозяйственного производства в этой стране. Причины вырубки лесонасаждений имеют экономическую основу: строительство трансконтинентальной автодороги вдоль всей Амазонки, насаждение земель соей.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Соя и какао являются двумя крупнейшими товарными культурами Бразилии, поэтому распространение сельскохозяйственных угодий для удовлетворения спроса на эти продукты привело к вырубке большого количества тропических лесов.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По данным Всемирного фонда дикой природы, 90% экосистемы Атлантического леса на юге Бразилии были уничтожены из-за какао-бума 1970-х годов.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Бразилия в 2004 году занесена в новое издание Книги рекордов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Гиннесса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как мировой лидер по уничтожению лесов, главным образом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Амазонии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Амазония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уже потеряла 17% своей территории, которая изначально составляла 4,9 млн. км².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Вырубка лесов несет за собой и другие проблемы, такие как загрязнение воздуха. Быстрое ухудшение природы – плата за экономическое развитие региона.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В дополнение к увеличению спроса на сельскохозяйственную продукцию в зарубежных странах, в частности в США, продолжающиеся засушливые условия Амазонки увеличивают риск лесных пожаров в этом районе, что впоследствии приводит к деградации земель и обезлесению.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4">
      <a:dk1>
        <a:sysClr val="windowText" lastClr="000000"/>
      </a:dk1>
      <a:lt1>
        <a:sysClr val="window" lastClr="FFFFFF"/>
      </a:lt1>
      <a:dk2>
        <a:srgbClr val="DCC0B6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197</TotalTime>
  <Words>358</Words>
  <Application>Microsoft Office PowerPoint</Application>
  <PresentationFormat>Произвольный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Городская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</dc:creator>
  <cp:lastModifiedBy>Olga</cp:lastModifiedBy>
  <cp:revision>25</cp:revision>
  <dcterms:created xsi:type="dcterms:W3CDTF">2024-09-17T16:05:08Z</dcterms:created>
  <dcterms:modified xsi:type="dcterms:W3CDTF">2025-05-11T09:04:03Z</dcterms:modified>
</cp:coreProperties>
</file>