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1"/>
  </p:handoutMasterIdLst>
  <p:sldIdLst>
    <p:sldId id="257" r:id="rId2"/>
    <p:sldId id="260" r:id="rId3"/>
    <p:sldId id="264" r:id="rId4"/>
    <p:sldId id="278" r:id="rId5"/>
    <p:sldId id="277" r:id="rId6"/>
    <p:sldId id="276" r:id="rId7"/>
    <p:sldId id="275" r:id="rId8"/>
    <p:sldId id="274" r:id="rId9"/>
    <p:sldId id="273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30.04.2024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30.04.2024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171152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Международное сотрудничество в охране природы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59075"/>
            <a:ext cx="3200400" cy="939501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Мурманска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5178670" y="320919"/>
            <a:ext cx="6717323" cy="10814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ЮНЕП</a:t>
            </a:r>
            <a:r>
              <a:rPr lang="ru-RU" sz="3200" b="1" dirty="0">
                <a:solidFill>
                  <a:srgbClr val="002060"/>
                </a:solidFill>
              </a:rPr>
              <a:t> – специальная организация ООН по окружающей среде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958362" y="2092569"/>
            <a:ext cx="6717323" cy="3651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Осуществляет долгосрочную программу по охране окружающей среды, для финансирования, которой ГА ООН создала фонд окружающей среды.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E59D-31CE-4888-8BBD-A432E0BC7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87" y="2847975"/>
            <a:ext cx="3689106" cy="36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9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21470" y="170718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ЮНЕСКО</a:t>
            </a:r>
            <a:r>
              <a:rPr lang="ru-RU" sz="3200" b="1" dirty="0">
                <a:solidFill>
                  <a:srgbClr val="002060"/>
                </a:solidFill>
              </a:rPr>
              <a:t> – организация ООН по вопросам образования, науки и культуры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9181" y="2365130"/>
            <a:ext cx="6717323" cy="3651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Занимается организацией исследования окружающей среды и её ресурсов, ею одобрены программы «Человек и биосфера», «Человек и его окружающая среда».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594057-6861-4AD4-9462-C5E04FC58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85" y="3429000"/>
            <a:ext cx="4343400" cy="32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21470" y="170718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ФАО</a:t>
            </a:r>
            <a:r>
              <a:rPr lang="ru-RU" sz="3200" b="1" dirty="0">
                <a:solidFill>
                  <a:srgbClr val="002060"/>
                </a:solidFill>
              </a:rPr>
              <a:t> – всемирная организация продовольствия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9181" y="2365130"/>
            <a:ext cx="6717323" cy="3651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Занимается вопросами продовольственной безопасности, решает проблемы перераспределения продовольственных ресурсов по странам и миру.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EBA21-C444-46E7-B09A-CA49BFF86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5" y="3449960"/>
            <a:ext cx="4448908" cy="31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9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21470" y="170718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</a:t>
            </a:r>
            <a:r>
              <a:rPr lang="ru-RU" sz="3200" b="1" dirty="0">
                <a:solidFill>
                  <a:srgbClr val="002060"/>
                </a:solidFill>
              </a:rPr>
              <a:t> – всемирная организация здравоохранения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17634" y="2136530"/>
            <a:ext cx="6717323" cy="3651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Занимается проблемами гигиены окружающей среды, борьбы с загрязнением атмосферного воздуха, вопросами охраны здоровья человека.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5A2E35-70C4-4AC8-9467-1C29342EB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148" y="2625969"/>
            <a:ext cx="3994638" cy="399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6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21470" y="170718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МАГАТЭ</a:t>
            </a:r>
            <a:r>
              <a:rPr lang="ru-RU" sz="3200" b="1" dirty="0">
                <a:solidFill>
                  <a:srgbClr val="002060"/>
                </a:solidFill>
              </a:rPr>
              <a:t> – международное агентство по атомной энергии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0388" y="2848707"/>
            <a:ext cx="6717323" cy="2760785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Осуществляет программу «Ядерная безопасность и защита окружающей среды»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0DB7B-2A4E-4554-A302-A8C8E70E9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94" y="2643554"/>
            <a:ext cx="3933092" cy="39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2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21470" y="170718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</a:t>
            </a:r>
            <a:r>
              <a:rPr lang="ru-RU" sz="3200" b="1" dirty="0">
                <a:solidFill>
                  <a:srgbClr val="002060"/>
                </a:solidFill>
              </a:rPr>
              <a:t> – всемирная метеорологическая организация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0388" y="2145323"/>
            <a:ext cx="6717323" cy="356967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Занимается климатической программой, глобальным мониторингом, изучает и обобщает воздействие человека на погоду, климат регионов и планеты.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2996FF-DF3C-4B35-8143-C4740B503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25" y="3124612"/>
            <a:ext cx="4805260" cy="3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580793" y="257175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МСОП</a:t>
            </a:r>
            <a:r>
              <a:rPr lang="ru-RU" sz="3200" b="1" dirty="0">
                <a:solidFill>
                  <a:srgbClr val="002060"/>
                </a:solidFill>
              </a:rPr>
              <a:t> – международный союз охраны природы и природных ресурсов (1984 г.)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0388" y="2145323"/>
            <a:ext cx="6717323" cy="42291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Содействует сотрудничеству между правительственными, национальными, международными организациями, гражданами по вопросам защиты природы и охраны природных ресурсов, реализует ВСОП.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0D469-45CF-4FB4-80C5-F645C33B7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513" y="3543299"/>
            <a:ext cx="4609396" cy="30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580793" y="257175"/>
            <a:ext cx="7183316" cy="163097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«Римский клуб»</a:t>
            </a:r>
            <a:r>
              <a:rPr lang="ru-RU" sz="3200" b="1" dirty="0">
                <a:solidFill>
                  <a:srgbClr val="002060"/>
                </a:solidFill>
              </a:rPr>
              <a:t> – международная научная неправительственная организация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470388" y="2145323"/>
            <a:ext cx="6717323" cy="42291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Занимается математическим моделированием будущего развития человечества, его взаимодействия с биосферой и поиск новых путей, которые могут вывести мир из экологического кризиса (примерно 30 стран)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B2810D-7BBC-4B13-A483-9A185E4B3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99" y="3006968"/>
            <a:ext cx="4387551" cy="37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2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712678" y="169252"/>
            <a:ext cx="7183316" cy="10704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«Гринпис»</a:t>
            </a:r>
            <a:r>
              <a:rPr lang="ru-RU" sz="3200" b="1" dirty="0">
                <a:solidFill>
                  <a:srgbClr val="002060"/>
                </a:solidFill>
              </a:rPr>
              <a:t> – международное общественное движение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276958" y="1408967"/>
            <a:ext cx="6717323" cy="270288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 переводе «Зелёный мир». Его главное направление деятельности –противодействие радиоактивному загрязнению окружающей среды.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D0BBAD-0668-4784-BE93-3997B77AFC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4167983"/>
            <a:ext cx="5782408" cy="243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5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18A3D-0FEB-462F-80CB-70579724EC5B}"/>
              </a:ext>
            </a:extLst>
          </p:cNvPr>
          <p:cNvSpPr txBox="1"/>
          <p:nvPr/>
        </p:nvSpPr>
        <p:spPr>
          <a:xfrm>
            <a:off x="1872762" y="650631"/>
            <a:ext cx="820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CEC2D-4030-4A03-900E-B33239E6C800}"/>
              </a:ext>
            </a:extLst>
          </p:cNvPr>
          <p:cNvSpPr txBox="1"/>
          <p:nvPr/>
        </p:nvSpPr>
        <p:spPr>
          <a:xfrm>
            <a:off x="1872762" y="2110154"/>
            <a:ext cx="780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Выучить записи в тетради</a:t>
            </a:r>
          </a:p>
        </p:txBody>
      </p:sp>
    </p:spTree>
    <p:extLst>
      <p:ext uri="{BB962C8B-B14F-4D97-AF65-F5344CB8AC3E}">
        <p14:creationId xmlns:p14="http://schemas.microsoft.com/office/powerpoint/2010/main" val="320110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D5F2BE-0642-44A8-B196-E026C92B86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B843D2-925C-4EC3-AD4A-F81C3A841403}"/>
              </a:ext>
            </a:extLst>
          </p:cNvPr>
          <p:cNvSpPr/>
          <p:nvPr/>
        </p:nvSpPr>
        <p:spPr>
          <a:xfrm>
            <a:off x="644770" y="184639"/>
            <a:ext cx="10920046" cy="195189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 в России </a:t>
            </a:r>
            <a:r>
              <a:rPr lang="ru-RU" sz="3200" b="1" dirty="0">
                <a:solidFill>
                  <a:srgbClr val="002060"/>
                </a:solidFill>
              </a:rPr>
              <a:t>осуществляется на нескольких международных уровнях: с другими странами СНГ, со странами Балтии, с восточноевропейскими странами, с развивающимися странами.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467958-D119-4461-A6DD-7187DE676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ADDA7C7-F00C-41CB-8809-AB2E19C0419E}"/>
              </a:ext>
            </a:extLst>
          </p:cNvPr>
          <p:cNvSpPr/>
          <p:nvPr/>
        </p:nvSpPr>
        <p:spPr>
          <a:xfrm>
            <a:off x="5999284" y="149469"/>
            <a:ext cx="6031523" cy="138039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международного сотрудничества в области Охраны Окружающей Среды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BF10AE2-D3E4-4647-B62B-18A126ECADD3}"/>
              </a:ext>
            </a:extLst>
          </p:cNvPr>
          <p:cNvSpPr/>
          <p:nvPr/>
        </p:nvSpPr>
        <p:spPr>
          <a:xfrm>
            <a:off x="300404" y="1301262"/>
            <a:ext cx="5398477" cy="74734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Конструктивные предложения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7DD4AB1-F276-4E88-B7FC-FD49367A6369}"/>
              </a:ext>
            </a:extLst>
          </p:cNvPr>
          <p:cNvSpPr/>
          <p:nvPr/>
        </p:nvSpPr>
        <p:spPr>
          <a:xfrm>
            <a:off x="2778369" y="2382714"/>
            <a:ext cx="9196753" cy="397412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«Защита морской среды Балтики» (1987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«Природоохранное взаимодействие в азиатско-тихоокеанском регионе» (1988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«Координация усилий в области экологии под эгидой ООН» (1988 г.)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823C5-BA75-4169-99DE-9F056519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DCEBD23-50FB-4253-8BD1-CDE938985D66}"/>
              </a:ext>
            </a:extLst>
          </p:cNvPr>
          <p:cNvSpPr/>
          <p:nvPr/>
        </p:nvSpPr>
        <p:spPr>
          <a:xfrm>
            <a:off x="8423031" y="404446"/>
            <a:ext cx="3112477" cy="5011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714DBF-0133-4B35-9019-09BBD45F299B}"/>
              </a:ext>
            </a:extLst>
          </p:cNvPr>
          <p:cNvSpPr/>
          <p:nvPr/>
        </p:nvSpPr>
        <p:spPr>
          <a:xfrm>
            <a:off x="4932485" y="1356217"/>
            <a:ext cx="6603023" cy="136280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Затрагивают вопросы окружающей природной среды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393276E-DE02-488D-97E6-BD127C573505}"/>
              </a:ext>
            </a:extLst>
          </p:cNvPr>
          <p:cNvSpPr/>
          <p:nvPr/>
        </p:nvSpPr>
        <p:spPr>
          <a:xfrm>
            <a:off x="4097214" y="3320196"/>
            <a:ext cx="3112477" cy="5011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1EB06B0-CF0E-4C3A-ACFE-71E4E33B6805}"/>
              </a:ext>
            </a:extLst>
          </p:cNvPr>
          <p:cNvSpPr/>
          <p:nvPr/>
        </p:nvSpPr>
        <p:spPr>
          <a:xfrm>
            <a:off x="835271" y="4422530"/>
            <a:ext cx="5556738" cy="1371601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Содержат статьи только об охране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163545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24D7EF-330D-4DFA-BE9C-A6B5AC3A5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D9A6E50-14F4-4D48-B7A5-396887EEE984}"/>
              </a:ext>
            </a:extLst>
          </p:cNvPr>
          <p:cNvSpPr/>
          <p:nvPr/>
        </p:nvSpPr>
        <p:spPr>
          <a:xfrm>
            <a:off x="8342434" y="219808"/>
            <a:ext cx="3622431" cy="55391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Глобальные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C9C871-D9B4-4A61-A282-B60ABF1C0AFE}"/>
              </a:ext>
            </a:extLst>
          </p:cNvPr>
          <p:cNvSpPr/>
          <p:nvPr/>
        </p:nvSpPr>
        <p:spPr>
          <a:xfrm>
            <a:off x="1274885" y="1837593"/>
            <a:ext cx="10575680" cy="36136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«Конвенция о запрещении военного или любого иного враждебного использования средства воздействия на природную среду» (1977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 трансграничном загрязнении воздуха на большие расстояния» (1979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об охране мигрирующих видов диких животных» (1979 г.)</a:t>
            </a:r>
          </a:p>
        </p:txBody>
      </p:sp>
    </p:spTree>
    <p:extLst>
      <p:ext uri="{BB962C8B-B14F-4D97-AF65-F5344CB8AC3E}">
        <p14:creationId xmlns:p14="http://schemas.microsoft.com/office/powerpoint/2010/main" val="27885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03058-F313-433C-818E-92FB53AD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F189F66-2EB2-4579-967E-FE7969994AA8}"/>
              </a:ext>
            </a:extLst>
          </p:cNvPr>
          <p:cNvSpPr/>
          <p:nvPr/>
        </p:nvSpPr>
        <p:spPr>
          <a:xfrm>
            <a:off x="8018585" y="219808"/>
            <a:ext cx="3930161" cy="58029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13F2E2A-6405-4E1C-A14D-8639C3A53F18}"/>
              </a:ext>
            </a:extLst>
          </p:cNvPr>
          <p:cNvSpPr/>
          <p:nvPr/>
        </p:nvSpPr>
        <p:spPr>
          <a:xfrm>
            <a:off x="817685" y="1239715"/>
            <a:ext cx="11131062" cy="495886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rgbClr val="002060"/>
                </a:solidFill>
              </a:rPr>
              <a:t>«Договоры об охране Чёрного моря» 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«Конвенция об охране Средиземного моря» (1976 г.)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«Конвенция об охране морских живых ресурсов Антарктики» (1980 г.)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«Конвенция о рыболовстве в Атлантическом океане» (1959 г.)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«Конвенция о рыболовстве и сохранение ресурсов в Балтийском море» (1973 г.)</a:t>
            </a:r>
          </a:p>
          <a:p>
            <a:r>
              <a:rPr lang="ru-RU" sz="3000" b="1" dirty="0">
                <a:solidFill>
                  <a:srgbClr val="002060"/>
                </a:solidFill>
              </a:rPr>
              <a:t>«Соглашение о сотрудничестве по борьбе с загрязнением Северного моря» (1969 г.)</a:t>
            </a:r>
          </a:p>
        </p:txBody>
      </p:sp>
    </p:spTree>
    <p:extLst>
      <p:ext uri="{BB962C8B-B14F-4D97-AF65-F5344CB8AC3E}">
        <p14:creationId xmlns:p14="http://schemas.microsoft.com/office/powerpoint/2010/main" val="24401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85891-8D12-4CD3-8516-6CDEA48A7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5E60780-DEE7-4C3E-9B74-5E6C9BB52260}"/>
              </a:ext>
            </a:extLst>
          </p:cNvPr>
          <p:cNvSpPr/>
          <p:nvPr/>
        </p:nvSpPr>
        <p:spPr>
          <a:xfrm>
            <a:off x="7913077" y="211015"/>
            <a:ext cx="3974123" cy="5099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Многосторонние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FBE7CB5-3DC9-4730-A90D-49498FC8ECC1}"/>
              </a:ext>
            </a:extLst>
          </p:cNvPr>
          <p:cNvSpPr/>
          <p:nvPr/>
        </p:nvSpPr>
        <p:spPr>
          <a:xfrm>
            <a:off x="1362808" y="1301261"/>
            <a:ext cx="10524391" cy="472147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«Конвенция об охране всемирного культурного и природного наследия» (1972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 международной торговле видами дикой флоры и фауны, находящихся под угрозой исчезновения» (1973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ООН по морскому праву» (1982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об изменении климата» (1982 г.)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«Конвенция о биологическом разнообразии» (1992 г.)</a:t>
            </a:r>
          </a:p>
        </p:txBody>
      </p:sp>
    </p:spTree>
    <p:extLst>
      <p:ext uri="{BB962C8B-B14F-4D97-AF65-F5344CB8AC3E}">
        <p14:creationId xmlns:p14="http://schemas.microsoft.com/office/powerpoint/2010/main" val="271076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D47CFC-7F83-4789-95C8-A573AA046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82F2D55-9B2F-4D6F-BABA-F1A4118F017C}"/>
              </a:ext>
            </a:extLst>
          </p:cNvPr>
          <p:cNvSpPr/>
          <p:nvPr/>
        </p:nvSpPr>
        <p:spPr>
          <a:xfrm>
            <a:off x="7438292" y="237392"/>
            <a:ext cx="4396154" cy="51874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Двусторонние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31574A9-6CD5-44CC-811D-2BD9C205862F}"/>
              </a:ext>
            </a:extLst>
          </p:cNvPr>
          <p:cNvSpPr/>
          <p:nvPr/>
        </p:nvSpPr>
        <p:spPr>
          <a:xfrm>
            <a:off x="1266093" y="1389184"/>
            <a:ext cx="10568354" cy="403567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</a:rPr>
              <a:t>Соглашения «В области Охраны Окружающей Среды» между Россией и: США (1972 г.), Великобританией (1974 г.), Францией (1974 г.), Бельгией (1975 г.), Норвегией (1988 г.), Швецией (1989 г.), КНДР (1987 г.), КНР (1989 г.).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«Меморандум в области исследования водных систем» (1989 г.) с Канадой.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«Экологические проблемы в регионах» с ФРГ.</a:t>
            </a:r>
          </a:p>
        </p:txBody>
      </p:sp>
    </p:spTree>
    <p:extLst>
      <p:ext uri="{BB962C8B-B14F-4D97-AF65-F5344CB8AC3E}">
        <p14:creationId xmlns:p14="http://schemas.microsoft.com/office/powerpoint/2010/main" val="261588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E6535-2E69-4DCE-8C0D-59605E159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E34337-9A00-41FD-9D5F-06DC4255A485}"/>
              </a:ext>
            </a:extLst>
          </p:cNvPr>
          <p:cNvSpPr/>
          <p:nvPr/>
        </p:nvSpPr>
        <p:spPr>
          <a:xfrm>
            <a:off x="3068516" y="290146"/>
            <a:ext cx="6717323" cy="69459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организации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26E335-C1E6-4A2A-ABEC-8C582FD4D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16" y="2995246"/>
            <a:ext cx="3651738" cy="365173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D189C7F-FB0F-4F36-9D64-05AFCB7337D3}"/>
              </a:ext>
            </a:extLst>
          </p:cNvPr>
          <p:cNvSpPr/>
          <p:nvPr/>
        </p:nvSpPr>
        <p:spPr>
          <a:xfrm>
            <a:off x="4994031" y="1354015"/>
            <a:ext cx="6717323" cy="1081454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ООН</a:t>
            </a:r>
            <a:r>
              <a:rPr lang="ru-RU" sz="3200" b="1" dirty="0">
                <a:solidFill>
                  <a:srgbClr val="002060"/>
                </a:solidFill>
              </a:rPr>
              <a:t> – организация объединенных наций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528526-0B15-4D17-AA6C-D4702E566782}"/>
              </a:ext>
            </a:extLst>
          </p:cNvPr>
          <p:cNvSpPr/>
          <p:nvPr/>
        </p:nvSpPr>
        <p:spPr>
          <a:xfrm>
            <a:off x="958362" y="2804746"/>
            <a:ext cx="6717323" cy="3651738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Сотрудничество в области охраны природы: рассматриваются вопросы на Генеральной Ассамблее (ГА), принимаются резолюции и декларации, проводятся совещания и конференции.</a:t>
            </a:r>
          </a:p>
        </p:txBody>
      </p:sp>
    </p:spTree>
    <p:extLst>
      <p:ext uri="{BB962C8B-B14F-4D97-AF65-F5344CB8AC3E}">
        <p14:creationId xmlns:p14="http://schemas.microsoft.com/office/powerpoint/2010/main" val="266368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6231</TotalTime>
  <Words>649</Words>
  <Application>Microsoft Office PowerPoint</Application>
  <PresentationFormat>Широкоэкранный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AGReverance</vt:lpstr>
      <vt:lpstr>Calibri</vt:lpstr>
      <vt:lpstr>Tw Cen MT</vt:lpstr>
      <vt:lpstr>Wingdings 3</vt:lpstr>
      <vt:lpstr>Интеграл</vt:lpstr>
      <vt:lpstr>Международное сотрудничество в охране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246</cp:revision>
  <dcterms:created xsi:type="dcterms:W3CDTF">2018-02-25T15:29:25Z</dcterms:created>
  <dcterms:modified xsi:type="dcterms:W3CDTF">2024-04-30T14:59:01Z</dcterms:modified>
  <cp:category>География;Страны</cp:category>
</cp:coreProperties>
</file>