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70" r:id="rId11"/>
    <p:sldId id="273" r:id="rId12"/>
    <p:sldId id="275" r:id="rId13"/>
    <p:sldId id="277" r:id="rId14"/>
    <p:sldId id="263" r:id="rId15"/>
    <p:sldId id="261" r:id="rId16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90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https://avatars.mds.yandex.net/i?id=2b57c7aa2147a304438bd27db2ac49a7_l-4944743-images-thumbs&amp;n=1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/geografiya/vozrastnoj-sostav-naseleniya-rossii" TargetMode="External"/><Relationship Id="rId2" Type="http://schemas.openxmlformats.org/officeDocument/2006/relationships/hyperlink" Target="https://www.yaklass.ru/p/geografiya/8-klass/naselenie-rossiiskoi-federatcii-6828521/polovoi-sostav-prodolzhitelnost-zhizni-6850139/re-72e62093-a0e6-4803-b709-780491c00e19?previousItemId=6c9f0f72-3170-40c9-8ac6-e34027536491&amp;fromDirection=nex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8977" y="5877272"/>
            <a:ext cx="7477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6689" y="332656"/>
            <a:ext cx="4233330" cy="4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8 класс  Урок  65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r:link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757580" y="188640"/>
            <a:ext cx="1123270" cy="576063"/>
          </a:xfrm>
          <a:prstGeom prst="rect">
            <a:avLst/>
          </a:prstGeom>
          <a:noFill/>
        </p:spPr>
      </p:pic>
      <p:pic>
        <p:nvPicPr>
          <p:cNvPr id="3073" name="Picture 1" descr="F:\Гео 8\65Половой и возрастной состав населения России\4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43940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433" y="4653136"/>
            <a:ext cx="6228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Половой и возрастной </a:t>
            </a:r>
          </a:p>
          <a:p>
            <a:r>
              <a:rPr lang="ru-RU" sz="3200" b="1" dirty="0" smtClean="0"/>
              <a:t>состав населения России 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809" y="332656"/>
            <a:ext cx="10945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Сильнее всего </a:t>
            </a:r>
            <a:r>
              <a:rPr lang="ru-RU" sz="3200" b="1" dirty="0" smtClean="0">
                <a:solidFill>
                  <a:srgbClr val="C00000"/>
                </a:solidFill>
              </a:rPr>
              <a:t>«старение» происходит </a:t>
            </a:r>
            <a:r>
              <a:rPr lang="ru-RU" sz="3200" dirty="0" smtClean="0"/>
              <a:t>на Дальнем Востоке, Центральной России  и Европейском </a:t>
            </a:r>
            <a:r>
              <a:rPr lang="ru-RU" sz="3200" dirty="0" err="1" smtClean="0"/>
              <a:t>Северо-Западе</a:t>
            </a:r>
            <a:r>
              <a:rPr lang="ru-RU" sz="3200" dirty="0" smtClean="0"/>
              <a:t>, Тульской, Рязанской и Тверской областях (большая доля пожилого населения).</a:t>
            </a:r>
            <a:endParaRPr lang="ru-RU" sz="3200" dirty="0"/>
          </a:p>
        </p:txBody>
      </p:sp>
      <p:pic>
        <p:nvPicPr>
          <p:cNvPr id="17410" name="Picture 2" descr="F:\Гео 8\65Половой и возрастной состав населения России\UYQdoZ8dD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77" y="2689258"/>
            <a:ext cx="7937172" cy="4168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0BE859D-6D6F-4004-AABD-3430ED383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2993EB-F62A-47AF-B107-BF7760506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" y="0"/>
            <a:ext cx="11873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11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A9BA2B-932B-4313-9641-F9E2839F0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" y="0"/>
            <a:ext cx="11873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17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833" y="404664"/>
            <a:ext cx="106571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ИТОГИ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 </a:t>
            </a:r>
            <a:r>
              <a:rPr lang="ru-RU" sz="2400" dirty="0" smtClean="0"/>
              <a:t>В России наблюдается </a:t>
            </a:r>
            <a:r>
              <a:rPr lang="ru-RU" sz="2400" b="1" dirty="0" smtClean="0"/>
              <a:t>преобладание женского населения </a:t>
            </a:r>
            <a:r>
              <a:rPr lang="ru-RU" sz="2400" dirty="0" smtClean="0"/>
              <a:t>над мужским: на 1 000 мужчин приходится 1 151 женщины (по данным 2023 г.).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</a:t>
            </a:r>
            <a:r>
              <a:rPr lang="ru-RU" sz="2400" b="1" dirty="0" smtClean="0"/>
              <a:t>Меньшая численность мужского </a:t>
            </a:r>
            <a:r>
              <a:rPr lang="ru-RU" sz="2400" dirty="0" smtClean="0"/>
              <a:t>населения связана с событиями XX в., революциями, войнами, репрессиями, а также более </a:t>
            </a:r>
            <a:r>
              <a:rPr lang="ru-RU" sz="2400" dirty="0" err="1" smtClean="0"/>
              <a:t>травмоопасными</a:t>
            </a:r>
            <a:r>
              <a:rPr lang="ru-RU" sz="2400" dirty="0" smtClean="0"/>
              <a:t> профессиями, занятием экстремальными видами спорта, вредными привычками.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</a:t>
            </a:r>
            <a:r>
              <a:rPr lang="ru-RU" sz="2400" b="1" dirty="0" smtClean="0"/>
              <a:t>На соотношение </a:t>
            </a:r>
            <a:r>
              <a:rPr lang="ru-RU" sz="2400" dirty="0" smtClean="0"/>
              <a:t>мужского и женского населения </a:t>
            </a:r>
            <a:r>
              <a:rPr lang="ru-RU" sz="2400" b="1" dirty="0" smtClean="0"/>
              <a:t>влияет специализация регионов и занятость населения.</a:t>
            </a:r>
            <a:r>
              <a:rPr lang="ru-RU" sz="2400" dirty="0" smtClean="0"/>
              <a:t> Мужское население преобладает в северных и северо-восточных регионах страны.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 Для возрастной структуры </a:t>
            </a:r>
            <a:r>
              <a:rPr lang="ru-RU" sz="2400" dirty="0" smtClean="0"/>
              <a:t>населения России характерно </a:t>
            </a:r>
            <a:r>
              <a:rPr lang="ru-RU" sz="2400" b="1" dirty="0" smtClean="0"/>
              <a:t>увеличение доли лиц старших возрастов </a:t>
            </a:r>
            <a:r>
              <a:rPr lang="ru-RU" sz="2400" dirty="0" smtClean="0"/>
              <a:t>и повышение среднего возраста жителей.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865" y="2924944"/>
            <a:ext cx="1029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</a:t>
            </a:r>
            <a:r>
              <a:rPr lang="en-US" dirty="0" smtClean="0">
                <a:hlinkClick r:id="rId2"/>
              </a:rPr>
              <a:t>https://www.yaklass.ru/p/geografiya/8-klass/naselenie-rossiiskoi-federatcii-6828521/polovoi-sostav-prodolzhitelnost-zhizni-6850139/re-72e62093-a0e6-4803-b709-780491c00e19?previousItemId=6c9f0f72-3170-40c9-8ac6-e34027536491&amp;fromDirection=next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https://foxford.ru/wiki/geografiya/vozrastnoj-sostav-naseleniya-rossii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https://foxford.ru/wiki/geografiya/vozrastnoj-sostav-naseleniya-rossii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833" y="260648"/>
            <a:ext cx="1101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Половой состав населения</a:t>
            </a:r>
            <a:r>
              <a:rPr lang="ru-RU" sz="2400" dirty="0" smtClean="0"/>
              <a:t> — это соотношение количества мужчин и женщин, которое зависит от биологических, исторических и социальных причин.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88497" y="1268760"/>
            <a:ext cx="50043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Половой состав населения </a:t>
            </a:r>
            <a:r>
              <a:rPr lang="ru-RU" sz="2400" dirty="0" smtClean="0"/>
              <a:t>— это важнейший демографический показатель, позволяющий прогнозировать демографическую ситуацию. Статистика свидетельствует, что </a:t>
            </a:r>
            <a:r>
              <a:rPr lang="ru-RU" sz="2400" b="1" dirty="0" smtClean="0"/>
              <a:t>мальчиков рождается больше</a:t>
            </a:r>
            <a:r>
              <a:rPr lang="ru-RU" sz="2400" dirty="0" smtClean="0"/>
              <a:t>, чем девочек (на 100 девочек рождается в среднем 105 мальчиков). </a:t>
            </a:r>
          </a:p>
          <a:p>
            <a:r>
              <a:rPr lang="ru-RU" sz="2400" dirty="0" smtClean="0"/>
              <a:t>С течением времени </a:t>
            </a:r>
            <a:r>
              <a:rPr lang="ru-RU" sz="2400" b="1" dirty="0" smtClean="0"/>
              <a:t>ситуация меняется</a:t>
            </a:r>
            <a:r>
              <a:rPr lang="ru-RU" sz="2400" dirty="0" smtClean="0"/>
              <a:t>, и в возрастной группе 25–30 лет доля женского населения начинает превышать долю мужского.</a:t>
            </a:r>
            <a:endParaRPr lang="ru-RU" sz="2400" dirty="0"/>
          </a:p>
        </p:txBody>
      </p:sp>
      <p:pic>
        <p:nvPicPr>
          <p:cNvPr id="1027" name="Picture 3" descr="F:\Гео 8\65Половой и возрастной состав населения России\ae945a6adce15170463296ed3eee1b07.jpg"/>
          <p:cNvPicPr>
            <a:picLocks noChangeAspect="1" noChangeArrowheads="1"/>
          </p:cNvPicPr>
          <p:nvPr/>
        </p:nvPicPr>
        <p:blipFill>
          <a:blip r:embed="rId2" cstate="print"/>
          <a:srcRect t="7825" b="6030"/>
          <a:stretch>
            <a:fillRect/>
          </a:stretch>
        </p:blipFill>
        <p:spPr bwMode="auto">
          <a:xfrm>
            <a:off x="683841" y="1556792"/>
            <a:ext cx="550837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825" y="260648"/>
            <a:ext cx="1094521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</a:rPr>
              <a:t>Историческое развитие </a:t>
            </a:r>
            <a:r>
              <a:rPr lang="ru-RU" sz="2100" dirty="0" smtClean="0"/>
              <a:t>России в XX веке оказало большое </a:t>
            </a:r>
            <a:r>
              <a:rPr lang="ru-RU" sz="2100" b="1" dirty="0" smtClean="0">
                <a:solidFill>
                  <a:srgbClr val="C00000"/>
                </a:solidFill>
              </a:rPr>
              <a:t>влияние на соотношение полов.</a:t>
            </a:r>
            <a:r>
              <a:rPr lang="ru-RU" sz="2100" dirty="0" smtClean="0"/>
              <a:t> Огромное количество мужчин погибло во время революций, войн и репрессий. Соотношение женщин и мужчин после Великой Отечественной войны составляло 67 </a:t>
            </a:r>
            <a:r>
              <a:rPr lang="ru-RU" sz="2100" b="1" dirty="0" smtClean="0"/>
              <a:t>%</a:t>
            </a:r>
            <a:r>
              <a:rPr lang="ru-RU" sz="2100" dirty="0" smtClean="0"/>
              <a:t> и 33 </a:t>
            </a:r>
            <a:r>
              <a:rPr lang="ru-RU" sz="2100" b="1" dirty="0" smtClean="0"/>
              <a:t>%</a:t>
            </a:r>
            <a:r>
              <a:rPr lang="ru-RU" sz="2100" dirty="0" smtClean="0"/>
              <a:t> соответственно.</a:t>
            </a:r>
          </a:p>
          <a:p>
            <a:r>
              <a:rPr lang="ru-RU" sz="2100" dirty="0" smtClean="0"/>
              <a:t> 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До 1995 г. </a:t>
            </a:r>
            <a:r>
              <a:rPr lang="ru-RU" sz="2100" dirty="0" smtClean="0"/>
              <a:t>соотношение постепенно выравнивалось, но затем доля мужчин снова начала сокращаться.</a:t>
            </a:r>
          </a:p>
          <a:p>
            <a:endParaRPr lang="ru-RU" sz="2000" dirty="0"/>
          </a:p>
        </p:txBody>
      </p:sp>
      <p:pic>
        <p:nvPicPr>
          <p:cNvPr id="1026" name="Picture 2" descr="F:\Гео 8\65Половой и возрастной состав населения России\Причинымужскойсмертностиw18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849" y="2536636"/>
            <a:ext cx="10158712" cy="4321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825" y="18864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России проживает больше женщин, чем мужчин</a:t>
            </a:r>
            <a:r>
              <a:rPr lang="ru-RU" sz="2400" dirty="0" smtClean="0"/>
              <a:t>. Современное соотношение составляет 54 </a:t>
            </a:r>
            <a:r>
              <a:rPr lang="ru-RU" sz="2400" b="1" dirty="0" smtClean="0"/>
              <a:t>%</a:t>
            </a:r>
            <a:r>
              <a:rPr lang="ru-RU" sz="2400" dirty="0" smtClean="0"/>
              <a:t> к 46 </a:t>
            </a:r>
            <a:r>
              <a:rPr lang="ru-RU" sz="2400" b="1" dirty="0" smtClean="0"/>
              <a:t>%</a:t>
            </a:r>
            <a:r>
              <a:rPr lang="ru-RU" sz="2400" dirty="0" smtClean="0"/>
              <a:t>. Это один из самых высоких численных перевесов женщин в мире.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A0870C-C027-4193-B924-73C1B8A5E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081" y="1438186"/>
            <a:ext cx="8132769" cy="541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817" y="5445224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возрасте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15 лет </a:t>
            </a:r>
            <a:r>
              <a:rPr lang="ru-RU" sz="2400" b="1" dirty="0" smtClean="0"/>
              <a:t>в России преобладают мужчины. Затем соотношение постепенно выравнивается, а уже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33-летнего </a:t>
            </a:r>
            <a:r>
              <a:rPr lang="ru-RU" sz="2400" b="1" dirty="0" smtClean="0"/>
              <a:t>возраста начинают преобладать женщины.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D19FFD-3603-4376-91FF-A20FCC88E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825" y="404664"/>
            <a:ext cx="10975790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345" y="117693"/>
            <a:ext cx="64807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значительной части районов и крупных городов нашей страны женщин проживает больше, чем мужчин. Только в местах с тяжёлыми условиями труда количество мужчин больше (север и северо-восток страны).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Женщины преобладаю</a:t>
            </a:r>
            <a:r>
              <a:rPr lang="ru-RU" sz="2400" dirty="0" smtClean="0"/>
              <a:t>т в половом составе </a:t>
            </a:r>
            <a:r>
              <a:rPr lang="ru-RU" sz="2400" b="1" dirty="0" smtClean="0">
                <a:solidFill>
                  <a:srgbClr val="C00000"/>
                </a:solidFill>
              </a:rPr>
              <a:t>практически всех субъектов </a:t>
            </a:r>
            <a:r>
              <a:rPr lang="ru-RU" sz="2400" dirty="0" smtClean="0"/>
              <a:t>Российской Федерации, кроме Чукотского автономного округа.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Одинаковое количество </a:t>
            </a:r>
            <a:r>
              <a:rPr lang="ru-RU" sz="2400" dirty="0" smtClean="0"/>
              <a:t>населения обоих полов проживает в </a:t>
            </a:r>
            <a:r>
              <a:rPr lang="ru-RU" sz="2400" b="1" dirty="0" smtClean="0">
                <a:solidFill>
                  <a:srgbClr val="C00000"/>
                </a:solidFill>
              </a:rPr>
              <a:t>Ямало-Ненецком автономном округе и в Камчатском крае.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Самое большое </a:t>
            </a:r>
            <a:r>
              <a:rPr lang="ru-RU" sz="2400" dirty="0" smtClean="0"/>
              <a:t>преобладание </a:t>
            </a:r>
            <a:r>
              <a:rPr lang="ru-RU" sz="2400" b="1" dirty="0" smtClean="0">
                <a:solidFill>
                  <a:srgbClr val="C00000"/>
                </a:solidFill>
              </a:rPr>
              <a:t>женского населения </a:t>
            </a:r>
            <a:r>
              <a:rPr lang="ru-RU" sz="2400" dirty="0" smtClean="0"/>
              <a:t>над мужским отмечается в </a:t>
            </a:r>
            <a:r>
              <a:rPr lang="ru-RU" sz="2400" b="1" dirty="0" smtClean="0">
                <a:solidFill>
                  <a:srgbClr val="C00000"/>
                </a:solidFill>
              </a:rPr>
              <a:t>Ивановской, Новгородской и Тверской областях.</a:t>
            </a:r>
          </a:p>
          <a:p>
            <a:endParaRPr lang="ru-RU" sz="2400" dirty="0"/>
          </a:p>
        </p:txBody>
      </p:sp>
      <p:pic>
        <p:nvPicPr>
          <p:cNvPr id="26625" name="Picture 1" descr="F:\Гео 8\65Половой и возрастной состав населения России\scale_12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1265" r="14267" b="6084"/>
          <a:stretch>
            <a:fillRect/>
          </a:stretch>
        </p:blipFill>
        <p:spPr bwMode="auto">
          <a:xfrm>
            <a:off x="0" y="1109778"/>
            <a:ext cx="4716759" cy="574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099FB9-3E6C-45DE-8FD9-7681381CC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01" y="4766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Возрастная структура населения</a:t>
            </a:r>
          </a:p>
          <a:p>
            <a:r>
              <a:rPr lang="ru-RU" sz="2400" dirty="0" smtClean="0"/>
              <a:t>Один из важнейших демографических показателей — возрастной состав населения.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345" y="260648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определения общих возрастных особенностей населения той или иной страны </a:t>
            </a:r>
            <a:r>
              <a:rPr lang="ru-RU" sz="2400" b="1" dirty="0" smtClean="0">
                <a:solidFill>
                  <a:srgbClr val="C00000"/>
                </a:solidFill>
              </a:rPr>
              <a:t>выделяют 3 основные группы: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дети и подростки (до 15 лет);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трудоспособный возраст (от 15 до 65 лет);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население старше 65 лет</a:t>
            </a:r>
          </a:p>
          <a:p>
            <a:endParaRPr lang="ru-RU" sz="2400" dirty="0"/>
          </a:p>
        </p:txBody>
      </p:sp>
      <p:pic>
        <p:nvPicPr>
          <p:cNvPr id="18434" name="Picture 2" descr="F:\Гео 8\65Половой и возрастной состав населения России\d36b61cd1963456677a515017b8e0119.png"/>
          <p:cNvPicPr>
            <a:picLocks noChangeAspect="1" noChangeArrowheads="1"/>
          </p:cNvPicPr>
          <p:nvPr/>
        </p:nvPicPr>
        <p:blipFill>
          <a:blip r:embed="rId2" cstate="print"/>
          <a:srcRect t="22108" b="20001"/>
          <a:stretch>
            <a:fillRect/>
          </a:stretch>
        </p:blipFill>
        <p:spPr bwMode="auto">
          <a:xfrm>
            <a:off x="539825" y="2897560"/>
            <a:ext cx="1027205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01" y="260648"/>
            <a:ext cx="11305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возрастной структуре населения мира </a:t>
            </a:r>
            <a:r>
              <a:rPr lang="ru-RU" sz="2400" b="1" dirty="0" smtClean="0">
                <a:solidFill>
                  <a:srgbClr val="C00000"/>
                </a:solidFill>
              </a:rPr>
              <a:t>со второй половины ХХ </a:t>
            </a:r>
            <a:r>
              <a:rPr lang="ru-RU" sz="2400" dirty="0" smtClean="0"/>
              <a:t>в.  наблюдается негативная тенденция — </a:t>
            </a:r>
            <a:r>
              <a:rPr lang="ru-RU" sz="2400" b="1" dirty="0" smtClean="0">
                <a:solidFill>
                  <a:srgbClr val="C00000"/>
                </a:solidFill>
              </a:rPr>
              <a:t>«старение» населения</a:t>
            </a:r>
            <a:r>
              <a:rPr lang="ru-RU" sz="2400" dirty="0" smtClean="0"/>
              <a:t>, то есть уменьшение численности детей и подростков, увеличение численности лиц старше 65 лет и, как следствие, повышение среднего возраста жителей. В России этот процесс главным образом происходит </a:t>
            </a:r>
            <a:r>
              <a:rPr lang="ru-RU" sz="2400" b="1" dirty="0" smtClean="0">
                <a:solidFill>
                  <a:srgbClr val="C00000"/>
                </a:solidFill>
              </a:rPr>
              <a:t>за счёт сокращения рождаемости </a:t>
            </a:r>
            <a:r>
              <a:rPr lang="ru-RU" sz="2400" dirty="0" smtClean="0"/>
              <a:t>и, соответственно, </a:t>
            </a:r>
            <a:r>
              <a:rPr lang="ru-RU" sz="2400" b="1" dirty="0" smtClean="0">
                <a:solidFill>
                  <a:srgbClr val="C00000"/>
                </a:solidFill>
              </a:rPr>
              <a:t>повышения доли пожилых жителей</a:t>
            </a:r>
            <a:r>
              <a:rPr lang="ru-RU" sz="2400" dirty="0" smtClean="0"/>
              <a:t>, а не за счёт увеличения средней продолжительности жизни.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A9E73F-FFF2-42AB-9CCE-088496D8A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009" y="2399244"/>
            <a:ext cx="8744423" cy="44587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202</Words>
  <Application>Microsoft Office PowerPoint</Application>
  <PresentationFormat>Произвольный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12</cp:revision>
  <dcterms:created xsi:type="dcterms:W3CDTF">2025-05-06T15:36:45Z</dcterms:created>
  <dcterms:modified xsi:type="dcterms:W3CDTF">2025-05-07T19:42:52Z</dcterms:modified>
</cp:coreProperties>
</file>