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8" r:id="rId5"/>
    <p:sldId id="273" r:id="rId6"/>
    <p:sldId id="274" r:id="rId7"/>
    <p:sldId id="264" r:id="rId8"/>
    <p:sldId id="269" r:id="rId9"/>
    <p:sldId id="261" r:id="rId10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90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https://avatars.mds.yandex.net/i?id=2b57c7aa2147a304438bd27db2ac49a7_l-4944743-images-thumbs&amp;n=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/geografiya/vozrastnoj-sostav-naseleniya-rossii" TargetMode="External"/><Relationship Id="rId2" Type="http://schemas.openxmlformats.org/officeDocument/2006/relationships/hyperlink" Target="https://www.yaklass.ru/p/geografiya/8-klass/naselenie-rossiiskoi-federatcii-6828521/polovoi-sostav-prodolzhitelnost-zhizni-6850139/re-72e62093-a0e6-4803-b709-780491c00e19?previousItemId=6c9f0f72-3170-40c9-8ac6-e34027536491&amp;fromDirection=nex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8977" y="5877272"/>
            <a:ext cx="7477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6689" y="332656"/>
            <a:ext cx="4233330" cy="4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8 класс  Урок  66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r:link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757580" y="188640"/>
            <a:ext cx="1123270" cy="5760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52393" y="1484784"/>
            <a:ext cx="6228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Половозрастные пирамиды. Средняя прогнозируемая продолжительность жизни населения России. </a:t>
            </a:r>
          </a:p>
          <a:p>
            <a:r>
              <a:rPr lang="ru-RU" sz="2800" dirty="0" smtClean="0"/>
              <a:t>Практическая работа "Объяснение динамики половозрастного состава населения России на основе анализа половозрастных пирамид" </a:t>
            </a:r>
            <a:endParaRPr lang="ru-RU" sz="3200" b="1" dirty="0"/>
          </a:p>
        </p:txBody>
      </p:sp>
      <p:pic>
        <p:nvPicPr>
          <p:cNvPr id="1026" name="Picture 2" descr="F:\Гео 8\66 .Половозрастные пирамиды. Средняя прогнозируемая продолжительность жизни населения России. Практическая работа\Sčítání_obyvatelstva_2011,_568554_Rybí,_věková_struktura.svg.png"/>
          <p:cNvPicPr>
            <a:picLocks noChangeAspect="1" noChangeArrowheads="1"/>
          </p:cNvPicPr>
          <p:nvPr/>
        </p:nvPicPr>
        <p:blipFill>
          <a:blip r:embed="rId5" cstate="print"/>
          <a:srcRect l="9373" t="9704" r="3112" b="7484"/>
          <a:stretch>
            <a:fillRect/>
          </a:stretch>
        </p:blipFill>
        <p:spPr bwMode="auto">
          <a:xfrm>
            <a:off x="323801" y="188640"/>
            <a:ext cx="51125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09" y="332656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Половозрастная</a:t>
            </a:r>
            <a:r>
              <a:rPr lang="ru-RU" sz="2000" dirty="0" smtClean="0">
                <a:solidFill>
                  <a:srgbClr val="C00000"/>
                </a:solidFill>
              </a:rPr>
              <a:t> (демографическая)</a:t>
            </a:r>
            <a:r>
              <a:rPr lang="ru-RU" sz="2400" b="1" dirty="0" smtClean="0">
                <a:solidFill>
                  <a:srgbClr val="C00000"/>
                </a:solidFill>
              </a:rPr>
              <a:t> пирамида </a:t>
            </a:r>
            <a:r>
              <a:rPr lang="ru-RU" sz="2400" dirty="0" smtClean="0"/>
              <a:t>— это графическое изображение структуры населения страны по полу и возрасту.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04521" y="1988840"/>
            <a:ext cx="4788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пирамиде с помощью горизонтальных полос указывается количество женщин и мужчин определённого возраста (от 0 до 100 лет).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1" descr="F:\Гео 8\65Половой и возрастной состав населения России\Половозрастнаяпирамид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784225" cy="53998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08577" y="5373216"/>
            <a:ext cx="3600400" cy="646331"/>
          </a:xfrm>
          <a:prstGeom prst="wedgeRectCallout">
            <a:avLst>
              <a:gd name="adj1" fmla="val -71627"/>
              <a:gd name="adj2" fmla="val 37236"/>
            </a:avLst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/>
              <a:t>Демографическая пирамида России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93" y="210026"/>
            <a:ext cx="46085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соответствии с существенными различиями по показателям возраста и пола в странах мира принято выделять </a:t>
            </a:r>
            <a:r>
              <a:rPr lang="ru-RU" sz="2400" b="1" dirty="0" smtClean="0">
                <a:solidFill>
                  <a:srgbClr val="C00000"/>
                </a:solidFill>
              </a:rPr>
              <a:t>несколько видов половозрастных структур: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прогрессивный</a:t>
            </a:r>
            <a:r>
              <a:rPr lang="ru-RU" sz="2400" b="1" dirty="0" smtClean="0"/>
              <a:t> </a:t>
            </a:r>
            <a:r>
              <a:rPr lang="ru-RU" sz="2400" dirty="0" smtClean="0"/>
              <a:t>— в форме правильного треугольника с преобладанием доли молодых возрастов;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стационарный</a:t>
            </a:r>
            <a:r>
              <a:rPr lang="ru-RU" sz="2400" dirty="0" smtClean="0"/>
              <a:t> — в форме колокола;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регрессивный</a:t>
            </a:r>
            <a:r>
              <a:rPr lang="ru-RU" sz="2400" dirty="0" smtClean="0"/>
              <a:t> — в форме урны с высокой долей старших возрастов.</a:t>
            </a:r>
          </a:p>
          <a:p>
            <a:endParaRPr lang="ru-RU" dirty="0"/>
          </a:p>
        </p:txBody>
      </p:sp>
      <p:pic>
        <p:nvPicPr>
          <p:cNvPr id="29698" name="Picture 2" descr="F:\Гео 8\65Половой и возрастной состав населения России\Скриншот 06-05-2025 212644.jpg"/>
          <p:cNvPicPr>
            <a:picLocks noChangeAspect="1" noChangeArrowheads="1"/>
          </p:cNvPicPr>
          <p:nvPr/>
        </p:nvPicPr>
        <p:blipFill>
          <a:blip r:embed="rId2" cstate="print"/>
          <a:srcRect l="3011" t="3448" r="5169" b="3448"/>
          <a:stretch>
            <a:fillRect/>
          </a:stretch>
        </p:blipFill>
        <p:spPr bwMode="auto">
          <a:xfrm>
            <a:off x="5004321" y="476672"/>
            <a:ext cx="6552728" cy="58326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400" y="6309320"/>
            <a:ext cx="615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Половозрастная структура населения России, 2020 г.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337" y="260648"/>
            <a:ext cx="6732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Средняя продолжительность жизни</a:t>
            </a:r>
            <a:r>
              <a:rPr lang="ru-RU" sz="2400" dirty="0" smtClean="0"/>
              <a:t> —</a:t>
            </a:r>
            <a:r>
              <a:rPr lang="ru-RU" sz="2400" b="1" dirty="0" smtClean="0"/>
              <a:t> — это показатель, который отражает, сколько лет в среднем живёт человек при сохранении текущих условий здоровья и смертности. </a:t>
            </a:r>
          </a:p>
          <a:p>
            <a:endParaRPr lang="ru-RU" sz="2400" b="1" dirty="0" smtClean="0"/>
          </a:p>
          <a:p>
            <a:r>
              <a:rPr lang="ru-RU" sz="2400" dirty="0" smtClean="0"/>
              <a:t>Этот показатель различается для мужчин и женщин, и в России он является важной демографической характеристикой.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64361" y="3811012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Средняя продолжительность жизни в России: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для женщин средняя продолжительность жизни </a:t>
            </a:r>
            <a:r>
              <a:rPr lang="ru-RU" sz="2400" b="1" dirty="0" smtClean="0">
                <a:solidFill>
                  <a:srgbClr val="C00000"/>
                </a:solidFill>
              </a:rPr>
              <a:t>на 2025 год </a:t>
            </a:r>
            <a:r>
              <a:rPr lang="ru-RU" sz="2400" dirty="0" smtClean="0"/>
              <a:t>составляет около </a:t>
            </a:r>
            <a:r>
              <a:rPr lang="ru-RU" sz="2400" b="1" dirty="0" smtClean="0"/>
              <a:t>78 лет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— для мужчин этот показатель значительно ниже и составляет около </a:t>
            </a:r>
            <a:r>
              <a:rPr lang="ru-RU" sz="2400" b="1" dirty="0" smtClean="0"/>
              <a:t>68 лет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8" name="Picture 2" descr="F:\Гео 8\66 .Половозрастные пирамиды. Средняя прогнозируемая продолжительность жизни населения России. Практическая работа\i.jpg"/>
          <p:cNvPicPr>
            <a:picLocks noChangeAspect="1" noChangeArrowheads="1"/>
          </p:cNvPicPr>
          <p:nvPr/>
        </p:nvPicPr>
        <p:blipFill>
          <a:blip r:embed="rId2" cstate="print"/>
          <a:srcRect l="49660" r="3849"/>
          <a:stretch>
            <a:fillRect/>
          </a:stretch>
        </p:blipFill>
        <p:spPr bwMode="auto">
          <a:xfrm>
            <a:off x="0" y="0"/>
            <a:ext cx="478995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BE690E6-6953-49B1-BDF4-DA6229124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1" y="188639"/>
            <a:ext cx="10873208" cy="65026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93" y="117693"/>
            <a:ext cx="48965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Причины</a:t>
            </a:r>
            <a:r>
              <a:rPr lang="ru-RU" sz="2400" dirty="0" smtClean="0"/>
              <a:t> разницы в продолжительности жизни связаны с </a:t>
            </a:r>
            <a:r>
              <a:rPr lang="ru-RU" sz="2400" b="1" dirty="0" smtClean="0">
                <a:solidFill>
                  <a:srgbClr val="C00000"/>
                </a:solidFill>
              </a:rPr>
              <a:t>биологическими особенностями</a:t>
            </a:r>
            <a:r>
              <a:rPr lang="ru-RU" sz="2400" dirty="0" smtClean="0"/>
              <a:t>, а также с более высокими </a:t>
            </a:r>
            <a:r>
              <a:rPr lang="ru-RU" sz="2400" b="1" dirty="0" smtClean="0">
                <a:solidFill>
                  <a:srgbClr val="C00000"/>
                </a:solidFill>
              </a:rPr>
              <a:t>рисками для здоровья</a:t>
            </a:r>
            <a:r>
              <a:rPr lang="ru-RU" sz="2400" dirty="0" smtClean="0"/>
              <a:t>, связанными с </a:t>
            </a:r>
            <a:r>
              <a:rPr lang="ru-RU" sz="2400" b="1" dirty="0" smtClean="0">
                <a:solidFill>
                  <a:srgbClr val="C00000"/>
                </a:solidFill>
              </a:rPr>
              <a:t>образом жизни, трудовыми условиями и уровнем медицинского обслуживания.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Прогнозируемая продолжительность жизни </a:t>
            </a:r>
            <a:r>
              <a:rPr lang="ru-RU" sz="2400" dirty="0" smtClean="0"/>
              <a:t>зависит от множества факторов, включая улучшение здравоохранения, снижение смертности от болезней, повышение уровня жизни, улучшение экологии.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  <p:pic>
        <p:nvPicPr>
          <p:cNvPr id="22530" name="Picture 2" descr="F:\Гео 8\66 .Половозрастные пирамиды. Средняя прогнозируемая продолжительность жизни населения России. Практическая работа\i.jpg"/>
          <p:cNvPicPr>
            <a:picLocks noChangeAspect="1" noChangeArrowheads="1"/>
          </p:cNvPicPr>
          <p:nvPr/>
        </p:nvPicPr>
        <p:blipFill>
          <a:blip r:embed="rId2" cstate="print"/>
          <a:srcRect l="4400" r="32244"/>
          <a:stretch>
            <a:fillRect/>
          </a:stretch>
        </p:blipFill>
        <p:spPr bwMode="auto">
          <a:xfrm>
            <a:off x="5353198" y="0"/>
            <a:ext cx="6527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395809" y="1340768"/>
            <a:ext cx="3312367" cy="1569660"/>
          </a:xfrm>
          <a:prstGeom prst="wedgeRectCallout">
            <a:avLst>
              <a:gd name="adj1" fmla="val 64347"/>
              <a:gd name="adj2" fmla="val -36885"/>
            </a:avLst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Средняя продолжительность жизни зависит от ряда факторов: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D34DE9-1610-4186-9112-D566BFD61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13" y="260648"/>
            <a:ext cx="8326280" cy="6337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0AE6F7B-14AD-4141-98C3-179182536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857" y="2924944"/>
            <a:ext cx="1029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 </a:t>
            </a:r>
            <a:r>
              <a:rPr lang="en-US" dirty="0" smtClean="0">
                <a:hlinkClick r:id="rId2"/>
              </a:rPr>
              <a:t>https://www.yaklass.ru/p/geografiya/8-klass/naselenie-rossiiskoi-federatcii-6828521/polovoi-sostav-prodolzhitelnost-zhizni-6850139/re-72e62093-a0e6-4803-b709-780491c00e19?previousItemId=6c9f0f72-3170-40c9-8ac6-e34027536491&amp;fromDirection=next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https://foxford.ru/wiki/geografiya/vozrastnoj-sostav-naseleniya-rossii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https://foxford.ru/wiki/geografiya/vozrastnoj-sostav-naseleniya-rossii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135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24</cp:revision>
  <dcterms:created xsi:type="dcterms:W3CDTF">2025-05-06T15:36:45Z</dcterms:created>
  <dcterms:modified xsi:type="dcterms:W3CDTF">2025-05-08T19:28:21Z</dcterms:modified>
</cp:coreProperties>
</file>