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</p:sldIdLst>
  <p:sldSz cx="14630400" cy="8229600"/>
  <p:notesSz cx="8229600" cy="14630400"/>
  <p:embeddedFontLst>
    <p:embeddedFont>
      <p:font typeface="Gelasio Semi Bold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Gelasio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-216" y="-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https://avatars.mds.yandex.net/i?id=2b57c7aa2147a304438bd27db2ac49a7_l-4944743-images-thumbs&amp;n=1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klass.ru/p/geografiya/9-klass/regiony-rossii-6947308/obobshchenie-7589828/re-495dee2a-12ef-4660-84d9-fee31664037e?previousItemId=da369b4f-2448-4cbb-a9b6-d8aec25efab0&amp;fromDirection=bac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41572" y="2298706"/>
            <a:ext cx="7795039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Федеральные и региональные целевые программы России</a:t>
            </a:r>
            <a:endParaRPr lang="en-US" sz="4450" b="1" dirty="0"/>
          </a:p>
        </p:txBody>
      </p:sp>
      <p:sp>
        <p:nvSpPr>
          <p:cNvPr id="4" name="Text 1"/>
          <p:cNvSpPr/>
          <p:nvPr/>
        </p:nvSpPr>
        <p:spPr>
          <a:xfrm>
            <a:off x="6041572" y="4386858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 России для решения конкретных социальных и экономических проблем на территории всего государства и отдельных его регионов разработаны федеральные и региональные целевые программы соответственно. </a:t>
            </a:r>
            <a:endParaRPr lang="ru-RU" sz="1750" dirty="0" smtClean="0">
              <a:solidFill>
                <a:srgbClr val="746558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ru-RU" sz="1750" dirty="0">
              <a:solidFill>
                <a:srgbClr val="746558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Эти</a:t>
            </a:r>
            <a:r>
              <a:rPr lang="en-US" sz="175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программы являются важным инструментом государственной политики и направлены на устойчивое развитие страны, улучшение жизни граждан и решение конкретных задач в различных сферах.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56427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329" y="7519307"/>
            <a:ext cx="898071" cy="898071"/>
          </a:xfrm>
          <a:prstGeom prst="rect">
            <a:avLst/>
          </a:prstGeom>
        </p:spPr>
      </p:pic>
      <p:pic>
        <p:nvPicPr>
          <p:cNvPr id="8" name="Рисунок 7" descr="Picture background"/>
          <p:cNvPicPr/>
          <p:nvPr/>
        </p:nvPicPr>
        <p:blipFill>
          <a:blip r:embed="rId5" r:link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3597993" y="476671"/>
            <a:ext cx="1123270" cy="576063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666991" y="263597"/>
            <a:ext cx="2669494" cy="42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9 </a:t>
            </a:r>
            <a:r>
              <a:rPr lang="ru-RU" sz="2000" b="1" dirty="0" smtClean="0">
                <a:latin typeface="Calibri" pitchFamily="34" charset="0"/>
              </a:rPr>
              <a:t>класс  Урок  </a:t>
            </a:r>
            <a:r>
              <a:rPr lang="ru-RU" sz="2000" b="1" dirty="0" smtClean="0">
                <a:latin typeface="Calibri" pitchFamily="34" charset="0"/>
              </a:rPr>
              <a:t>65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10" name="Picture 12" descr="C:\Users\Olga\Downloads\f14eeab0906765384e33ae471c320c5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62755" y="7144657"/>
            <a:ext cx="7477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11333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Значение целевых программ для России</a:t>
            </a:r>
            <a:endParaRPr lang="en-US" sz="4450" b="1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EE8DD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42295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Решение актуальных проблем</a:t>
            </a:r>
            <a:endParaRPr lang="en-US" sz="3200" b="1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59852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Улучшение инфраструктуры и создание рабочих мест</a:t>
            </a:r>
            <a:endParaRPr lang="en-US" sz="2400" b="1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4CEC3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EE8DD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39912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Развитие социальной сферы</a:t>
            </a:r>
            <a:endParaRPr lang="en-US" sz="3200" b="1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39912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Здравоохранение и образование</a:t>
            </a:r>
            <a:endParaRPr lang="en-US" sz="2400" b="1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4CEC3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EE8DD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38532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Охрана окружающей среды</a:t>
            </a:r>
            <a:endParaRPr lang="en-US" sz="3200" b="1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47888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Экологические проекты и защита природы</a:t>
            </a:r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719"/>
            <a:ext cx="121313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Роль целевых программ в развитии страны</a:t>
            </a:r>
            <a:endParaRPr lang="en-US" sz="4450" b="1" dirty="0"/>
          </a:p>
        </p:txBody>
      </p:sp>
      <p:sp>
        <p:nvSpPr>
          <p:cNvPr id="3" name="Text 1"/>
          <p:cNvSpPr/>
          <p:nvPr/>
        </p:nvSpPr>
        <p:spPr>
          <a:xfrm>
            <a:off x="962620" y="2498646"/>
            <a:ext cx="41143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Государственная политика</a:t>
            </a:r>
            <a:endParaRPr lang="en-US" sz="2400" b="1" dirty="0"/>
          </a:p>
        </p:txBody>
      </p:sp>
      <p:sp>
        <p:nvSpPr>
          <p:cNvPr id="4" name="Text 2"/>
          <p:cNvSpPr/>
          <p:nvPr/>
        </p:nvSpPr>
        <p:spPr>
          <a:xfrm>
            <a:off x="793790" y="2989064"/>
            <a:ext cx="389870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Федеральные и региональные целевые программы России играют ключевую роль в социально-экономическом развитии страны.</a:t>
            </a:r>
            <a:endParaRPr lang="en-US" sz="20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684383"/>
            <a:ext cx="430072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Инфраструктурное развитие</a:t>
            </a:r>
            <a:endParaRPr lang="en-US" sz="2400" b="1" dirty="0"/>
          </a:p>
        </p:txBody>
      </p:sp>
      <p:sp>
        <p:nvSpPr>
          <p:cNvPr id="8" name="Text 4"/>
          <p:cNvSpPr/>
          <p:nvPr/>
        </p:nvSpPr>
        <p:spPr>
          <a:xfrm>
            <a:off x="9937790" y="3529132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Они помогают решать актуальные проблемы, такие как улучшение инфраструктуры.</a:t>
            </a:r>
            <a:endParaRPr lang="en-US" sz="2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89" y="5314117"/>
            <a:ext cx="33713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Социальное развитие</a:t>
            </a:r>
            <a:endParaRPr lang="en-US" sz="2400" b="1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Программы способствуют развитию здравоохранения и образования.</a:t>
            </a:r>
            <a:endParaRPr lang="en-US" sz="20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8064103" y="579096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8"/>
          <p:cNvSpPr/>
          <p:nvPr/>
        </p:nvSpPr>
        <p:spPr>
          <a:xfrm>
            <a:off x="1543882" y="5314117"/>
            <a:ext cx="34731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Экологическая защита</a:t>
            </a:r>
            <a:endParaRPr lang="en-US" sz="2400" b="1" dirty="0"/>
          </a:p>
        </p:txBody>
      </p:sp>
      <p:sp>
        <p:nvSpPr>
          <p:cNvPr id="16" name="Text 9"/>
          <p:cNvSpPr/>
          <p:nvPr/>
        </p:nvSpPr>
        <p:spPr>
          <a:xfrm>
            <a:off x="793790" y="5804535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4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Важным направлением является охрана окружающей среды и создание рабочих мест</a:t>
            </a: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75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Гео 9\66 Государственная программа Российской Федерации Социально-экономическое развитие Арктической зоны Российской Федерации\2i1HWmn7bd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5" y="-1"/>
            <a:ext cx="14619645" cy="8229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Гео 9\66 Государственная программа Российской Федерации Социально-экономическое развитие Арктической зоны Российской Федерации\95d8da9df512beb28a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4" y="0"/>
            <a:ext cx="14637628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3" y="1338943"/>
            <a:ext cx="1214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Источник: </a:t>
            </a:r>
            <a:r>
              <a:rPr lang="en-US" dirty="0" smtClean="0">
                <a:hlinkClick r:id="rId2"/>
              </a:rPr>
              <a:t>https://www.yaklass.ru/p/geografiya/9-klass/regiony-rossii-6947308/obobshchenie-7589828/re-495dee2a-12ef-4660-84d9-fee31664037e?previousItemId=da369b4f-2448-4cbb-a9b6-d8aec25efab0&amp;fromDirection=back</a:t>
            </a:r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8977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Что такое целевая программа</a:t>
            </a:r>
            <a:endParaRPr lang="en-US" sz="4450" b="1" dirty="0"/>
          </a:p>
        </p:txBody>
      </p:sp>
      <p:sp>
        <p:nvSpPr>
          <p:cNvPr id="4" name="Shape 1"/>
          <p:cNvSpPr/>
          <p:nvPr/>
        </p:nvSpPr>
        <p:spPr>
          <a:xfrm>
            <a:off x="793790" y="2847499"/>
            <a:ext cx="7556421" cy="2032754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6" name="Text 3"/>
          <p:cNvSpPr/>
          <p:nvPr/>
        </p:nvSpPr>
        <p:spPr>
          <a:xfrm>
            <a:off x="1020604" y="3233057"/>
            <a:ext cx="710279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Целевая программа </a:t>
            </a:r>
            <a:r>
              <a:rPr lang="en-US" sz="2400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— это комплекс мероприятий и действий, направленных на достижение конкретной цели в определённой области.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793790" y="5107067"/>
            <a:ext cx="7556421" cy="2032754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1020604" y="53338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Характеристики</a:t>
            </a:r>
            <a:endParaRPr lang="en-US" sz="2400" b="1" dirty="0"/>
          </a:p>
        </p:txBody>
      </p:sp>
      <p:sp>
        <p:nvSpPr>
          <p:cNvPr id="9" name="Text 6"/>
          <p:cNvSpPr/>
          <p:nvPr/>
        </p:nvSpPr>
        <p:spPr>
          <a:xfrm>
            <a:off x="1020604" y="5824299"/>
            <a:ext cx="710279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Программы обычно имеют чётко обозначенные сроки, бюджеты, а также конкретные результаты, которые должны быть достигнуты.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0812" y="302061"/>
            <a:ext cx="10308312" cy="627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50" b="1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Федеральные целевые программы (ФЦП)</a:t>
            </a:r>
            <a:endParaRPr lang="en-US" sz="3950" b="1" dirty="0"/>
          </a:p>
        </p:txBody>
      </p:sp>
      <p:sp>
        <p:nvSpPr>
          <p:cNvPr id="3" name="Text 1"/>
          <p:cNvSpPr/>
          <p:nvPr/>
        </p:nvSpPr>
        <p:spPr>
          <a:xfrm>
            <a:off x="780812" y="929520"/>
            <a:ext cx="13254990" cy="9633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ea typeface="Gelasio" pitchFamily="34" charset="-122"/>
                <a:cs typeface="Gelasio" pitchFamily="34" charset="-120"/>
              </a:rPr>
              <a:t>Федеральные целевые программы (ФЦП) — это комплекс мероприятий, финансируемых и управляемых центральными органами власти. Они направлены на решение важных задач в разных сферах развития страны (экономика, экология, культура, социальная поддержка и обеспечение).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2032992" y="3415427"/>
            <a:ext cx="3223855" cy="313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Развитие инфраструктуры</a:t>
            </a:r>
            <a:endParaRPr lang="en-US" sz="2400" b="1" dirty="0"/>
          </a:p>
        </p:txBody>
      </p:sp>
      <p:sp>
        <p:nvSpPr>
          <p:cNvPr id="5" name="Text 3"/>
          <p:cNvSpPr/>
          <p:nvPr/>
        </p:nvSpPr>
        <p:spPr>
          <a:xfrm>
            <a:off x="780812" y="3849529"/>
            <a:ext cx="4476036" cy="642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Строительство дорог, мостов, аэропортов, модернизация транспортных сетей</a:t>
            </a:r>
            <a:endParaRPr lang="en-US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848" y="3165515"/>
            <a:ext cx="4116586" cy="4116586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266" y="4424243"/>
            <a:ext cx="282297" cy="35290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373433" y="2833926"/>
            <a:ext cx="4476155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Социальная защита и здравоохранение</a:t>
            </a:r>
            <a:endParaRPr lang="en-US" sz="2400" b="1" dirty="0"/>
          </a:p>
        </p:txBody>
      </p:sp>
      <p:sp>
        <p:nvSpPr>
          <p:cNvPr id="9" name="Text 5"/>
          <p:cNvSpPr/>
          <p:nvPr/>
        </p:nvSpPr>
        <p:spPr>
          <a:xfrm>
            <a:off x="9373433" y="3581757"/>
            <a:ext cx="4476155" cy="642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Модернизация больниц, помощь малоимущим, поддержка пенсионеров</a:t>
            </a:r>
            <a:endParaRPr lang="en-US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848" y="3165515"/>
            <a:ext cx="4116586" cy="4116586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414" y="4039195"/>
            <a:ext cx="282297" cy="35290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74912" y="4525089"/>
            <a:ext cx="2974538" cy="313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Экологические вопросы</a:t>
            </a:r>
            <a:endParaRPr lang="en-US" sz="2400" b="1" dirty="0"/>
          </a:p>
        </p:txBody>
      </p:sp>
      <p:sp>
        <p:nvSpPr>
          <p:cNvPr id="13" name="Text 7"/>
          <p:cNvSpPr/>
          <p:nvPr/>
        </p:nvSpPr>
        <p:spPr>
          <a:xfrm>
            <a:off x="9774912" y="4959191"/>
            <a:ext cx="4074676" cy="9633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Охрана окружающей среды, восстановление экосистем, борьба с загрязнением</a:t>
            </a:r>
            <a:endParaRPr lang="en-US" sz="15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848" y="3165515"/>
            <a:ext cx="4116586" cy="4116586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3886" y="5047298"/>
            <a:ext cx="282297" cy="352901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373433" y="6223635"/>
            <a:ext cx="4476155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Научные исследования и образование</a:t>
            </a:r>
            <a:endParaRPr lang="en-US" sz="2400" b="1" dirty="0"/>
          </a:p>
        </p:txBody>
      </p:sp>
      <p:sp>
        <p:nvSpPr>
          <p:cNvPr id="17" name="Text 9"/>
          <p:cNvSpPr/>
          <p:nvPr/>
        </p:nvSpPr>
        <p:spPr>
          <a:xfrm>
            <a:off x="9373433" y="6971467"/>
            <a:ext cx="4476155" cy="642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Поддержка научных институтов, развитие системы образования</a:t>
            </a:r>
            <a:endParaRPr lang="en-US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6848" y="3165515"/>
            <a:ext cx="4116586" cy="4116586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1414" y="6055400"/>
            <a:ext cx="282297" cy="35290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2131457" y="5955863"/>
            <a:ext cx="3125391" cy="313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Экономическое развитие</a:t>
            </a:r>
            <a:endParaRPr lang="en-US" sz="2400" b="1" dirty="0"/>
          </a:p>
        </p:txBody>
      </p:sp>
      <p:sp>
        <p:nvSpPr>
          <p:cNvPr id="21" name="Text 11"/>
          <p:cNvSpPr/>
          <p:nvPr/>
        </p:nvSpPr>
        <p:spPr>
          <a:xfrm>
            <a:off x="780812" y="6389965"/>
            <a:ext cx="4476036" cy="642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Поддержка малого и среднего бизнеса, создание рабочих мест</a:t>
            </a:r>
            <a:endParaRPr lang="en-US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6848" y="3165515"/>
            <a:ext cx="4116586" cy="4116586"/>
          </a:xfrm>
          <a:prstGeom prst="rect">
            <a:avLst/>
          </a:prstGeom>
          <a:ln>
            <a:noFill/>
          </a:ln>
        </p:spPr>
      </p:pic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6266" y="5670352"/>
            <a:ext cx="282297" cy="3529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866A89E-B149-4458-8918-74C6ADD5D43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84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1049" y="725091"/>
            <a:ext cx="11648480" cy="688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Примеры федеральных целевых программ</a:t>
            </a:r>
            <a:endParaRPr lang="en-US" sz="4300" b="1" dirty="0"/>
          </a:p>
        </p:txBody>
      </p:sp>
      <p:sp>
        <p:nvSpPr>
          <p:cNvPr id="3" name="Text 1"/>
          <p:cNvSpPr/>
          <p:nvPr/>
        </p:nvSpPr>
        <p:spPr>
          <a:xfrm>
            <a:off x="771049" y="1964174"/>
            <a:ext cx="478821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Программа «Развитие транспорта»</a:t>
            </a:r>
            <a:endParaRPr lang="en-US" sz="2800" b="1" dirty="0"/>
          </a:p>
        </p:txBody>
      </p:sp>
      <p:sp>
        <p:nvSpPr>
          <p:cNvPr id="4" name="Text 2"/>
          <p:cNvSpPr/>
          <p:nvPr/>
        </p:nvSpPr>
        <p:spPr>
          <a:xfrm>
            <a:off x="771049" y="2528649"/>
            <a:ext cx="6275427" cy="1057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ФЦП сосредоточены на реализации крупномасштабных, наиболее важных для государства проектов, таких как развитие транспортной инфраструктуры.</a:t>
            </a:r>
            <a:endParaRPr lang="en-US" sz="20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49" y="3833693"/>
            <a:ext cx="6275427" cy="342292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591544" y="1964174"/>
            <a:ext cx="3181826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Программа «Экология»</a:t>
            </a:r>
            <a:endParaRPr lang="en-US" sz="2400" b="1" dirty="0"/>
          </a:p>
        </p:txBody>
      </p:sp>
      <p:sp>
        <p:nvSpPr>
          <p:cNvPr id="7" name="Text 4"/>
          <p:cNvSpPr/>
          <p:nvPr/>
        </p:nvSpPr>
        <p:spPr>
          <a:xfrm>
            <a:off x="7591544" y="2528649"/>
            <a:ext cx="6275427" cy="1057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Примером федеральной целевой программы является программа «Экология», направленная на решение экологических проблем в масштабах всей страны.</a:t>
            </a:r>
            <a:endParaRPr lang="en-US" sz="20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r="49297" b="24049"/>
          <a:stretch>
            <a:fillRect/>
          </a:stretch>
        </p:blipFill>
        <p:spPr>
          <a:xfrm>
            <a:off x="7591543" y="3833693"/>
            <a:ext cx="6275427" cy="3422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4023" y="459224"/>
            <a:ext cx="7556421" cy="538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600" b="1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Региональные целевые программы</a:t>
            </a:r>
            <a:endParaRPr lang="en-US" sz="3600" b="1" dirty="0"/>
          </a:p>
        </p:txBody>
      </p:sp>
      <p:sp>
        <p:nvSpPr>
          <p:cNvPr id="4" name="Text 1"/>
          <p:cNvSpPr/>
          <p:nvPr/>
        </p:nvSpPr>
        <p:spPr>
          <a:xfrm>
            <a:off x="754022" y="1381125"/>
            <a:ext cx="7981763" cy="827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2400" b="1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Региональные целевые программы </a:t>
            </a:r>
            <a:r>
              <a:rPr lang="en-US" dirty="0">
                <a:latin typeface="Gelasio" pitchFamily="34" charset="0"/>
                <a:ea typeface="Gelasio" pitchFamily="34" charset="-122"/>
                <a:cs typeface="Gelasio" pitchFamily="34" charset="-120"/>
              </a:rPr>
              <a:t>— это программы, реализуемые на уровне субъектов Российской Федерации (областей, республик, краёв, автономных округов и т. д.). Они направлены на решение местных проблем.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754023" y="2815828"/>
            <a:ext cx="387787" cy="387787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14" y="2848094"/>
            <a:ext cx="258485" cy="32313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14093" y="2875002"/>
            <a:ext cx="3172301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Развитие сельского хозяйства</a:t>
            </a:r>
            <a:endParaRPr lang="en-US" sz="2400" b="1" dirty="0"/>
          </a:p>
        </p:txBody>
      </p:sp>
      <p:sp>
        <p:nvSpPr>
          <p:cNvPr id="8" name="Text 4"/>
          <p:cNvSpPr/>
          <p:nvPr/>
        </p:nvSpPr>
        <p:spPr>
          <a:xfrm>
            <a:off x="1314093" y="3247668"/>
            <a:ext cx="7075884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Поддержка фермерских хозяйств, повышение урожайности, улучшение инфраструктуры на селе</a:t>
            </a:r>
            <a:endParaRPr lang="en-US" sz="2000" dirty="0"/>
          </a:p>
        </p:txBody>
      </p:sp>
      <p:sp>
        <p:nvSpPr>
          <p:cNvPr id="9" name="Shape 5"/>
          <p:cNvSpPr/>
          <p:nvPr/>
        </p:nvSpPr>
        <p:spPr>
          <a:xfrm>
            <a:off x="754023" y="4143851"/>
            <a:ext cx="387787" cy="387787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14" y="4176117"/>
            <a:ext cx="258485" cy="32313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314093" y="4203025"/>
            <a:ext cx="4586407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Строительство и ремонт местных объектов</a:t>
            </a:r>
            <a:endParaRPr lang="en-US" sz="2400" b="1" dirty="0"/>
          </a:p>
        </p:txBody>
      </p:sp>
      <p:sp>
        <p:nvSpPr>
          <p:cNvPr id="12" name="Text 7"/>
          <p:cNvSpPr/>
          <p:nvPr/>
        </p:nvSpPr>
        <p:spPr>
          <a:xfrm>
            <a:off x="1314093" y="4575691"/>
            <a:ext cx="7075884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Строительство и ремонт местных объектов инфраструктуры (дорог, школ, больниц)</a:t>
            </a:r>
            <a:endParaRPr lang="en-US" sz="2000" dirty="0"/>
          </a:p>
        </p:txBody>
      </p:sp>
      <p:sp>
        <p:nvSpPr>
          <p:cNvPr id="13" name="Shape 8"/>
          <p:cNvSpPr/>
          <p:nvPr/>
        </p:nvSpPr>
        <p:spPr>
          <a:xfrm>
            <a:off x="754023" y="5471874"/>
            <a:ext cx="387787" cy="387787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14" y="5504140"/>
            <a:ext cx="258485" cy="32313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314093" y="5531048"/>
            <a:ext cx="2154555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Развитие туризма</a:t>
            </a:r>
            <a:endParaRPr lang="en-US" sz="2400" b="1" dirty="0"/>
          </a:p>
        </p:txBody>
      </p:sp>
      <p:sp>
        <p:nvSpPr>
          <p:cNvPr id="16" name="Text 10"/>
          <p:cNvSpPr/>
          <p:nvPr/>
        </p:nvSpPr>
        <p:spPr>
          <a:xfrm>
            <a:off x="1314093" y="5903714"/>
            <a:ext cx="7075884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Создание туристических кластеров, развитие культурных объектов</a:t>
            </a:r>
            <a:endParaRPr lang="en-US" sz="2000" dirty="0"/>
          </a:p>
        </p:txBody>
      </p:sp>
      <p:sp>
        <p:nvSpPr>
          <p:cNvPr id="17" name="Shape 11"/>
          <p:cNvSpPr/>
          <p:nvPr/>
        </p:nvSpPr>
        <p:spPr>
          <a:xfrm>
            <a:off x="754023" y="6524149"/>
            <a:ext cx="387787" cy="387787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14" y="6556415"/>
            <a:ext cx="258485" cy="323136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314093" y="6583323"/>
            <a:ext cx="3437096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Социальная помощь населению</a:t>
            </a:r>
            <a:endParaRPr lang="en-US" sz="2400" b="1" dirty="0"/>
          </a:p>
        </p:txBody>
      </p:sp>
      <p:sp>
        <p:nvSpPr>
          <p:cNvPr id="20" name="Text 13"/>
          <p:cNvSpPr/>
          <p:nvPr/>
        </p:nvSpPr>
        <p:spPr>
          <a:xfrm>
            <a:off x="1314093" y="6955988"/>
            <a:ext cx="7075884" cy="275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Обеспечение жильём, социальная поддержка инвалидов, </a:t>
            </a:r>
            <a:endParaRPr lang="ru-RU" sz="2000" dirty="0" smtClean="0">
              <a:solidFill>
                <a:srgbClr val="746558"/>
              </a:solidFill>
              <a:latin typeface="Gelasio" pitchFamily="34" charset="0"/>
              <a:ea typeface="Gelasio" pitchFamily="34" charset="-122"/>
              <a:cs typeface="Gelasio" pitchFamily="34" charset="-120"/>
            </a:endParaRPr>
          </a:p>
          <a:p>
            <a:pPr marL="0" indent="0" algn="l">
              <a:lnSpc>
                <a:spcPts val="2150"/>
              </a:lnSpc>
              <a:buNone/>
            </a:pPr>
            <a:r>
              <a:rPr lang="en-US" sz="2000" dirty="0" err="1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многодетных</a:t>
            </a:r>
            <a:r>
              <a:rPr lang="en-US" sz="2000" dirty="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семей</a:t>
            </a:r>
            <a:endParaRPr lang="en-US" sz="2000" dirty="0"/>
          </a:p>
        </p:txBody>
      </p:sp>
      <p:pic>
        <p:nvPicPr>
          <p:cNvPr id="1026" name="Picture 2" descr="G:\Гео 9\66 Государственная программа Российской Федерации Социально-экономическое развитие Арктической зоны Российской Федерации\istockphoto-528733584-612x6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5785" y="0"/>
            <a:ext cx="5894615" cy="8845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2462"/>
            <a:ext cx="11024116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Примеры региональных целевых программ</a:t>
            </a:r>
            <a:endParaRPr lang="en-US" sz="4000" b="1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698665"/>
            <a:ext cx="5754291" cy="355639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0213"/>
            <a:ext cx="5364123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Программа «Развитие туризма в Карелии»</a:t>
            </a:r>
            <a:endParaRPr lang="en-US" sz="2400" b="1" dirty="0"/>
          </a:p>
        </p:txBody>
      </p:sp>
      <p:sp>
        <p:nvSpPr>
          <p:cNvPr id="5" name="Text 2"/>
          <p:cNvSpPr/>
          <p:nvPr/>
        </p:nvSpPr>
        <p:spPr>
          <a:xfrm>
            <a:off x="793790" y="5951458"/>
            <a:ext cx="6393775" cy="130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Примером региональной целевой программы может быть программа «Развитие туризма в Карелии», направленная на создание туристической инфраструктуры и привлечение туристов в регион.</a:t>
            </a:r>
            <a:endParaRPr lang="en-US" sz="2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716" y="1698665"/>
            <a:ext cx="5754410" cy="355639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42716" y="5510213"/>
            <a:ext cx="6393894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Программа «Поддержка сельского хозяйства в Краснодарском крае»</a:t>
            </a:r>
            <a:endParaRPr lang="en-US" sz="2400" b="1" dirty="0"/>
          </a:p>
        </p:txBody>
      </p:sp>
      <p:sp>
        <p:nvSpPr>
          <p:cNvPr id="8" name="Text 4"/>
          <p:cNvSpPr/>
          <p:nvPr/>
        </p:nvSpPr>
        <p:spPr>
          <a:xfrm>
            <a:off x="7442716" y="6270308"/>
            <a:ext cx="6393894" cy="130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Другим примером является программа «Поддержка сельского хозяйства в Краснодарском крае», которая помогает развивать аграрный сектор в одном из важнейших сельскохозяйственных регионов России.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7834" y="421957"/>
            <a:ext cx="11218188" cy="656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Основные направления целевых программ</a:t>
            </a:r>
            <a:endParaRPr lang="en-US" sz="4100" b="1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758" y="2154436"/>
            <a:ext cx="1628537" cy="120991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270" y="2724864"/>
            <a:ext cx="295275" cy="36909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49203" y="2364343"/>
            <a:ext cx="4372094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Устойчивое развитие территорий</a:t>
            </a:r>
            <a:endParaRPr lang="en-US" sz="2400" b="1" dirty="0"/>
          </a:p>
        </p:txBody>
      </p:sp>
      <p:sp>
        <p:nvSpPr>
          <p:cNvPr id="6" name="Text 2"/>
          <p:cNvSpPr/>
          <p:nvPr/>
        </p:nvSpPr>
        <p:spPr>
          <a:xfrm>
            <a:off x="5049203" y="2818448"/>
            <a:ext cx="6328648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Улучшение социально-экономического положения регионов</a:t>
            </a:r>
            <a:endParaRPr lang="en-US" sz="2000" dirty="0"/>
          </a:p>
        </p:txBody>
      </p:sp>
      <p:sp>
        <p:nvSpPr>
          <p:cNvPr id="7" name="Shape 3"/>
          <p:cNvSpPr/>
          <p:nvPr/>
        </p:nvSpPr>
        <p:spPr>
          <a:xfrm>
            <a:off x="4891683" y="3381018"/>
            <a:ext cx="8951357" cy="11430"/>
          </a:xfrm>
          <a:prstGeom prst="roundRect">
            <a:avLst>
              <a:gd name="adj" fmla="val 275625"/>
            </a:avLst>
          </a:prstGeom>
          <a:solidFill>
            <a:srgbClr val="D4CEC3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371" y="3416737"/>
            <a:ext cx="3257193" cy="120991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270" y="3837146"/>
            <a:ext cx="295275" cy="36909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3471" y="3626644"/>
            <a:ext cx="3372207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Развитие инфраструктуры</a:t>
            </a:r>
            <a:endParaRPr lang="en-US" sz="2400" b="1" dirty="0"/>
          </a:p>
        </p:txBody>
      </p:sp>
      <p:sp>
        <p:nvSpPr>
          <p:cNvPr id="11" name="Text 5"/>
          <p:cNvSpPr/>
          <p:nvPr/>
        </p:nvSpPr>
        <p:spPr>
          <a:xfrm>
            <a:off x="5863471" y="4080748"/>
            <a:ext cx="5506760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Улучшение дорог, коммунальных систем, транспорта</a:t>
            </a:r>
            <a:endParaRPr lang="en-US" sz="2000" dirty="0"/>
          </a:p>
        </p:txBody>
      </p:sp>
      <p:sp>
        <p:nvSpPr>
          <p:cNvPr id="12" name="Shape 6"/>
          <p:cNvSpPr/>
          <p:nvPr/>
        </p:nvSpPr>
        <p:spPr>
          <a:xfrm>
            <a:off x="5705951" y="4643318"/>
            <a:ext cx="8137088" cy="11430"/>
          </a:xfrm>
          <a:prstGeom prst="roundRect">
            <a:avLst>
              <a:gd name="adj" fmla="val 275625"/>
            </a:avLst>
          </a:prstGeom>
          <a:solidFill>
            <a:srgbClr val="D4CEC3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103" y="4679037"/>
            <a:ext cx="4885730" cy="120991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7270" y="5099447"/>
            <a:ext cx="295275" cy="36909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77739" y="4888944"/>
            <a:ext cx="3942874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Поддержка социальной сферы</a:t>
            </a:r>
            <a:endParaRPr lang="en-US" sz="2400" b="1" dirty="0"/>
          </a:p>
        </p:txBody>
      </p:sp>
      <p:sp>
        <p:nvSpPr>
          <p:cNvPr id="16" name="Text 8"/>
          <p:cNvSpPr/>
          <p:nvPr/>
        </p:nvSpPr>
        <p:spPr>
          <a:xfrm>
            <a:off x="6677739" y="5343049"/>
            <a:ext cx="535162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Строительство новых школ, больниц, детских садов</a:t>
            </a:r>
            <a:endParaRPr lang="en-US" sz="2000" dirty="0"/>
          </a:p>
        </p:txBody>
      </p:sp>
      <p:sp>
        <p:nvSpPr>
          <p:cNvPr id="17" name="Shape 9"/>
          <p:cNvSpPr/>
          <p:nvPr/>
        </p:nvSpPr>
        <p:spPr>
          <a:xfrm>
            <a:off x="6520220" y="5905619"/>
            <a:ext cx="7322820" cy="11430"/>
          </a:xfrm>
          <a:prstGeom prst="roundRect">
            <a:avLst>
              <a:gd name="adj" fmla="val 275625"/>
            </a:avLst>
          </a:prstGeom>
          <a:solidFill>
            <a:srgbClr val="D4CEC3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834" y="5941338"/>
            <a:ext cx="6514386" cy="120991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7389" y="6361748"/>
            <a:ext cx="295275" cy="369094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2127" y="6151245"/>
            <a:ext cx="3173968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Экологическое развитие</a:t>
            </a:r>
            <a:endParaRPr lang="en-US" sz="2400" b="1" dirty="0"/>
          </a:p>
        </p:txBody>
      </p:sp>
      <p:sp>
        <p:nvSpPr>
          <p:cNvPr id="21" name="Text 11"/>
          <p:cNvSpPr/>
          <p:nvPr/>
        </p:nvSpPr>
        <p:spPr>
          <a:xfrm>
            <a:off x="7492127" y="6605349"/>
            <a:ext cx="5717619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Устранение последствий загрязнения, охрана природы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3871" y="892850"/>
            <a:ext cx="7709059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Ключевые этапы реализации программ</a:t>
            </a:r>
            <a:endParaRPr lang="en-US" sz="4000" b="1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871" y="2481382"/>
            <a:ext cx="1024890" cy="150911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36180" y="2686288"/>
            <a:ext cx="2936081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Разработка программы</a:t>
            </a:r>
            <a:endParaRPr lang="en-US" sz="2400" b="1" dirty="0"/>
          </a:p>
        </p:txBody>
      </p:sp>
      <p:sp>
        <p:nvSpPr>
          <p:cNvPr id="6" name="Text 2"/>
          <p:cNvSpPr/>
          <p:nvPr/>
        </p:nvSpPr>
        <p:spPr>
          <a:xfrm>
            <a:off x="7536180" y="3129558"/>
            <a:ext cx="6376749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 этом этапе разрабатывается концепция программы, определяются цели, задачи, сроки и бюджет.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871" y="3990499"/>
            <a:ext cx="1024890" cy="183713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36180" y="4195405"/>
            <a:ext cx="4056340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Финансирование и выполнение</a:t>
            </a:r>
            <a:endParaRPr lang="en-US" sz="2400" b="1" dirty="0"/>
          </a:p>
        </p:txBody>
      </p:sp>
      <p:sp>
        <p:nvSpPr>
          <p:cNvPr id="9" name="Text 4"/>
          <p:cNvSpPr/>
          <p:nvPr/>
        </p:nvSpPr>
        <p:spPr>
          <a:xfrm>
            <a:off x="7536180" y="4638675"/>
            <a:ext cx="6376749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Этап включает выделение денежных средств, контроль за выполнением мероприятий программы и обеспечение всех необходимых ресурсов.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871" y="5827633"/>
            <a:ext cx="1024890" cy="150911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36180" y="6032540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Оценка результатов</a:t>
            </a:r>
            <a:endParaRPr lang="en-US" sz="2400" b="1" dirty="0"/>
          </a:p>
        </p:txBody>
      </p:sp>
      <p:sp>
        <p:nvSpPr>
          <p:cNvPr id="12" name="Text 6"/>
          <p:cNvSpPr/>
          <p:nvPr/>
        </p:nvSpPr>
        <p:spPr>
          <a:xfrm>
            <a:off x="7536180" y="6475809"/>
            <a:ext cx="6376749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 завершении программы проводится оценка достигнутых результатов и влияния решений на развитие региона.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615</Words>
  <Application>Microsoft Office PowerPoint</Application>
  <PresentationFormat>Произвольный</PresentationFormat>
  <Paragraphs>87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Gelasio Semi Bold</vt:lpstr>
      <vt:lpstr>Calibri</vt:lpstr>
      <vt:lpstr>Gelasio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Olga</cp:lastModifiedBy>
  <cp:revision>7</cp:revision>
  <dcterms:created xsi:type="dcterms:W3CDTF">2025-05-11T09:39:02Z</dcterms:created>
  <dcterms:modified xsi:type="dcterms:W3CDTF">2025-05-11T10:44:23Z</dcterms:modified>
</cp:coreProperties>
</file>