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Gelasio" charset="0"/>
      <p:regular r:id="rId30"/>
    </p:embeddedFont>
    <p:embeddedFont>
      <p:font typeface="Gelasio Semi Bold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-216" y="-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https://avatars.mds.yandex.net/i?id=2b57c7aa2147a304438bd27db2ac49a7_l-4944743-images-thumbs&amp;n=13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foxford.ru/wiki/geografiya/mezhdunarodnie-ekonomicheskie-otnosheniia-ih-formi-geograficeskie-osobennosti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5243" y="4927818"/>
            <a:ext cx="81479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Международные экономические отношения: основные формы и факторы, влияющие на их развитие. География международных финансовых центров. Мировая торговля и туризм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2755" y="7144657"/>
            <a:ext cx="7477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540973" y="338555"/>
            <a:ext cx="2669494" cy="42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7226" tIns="58613" rIns="117226" bIns="58613">
            <a:spAutoFit/>
          </a:bodyPr>
          <a:lstStyle/>
          <a:p>
            <a:r>
              <a:rPr lang="ru-RU" sz="2000" b="1" dirty="0" smtClean="0">
                <a:latin typeface="Calibri" pitchFamily="34" charset="0"/>
              </a:rPr>
              <a:t>10 класс  </a:t>
            </a:r>
            <a:r>
              <a:rPr lang="ru-RU" sz="2000" b="1" dirty="0" smtClean="0">
                <a:latin typeface="Calibri" pitchFamily="34" charset="0"/>
              </a:rPr>
              <a:t>Урок  </a:t>
            </a:r>
            <a:r>
              <a:rPr lang="ru-RU" sz="2000" b="1" dirty="0" smtClean="0">
                <a:latin typeface="Calibri" pitchFamily="34" charset="0"/>
              </a:rPr>
              <a:t>33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4" r:link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13462755" y="188639"/>
            <a:ext cx="1123270" cy="57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11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Новый международный экономический порядок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535341" y="2598896"/>
            <a:ext cx="30480" cy="4789527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83880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5988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7" name="Text 4"/>
          <p:cNvSpPr/>
          <p:nvPr/>
        </p:nvSpPr>
        <p:spPr>
          <a:xfrm>
            <a:off x="6365260" y="26414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2676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70-е годы</a:t>
            </a:r>
            <a:endParaRPr lang="en-US" sz="3200" b="1" dirty="0"/>
          </a:p>
        </p:txBody>
      </p:sp>
      <p:sp>
        <p:nvSpPr>
          <p:cNvPr id="9" name="Text 6"/>
          <p:cNvSpPr/>
          <p:nvPr/>
        </p:nvSpPr>
        <p:spPr>
          <a:xfrm>
            <a:off x="7669411" y="3167182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ООН приняла программу </a:t>
            </a:r>
            <a:r>
              <a:rPr lang="en-US" sz="2000" i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Нового международного экономического порядка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760012" y="4586526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434661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2" name="Text 9"/>
          <p:cNvSpPr/>
          <p:nvPr/>
        </p:nvSpPr>
        <p:spPr>
          <a:xfrm>
            <a:off x="6365260" y="438912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4424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Цель программы</a:t>
            </a:r>
            <a:endParaRPr lang="en-US" sz="3200" b="1" dirty="0"/>
          </a:p>
        </p:txBody>
      </p:sp>
      <p:sp>
        <p:nvSpPr>
          <p:cNvPr id="14" name="Text 11"/>
          <p:cNvSpPr/>
          <p:nvPr/>
        </p:nvSpPr>
        <p:spPr>
          <a:xfrm>
            <a:off x="7669411" y="4914900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Развитие международных отношений на равноправной основе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6760012" y="633424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60943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7" name="Text 14"/>
          <p:cNvSpPr/>
          <p:nvPr/>
        </p:nvSpPr>
        <p:spPr>
          <a:xfrm>
            <a:off x="6365260" y="61368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6172200"/>
            <a:ext cx="31296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Ожидаемый результат</a:t>
            </a:r>
            <a:endParaRPr lang="en-US" sz="3200" b="1" dirty="0"/>
          </a:p>
        </p:txBody>
      </p:sp>
      <p:sp>
        <p:nvSpPr>
          <p:cNvPr id="19" name="Text 16"/>
          <p:cNvSpPr/>
          <p:nvPr/>
        </p:nvSpPr>
        <p:spPr>
          <a:xfrm>
            <a:off x="7669411" y="666261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Более разностороннее участие всех стран в мировом хозяйстве</a:t>
            </a: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666" y="596146"/>
            <a:ext cx="13113068" cy="1354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Структура международных экономических связей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6" name="Text 1"/>
          <p:cNvSpPr/>
          <p:nvPr/>
        </p:nvSpPr>
        <p:spPr>
          <a:xfrm>
            <a:off x="522514" y="6118146"/>
            <a:ext cx="13585372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i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Структура международных экономических </a:t>
            </a:r>
            <a:r>
              <a:rPr lang="en-US" sz="2800" b="1" i="1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связей</a:t>
            </a:r>
            <a:r>
              <a:rPr lang="en-US" sz="28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ru-RU" sz="2800" b="1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включает</a:t>
            </a:r>
            <a:r>
              <a:rPr lang="en-US" sz="2800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 себя различные формы взаимодействия между странами, от торговли товарами и услугами до движения капитала и рабочей силы.</a:t>
            </a:r>
            <a:endParaRPr lang="en-US" sz="2800" dirty="0"/>
          </a:p>
        </p:txBody>
      </p:sp>
      <p:pic>
        <p:nvPicPr>
          <p:cNvPr id="1026" name="Picture 2" descr="G:\Гео 10\33 Международные экономические отношения\1fb2fef54fbcc4e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514" y="2143275"/>
            <a:ext cx="13836952" cy="3524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3425" y="688896"/>
            <a:ext cx="767715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Международное производство в развивающихся странах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988106"/>
            <a:ext cx="838200" cy="100584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23085" y="2155746"/>
            <a:ext cx="2835712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Организация производства</a:t>
            </a:r>
            <a:endParaRPr lang="en-US" sz="2800" b="1" dirty="0"/>
          </a:p>
        </p:txBody>
      </p:sp>
      <p:sp>
        <p:nvSpPr>
          <p:cNvPr id="6" name="Text 2"/>
          <p:cNvSpPr/>
          <p:nvPr/>
        </p:nvSpPr>
        <p:spPr>
          <a:xfrm>
            <a:off x="1823085" y="251817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Крупные фирмы из Японии, США и стран Западной Европы создают филиалы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2993946"/>
            <a:ext cx="838200" cy="10058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23085" y="3161586"/>
            <a:ext cx="4073604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Использование дешёвой рабочей силы</a:t>
            </a:r>
            <a:endParaRPr lang="en-US" sz="2800" b="1" dirty="0"/>
          </a:p>
        </p:txBody>
      </p:sp>
      <p:sp>
        <p:nvSpPr>
          <p:cNvPr id="9" name="Text 4"/>
          <p:cNvSpPr/>
          <p:nvPr/>
        </p:nvSpPr>
        <p:spPr>
          <a:xfrm>
            <a:off x="1823085" y="352401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Основной фактор привлекательности развивающихся стран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3999786"/>
            <a:ext cx="838200" cy="100584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23085" y="4167426"/>
            <a:ext cx="2815471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Производство электроники</a:t>
            </a:r>
            <a:endParaRPr lang="en-US" sz="2800" b="1" dirty="0"/>
          </a:p>
        </p:txBody>
      </p:sp>
      <p:sp>
        <p:nvSpPr>
          <p:cNvPr id="12" name="Text 6"/>
          <p:cNvSpPr/>
          <p:nvPr/>
        </p:nvSpPr>
        <p:spPr>
          <a:xfrm>
            <a:off x="1823085" y="452985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Телевизоры, магнитофоны, бытовая и электронная техника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" y="5005626"/>
            <a:ext cx="838200" cy="100584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823085" y="5173266"/>
            <a:ext cx="2126099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Страны размещения</a:t>
            </a:r>
            <a:endParaRPr lang="en-US" sz="2800" b="1" dirty="0"/>
          </a:p>
        </p:txBody>
      </p:sp>
      <p:sp>
        <p:nvSpPr>
          <p:cNvPr id="15" name="Text 8"/>
          <p:cNvSpPr/>
          <p:nvPr/>
        </p:nvSpPr>
        <p:spPr>
          <a:xfrm>
            <a:off x="1823085" y="553569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Республика Корея, Малайзия, Сингапур, Филиппины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733425" y="6200061"/>
            <a:ext cx="8035018" cy="1340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При организации филиалов в развивающихся странах фирмы ориентируются на использование дешёвой рабочей силы. </a:t>
            </a:r>
            <a:endParaRPr lang="ru-RU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Ярким</a:t>
            </a:r>
            <a:r>
              <a:rPr lang="en-US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примером может служить выпуск телевизоров, магнитофонов, бытовой и электронной техники в странах Азии (Республике Корея, Малайзии, Сингапуре, Филиппинах), организованный крупными фирмами Японии, США и стран Западной Европы.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273963"/>
            <a:ext cx="8529824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Мировая торговля и </a:t>
            </a:r>
            <a:r>
              <a:rPr lang="en-US" sz="4450" b="1" dirty="0" err="1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международные</a:t>
            </a: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endParaRPr lang="ru-RU" sz="4450" b="1" dirty="0" smtClean="0">
              <a:solidFill>
                <a:srgbClr val="C00000"/>
              </a:solidFill>
              <a:latin typeface="Gelasio Semi Bold" pitchFamily="34" charset="0"/>
              <a:ea typeface="Gelasio Semi Bold" pitchFamily="34" charset="-122"/>
              <a:cs typeface="Gelasio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экономические</a:t>
            </a:r>
            <a:r>
              <a:rPr lang="en-US" sz="4450" b="1" dirty="0" smtClean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связи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01410" y="2645229"/>
            <a:ext cx="68893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2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Мировая торговля — важнейшая форма международных экономических связей. Она характеризуется тремя главными показателями: внешнеторговым оборотом, товарной структурой и географией мировой торговли.</a:t>
            </a:r>
            <a:endParaRPr lang="en-US" sz="3200" dirty="0"/>
          </a:p>
        </p:txBody>
      </p:sp>
      <p:sp>
        <p:nvSpPr>
          <p:cNvPr id="5" name="Shape 2"/>
          <p:cNvSpPr/>
          <p:nvPr/>
        </p:nvSpPr>
        <p:spPr>
          <a:xfrm>
            <a:off x="793790" y="60199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6027539"/>
            <a:ext cx="347663" cy="347663"/>
          </a:xfrm>
          <a:prstGeom prst="rect">
            <a:avLst/>
          </a:prstGeom>
        </p:spPr>
      </p:pic>
      <p:pic>
        <p:nvPicPr>
          <p:cNvPr id="2050" name="Picture 2" descr="G:\Гео 10\33 Международные экономические отношения\s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4286" y="0"/>
            <a:ext cx="6466113" cy="8289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713" y="763072"/>
            <a:ext cx="6639639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Внешнеторговый оборот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52713" y="1865233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18 трлн</a:t>
            </a:r>
            <a:endParaRPr lang="en-US" sz="5550" dirty="0"/>
          </a:p>
        </p:txBody>
      </p:sp>
      <p:sp>
        <p:nvSpPr>
          <p:cNvPr id="5" name="Text 2"/>
          <p:cNvSpPr/>
          <p:nvPr/>
        </p:nvSpPr>
        <p:spPr>
          <a:xfrm>
            <a:off x="1237417" y="2843689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Суммарный оборот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752713" y="3308628"/>
            <a:ext cx="3657957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Долларов США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733211" y="1865233"/>
            <a:ext cx="3658076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20x</a:t>
            </a:r>
            <a:endParaRPr lang="en-US" sz="5550" dirty="0"/>
          </a:p>
        </p:txBody>
      </p:sp>
      <p:sp>
        <p:nvSpPr>
          <p:cNvPr id="8" name="Text 5"/>
          <p:cNvSpPr/>
          <p:nvPr/>
        </p:nvSpPr>
        <p:spPr>
          <a:xfrm>
            <a:off x="5218033" y="2843689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Рост за 10 лет</a:t>
            </a:r>
            <a:endParaRPr lang="en-US" sz="3200" b="1" dirty="0"/>
          </a:p>
        </p:txBody>
      </p:sp>
      <p:sp>
        <p:nvSpPr>
          <p:cNvPr id="9" name="Text 6"/>
          <p:cNvSpPr/>
          <p:nvPr/>
        </p:nvSpPr>
        <p:spPr>
          <a:xfrm>
            <a:off x="4733211" y="3308628"/>
            <a:ext cx="3658076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Увеличение объема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2742962" y="4405313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</a:t>
            </a:r>
            <a:endParaRPr lang="en-US" sz="5550" dirty="0"/>
          </a:p>
        </p:txBody>
      </p:sp>
      <p:sp>
        <p:nvSpPr>
          <p:cNvPr id="11" name="Text 8"/>
          <p:cNvSpPr/>
          <p:nvPr/>
        </p:nvSpPr>
        <p:spPr>
          <a:xfrm>
            <a:off x="3227665" y="5383768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Направления</a:t>
            </a:r>
            <a:endParaRPr lang="en-US" sz="3200" b="1" dirty="0"/>
          </a:p>
        </p:txBody>
      </p:sp>
      <p:sp>
        <p:nvSpPr>
          <p:cNvPr id="12" name="Text 9"/>
          <p:cNvSpPr/>
          <p:nvPr/>
        </p:nvSpPr>
        <p:spPr>
          <a:xfrm>
            <a:off x="2742962" y="5848707"/>
            <a:ext cx="3657957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Экспорт и импорт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277586" y="6434614"/>
            <a:ext cx="8539843" cy="103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Внешнеторговый оборот 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включает в себя два направления: экспорт и импорт. </a:t>
            </a:r>
            <a:r>
              <a:rPr lang="en-US" sz="24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Суммарный оборот 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мировой торговли </a:t>
            </a:r>
            <a:r>
              <a:rPr lang="en-US" sz="24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вырос 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 последние 10 лет более чем в 20 раз и составил около 18 трлн долларов.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2713" y="591383"/>
            <a:ext cx="10212467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Товарная структура мировой торговли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520309" y="2270760"/>
            <a:ext cx="3175516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Нефть и нефтепродукты</a:t>
            </a:r>
            <a:endParaRPr lang="en-US" sz="2800" b="1" dirty="0"/>
          </a:p>
        </p:txBody>
      </p:sp>
      <p:sp>
        <p:nvSpPr>
          <p:cNvPr id="4" name="Text 2"/>
          <p:cNvSpPr/>
          <p:nvPr/>
        </p:nvSpPr>
        <p:spPr>
          <a:xfrm>
            <a:off x="752713" y="2735699"/>
            <a:ext cx="3943112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Главные сырьевые товары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65" y="1693545"/>
            <a:ext cx="4593669" cy="459366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89" y="2844165"/>
            <a:ext cx="321707" cy="4021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575" y="1889760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Природный газ</a:t>
            </a:r>
            <a:endParaRPr lang="en-US" sz="2800" b="1" dirty="0"/>
          </a:p>
        </p:txBody>
      </p:sp>
      <p:sp>
        <p:nvSpPr>
          <p:cNvPr id="8" name="Text 4"/>
          <p:cNvSpPr/>
          <p:nvPr/>
        </p:nvSpPr>
        <p:spPr>
          <a:xfrm>
            <a:off x="9934575" y="2354699"/>
            <a:ext cx="3943112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Важный энергетический ресурс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365" y="1693545"/>
            <a:ext cx="4593669" cy="459366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075" y="2260163"/>
            <a:ext cx="321707" cy="40219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42088" y="3413879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Автомобили</a:t>
            </a:r>
            <a:endParaRPr lang="en-US" sz="2800" b="1" dirty="0"/>
          </a:p>
        </p:txBody>
      </p:sp>
      <p:sp>
        <p:nvSpPr>
          <p:cNvPr id="12" name="Text 6"/>
          <p:cNvSpPr/>
          <p:nvPr/>
        </p:nvSpPr>
        <p:spPr>
          <a:xfrm>
            <a:off x="10042088" y="3878818"/>
            <a:ext cx="3835598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Лидер среди готовых изделий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8365" y="1693545"/>
            <a:ext cx="4593669" cy="459366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2048" y="3789283"/>
            <a:ext cx="321707" cy="40219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4575" y="4937998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Электроника</a:t>
            </a:r>
            <a:endParaRPr lang="en-US" sz="2800" b="1" dirty="0"/>
          </a:p>
        </p:txBody>
      </p:sp>
      <p:sp>
        <p:nvSpPr>
          <p:cNvPr id="16" name="Text 8"/>
          <p:cNvSpPr/>
          <p:nvPr/>
        </p:nvSpPr>
        <p:spPr>
          <a:xfrm>
            <a:off x="9934575" y="5402937"/>
            <a:ext cx="3943112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Электронное оборудование и машины</a:t>
            </a:r>
            <a:endParaRPr lang="en-US" sz="24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365" y="1693545"/>
            <a:ext cx="4593669" cy="459366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1075" y="5318284"/>
            <a:ext cx="321707" cy="40219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007394" y="4728924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Одежда</a:t>
            </a:r>
            <a:endParaRPr lang="en-US" sz="2800" b="1" dirty="0"/>
          </a:p>
        </p:txBody>
      </p:sp>
      <p:sp>
        <p:nvSpPr>
          <p:cNvPr id="20" name="Text 10"/>
          <p:cNvSpPr/>
          <p:nvPr/>
        </p:nvSpPr>
        <p:spPr>
          <a:xfrm>
            <a:off x="1075253" y="5230951"/>
            <a:ext cx="3943112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Важная категория готовых изделий</a:t>
            </a:r>
            <a:endParaRPr lang="en-US" sz="24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8365" y="1693545"/>
            <a:ext cx="4593669" cy="4593669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3589" y="4734282"/>
            <a:ext cx="321707" cy="40219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52713" y="6529149"/>
            <a:ext cx="13124974" cy="1375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Товарная структура 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мировой торговли также постоянно меняется. Для неё характерно снижение доли топлива, сырья, продовольствия и повышение доли готовых изделий. </a:t>
            </a:r>
            <a:r>
              <a:rPr lang="en-US" sz="2400" b="1" dirty="0">
                <a:solidFill>
                  <a:srgbClr val="C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Главные сырьевые товары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— нефть, нефтепродукты и природный газ. Среди готовых изделий лидируют автомобили, электронное оборудование, электрические машины и аппараты, одежда.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3529"/>
            <a:ext cx="9112568" cy="453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Географическое распределение мировой торговли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12" y="1356717"/>
            <a:ext cx="7203859" cy="388525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83120" y="1863396"/>
            <a:ext cx="145018" cy="145018"/>
          </a:xfrm>
          <a:prstGeom prst="roundRect">
            <a:avLst>
              <a:gd name="adj" fmla="val 12611"/>
            </a:avLst>
          </a:prstGeom>
          <a:solidFill>
            <a:srgbClr val="30271D"/>
          </a:solidFill>
          <a:ln/>
        </p:spPr>
      </p:sp>
      <p:sp>
        <p:nvSpPr>
          <p:cNvPr id="5" name="Text 2"/>
          <p:cNvSpPr/>
          <p:nvPr/>
        </p:nvSpPr>
        <p:spPr>
          <a:xfrm>
            <a:off x="6389098" y="1863396"/>
            <a:ext cx="1397556" cy="145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Зарубежная Европа</a:t>
            </a:r>
            <a:endParaRPr lang="en-US" sz="1600" b="1" dirty="0"/>
          </a:p>
        </p:txBody>
      </p:sp>
      <p:sp>
        <p:nvSpPr>
          <p:cNvPr id="6" name="Shape 3"/>
          <p:cNvSpPr/>
          <p:nvPr/>
        </p:nvSpPr>
        <p:spPr>
          <a:xfrm>
            <a:off x="8229923" y="1863396"/>
            <a:ext cx="145018" cy="145018"/>
          </a:xfrm>
          <a:prstGeom prst="roundRect">
            <a:avLst>
              <a:gd name="adj" fmla="val 12611"/>
            </a:avLst>
          </a:prstGeom>
          <a:solidFill>
            <a:srgbClr val="66523D"/>
          </a:solidFill>
          <a:ln/>
        </p:spPr>
      </p:sp>
      <p:sp>
        <p:nvSpPr>
          <p:cNvPr id="7" name="Text 4"/>
          <p:cNvSpPr/>
          <p:nvPr/>
        </p:nvSpPr>
        <p:spPr>
          <a:xfrm>
            <a:off x="8435901" y="1863396"/>
            <a:ext cx="1221700" cy="145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Зарубежная Азия</a:t>
            </a:r>
            <a:endParaRPr lang="en-US" sz="1600" b="1" dirty="0"/>
          </a:p>
        </p:txBody>
      </p:sp>
      <p:sp>
        <p:nvSpPr>
          <p:cNvPr id="8" name="Shape 5"/>
          <p:cNvSpPr/>
          <p:nvPr/>
        </p:nvSpPr>
        <p:spPr>
          <a:xfrm>
            <a:off x="10338163" y="1863396"/>
            <a:ext cx="145018" cy="145018"/>
          </a:xfrm>
          <a:prstGeom prst="roundRect">
            <a:avLst>
              <a:gd name="adj" fmla="val 12611"/>
            </a:avLst>
          </a:prstGeom>
          <a:solidFill>
            <a:srgbClr val="9C7E5E"/>
          </a:solidFill>
          <a:ln/>
        </p:spPr>
      </p:sp>
      <p:sp>
        <p:nvSpPr>
          <p:cNvPr id="9" name="Text 6"/>
          <p:cNvSpPr/>
          <p:nvPr/>
        </p:nvSpPr>
        <p:spPr>
          <a:xfrm>
            <a:off x="10544141" y="1863396"/>
            <a:ext cx="1328738" cy="145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Северная Америка</a:t>
            </a:r>
            <a:endParaRPr lang="en-US" sz="1600" b="1" dirty="0"/>
          </a:p>
        </p:txBody>
      </p:sp>
      <p:sp>
        <p:nvSpPr>
          <p:cNvPr id="10" name="Shape 7"/>
          <p:cNvSpPr/>
          <p:nvPr/>
        </p:nvSpPr>
        <p:spPr>
          <a:xfrm>
            <a:off x="12262570" y="1863396"/>
            <a:ext cx="145018" cy="145018"/>
          </a:xfrm>
          <a:prstGeom prst="roundRect">
            <a:avLst>
              <a:gd name="adj" fmla="val 12611"/>
            </a:avLst>
          </a:prstGeom>
          <a:solidFill>
            <a:srgbClr val="BEA993"/>
          </a:solidFill>
          <a:ln/>
        </p:spPr>
      </p:sp>
      <p:sp>
        <p:nvSpPr>
          <p:cNvPr id="11" name="Text 8"/>
          <p:cNvSpPr/>
          <p:nvPr/>
        </p:nvSpPr>
        <p:spPr>
          <a:xfrm>
            <a:off x="12468548" y="1863396"/>
            <a:ext cx="1146096" cy="145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Другие регионы</a:t>
            </a:r>
            <a:endParaRPr lang="en-US" sz="1600" b="1" dirty="0"/>
          </a:p>
        </p:txBody>
      </p:sp>
      <p:sp>
        <p:nvSpPr>
          <p:cNvPr id="12" name="Text 9"/>
          <p:cNvSpPr/>
          <p:nvPr/>
        </p:nvSpPr>
        <p:spPr>
          <a:xfrm>
            <a:off x="780812" y="5535386"/>
            <a:ext cx="13068776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Географическое распределение мировой торговли неравномерно. </a:t>
            </a:r>
            <a:endParaRPr lang="ru-RU" sz="28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endParaRPr lang="ru-RU" sz="2800" dirty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r>
              <a:rPr lang="en-US" sz="28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Три</a:t>
            </a:r>
            <a:r>
              <a:rPr lang="en-US" sz="2800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главных региона мировой торговли — это: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780812" y="6439852"/>
            <a:ext cx="13068776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Зарубежная Европа (около половины международного товарооборота). Её «ядро» — Европейский Союз;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80812" y="6722507"/>
            <a:ext cx="13068776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Зарубежная Азия (около 22%). Лидирующее положение занимают Китай (по данным на 2019 г. — лидер мировой торговли) и Япония, нефтеперерабатывающие страны Персидского залива, новые индустриальные страны;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80812" y="7469029"/>
            <a:ext cx="13068776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Северная Америка (около 16%). Ведущая роль принадлежит США.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6996" y="747474"/>
            <a:ext cx="6645354" cy="486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Кредитно-финансовые отношения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02256" y="1468041"/>
            <a:ext cx="22860" cy="3493651"/>
          </a:xfrm>
          <a:prstGeom prst="roundRect">
            <a:avLst>
              <a:gd name="adj" fmla="val 102235"/>
            </a:avLst>
          </a:prstGeom>
          <a:solidFill>
            <a:srgbClr val="D4CEC3"/>
          </a:solidFill>
          <a:ln/>
        </p:spPr>
      </p:sp>
      <p:sp>
        <p:nvSpPr>
          <p:cNvPr id="5" name="Shape 2"/>
          <p:cNvSpPr/>
          <p:nvPr/>
        </p:nvSpPr>
        <p:spPr>
          <a:xfrm>
            <a:off x="1054656" y="1631871"/>
            <a:ext cx="467320" cy="22860"/>
          </a:xfrm>
          <a:prstGeom prst="roundRect">
            <a:avLst>
              <a:gd name="adj" fmla="val 102235"/>
            </a:avLst>
          </a:prstGeom>
          <a:solidFill>
            <a:srgbClr val="D4CEC3"/>
          </a:solidFill>
          <a:ln/>
        </p:spPr>
      </p:sp>
      <p:sp>
        <p:nvSpPr>
          <p:cNvPr id="6" name="Shape 3"/>
          <p:cNvSpPr/>
          <p:nvPr/>
        </p:nvSpPr>
        <p:spPr>
          <a:xfrm>
            <a:off x="726996" y="1468041"/>
            <a:ext cx="350520" cy="350520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55" y="1497270"/>
            <a:ext cx="233601" cy="2920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81282" y="1521500"/>
            <a:ext cx="2571512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До Второй мировой войны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1681282" y="1858447"/>
            <a:ext cx="6735723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Главные центры экспорта капитала: Великобритания, </a:t>
            </a:r>
            <a:endParaRPr lang="ru-RU" sz="20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sz="20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Франция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, Нидерланды, Бельгия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1054656" y="2583180"/>
            <a:ext cx="467320" cy="22860"/>
          </a:xfrm>
          <a:prstGeom prst="roundRect">
            <a:avLst>
              <a:gd name="adj" fmla="val 102235"/>
            </a:avLst>
          </a:prstGeom>
          <a:solidFill>
            <a:srgbClr val="D4CEC3"/>
          </a:solidFill>
          <a:ln/>
        </p:spPr>
      </p:sp>
      <p:sp>
        <p:nvSpPr>
          <p:cNvPr id="11" name="Shape 7"/>
          <p:cNvSpPr/>
          <p:nvPr/>
        </p:nvSpPr>
        <p:spPr>
          <a:xfrm>
            <a:off x="726996" y="2419350"/>
            <a:ext cx="350520" cy="350520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55" y="2448580"/>
            <a:ext cx="233601" cy="2920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681282" y="2472809"/>
            <a:ext cx="2201347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Традиционные центры</a:t>
            </a:r>
            <a:endParaRPr lang="en-US" sz="2400" b="1" dirty="0"/>
          </a:p>
        </p:txBody>
      </p:sp>
      <p:sp>
        <p:nvSpPr>
          <p:cNvPr id="14" name="Text 9"/>
          <p:cNvSpPr/>
          <p:nvPr/>
        </p:nvSpPr>
        <p:spPr>
          <a:xfrm>
            <a:off x="1681282" y="2809756"/>
            <a:ext cx="6735723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Лондон, Нью-Йорк, Цюрих</a:t>
            </a:r>
            <a:endParaRPr lang="en-US" sz="2000" dirty="0"/>
          </a:p>
        </p:txBody>
      </p:sp>
      <p:sp>
        <p:nvSpPr>
          <p:cNvPr id="15" name="Shape 10"/>
          <p:cNvSpPr/>
          <p:nvPr/>
        </p:nvSpPr>
        <p:spPr>
          <a:xfrm>
            <a:off x="1054656" y="3534489"/>
            <a:ext cx="467320" cy="22860"/>
          </a:xfrm>
          <a:prstGeom prst="roundRect">
            <a:avLst>
              <a:gd name="adj" fmla="val 102235"/>
            </a:avLst>
          </a:prstGeom>
          <a:solidFill>
            <a:srgbClr val="D4CEC3"/>
          </a:solidFill>
          <a:ln/>
        </p:spPr>
      </p:sp>
      <p:sp>
        <p:nvSpPr>
          <p:cNvPr id="16" name="Shape 11"/>
          <p:cNvSpPr/>
          <p:nvPr/>
        </p:nvSpPr>
        <p:spPr>
          <a:xfrm>
            <a:off x="726996" y="3370659"/>
            <a:ext cx="350520" cy="350520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55" y="3399889"/>
            <a:ext cx="233601" cy="2920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681282" y="3424118"/>
            <a:ext cx="2764988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Новые центры: страны ОПЕК</a:t>
            </a:r>
            <a:endParaRPr lang="en-US" sz="2400" b="1" dirty="0"/>
          </a:p>
        </p:txBody>
      </p:sp>
      <p:sp>
        <p:nvSpPr>
          <p:cNvPr id="19" name="Text 13"/>
          <p:cNvSpPr/>
          <p:nvPr/>
        </p:nvSpPr>
        <p:spPr>
          <a:xfrm>
            <a:off x="1681282" y="3761065"/>
            <a:ext cx="6735723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Саудовская Аравия, Кувейт, ОАЭ</a:t>
            </a:r>
            <a:endParaRPr lang="en-US" sz="2000" dirty="0"/>
          </a:p>
        </p:txBody>
      </p:sp>
      <p:sp>
        <p:nvSpPr>
          <p:cNvPr id="20" name="Shape 14"/>
          <p:cNvSpPr/>
          <p:nvPr/>
        </p:nvSpPr>
        <p:spPr>
          <a:xfrm>
            <a:off x="1054656" y="4485799"/>
            <a:ext cx="467320" cy="22860"/>
          </a:xfrm>
          <a:prstGeom prst="roundRect">
            <a:avLst>
              <a:gd name="adj" fmla="val 102235"/>
            </a:avLst>
          </a:prstGeom>
          <a:solidFill>
            <a:srgbClr val="D4CEC3"/>
          </a:solidFill>
          <a:ln/>
        </p:spPr>
      </p:sp>
      <p:sp>
        <p:nvSpPr>
          <p:cNvPr id="21" name="Shape 15"/>
          <p:cNvSpPr/>
          <p:nvPr/>
        </p:nvSpPr>
        <p:spPr>
          <a:xfrm>
            <a:off x="726996" y="4321969"/>
            <a:ext cx="350520" cy="350520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55" y="4351199"/>
            <a:ext cx="233601" cy="29206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681282" y="4375428"/>
            <a:ext cx="3013948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Новые индустриальные страны</a:t>
            </a:r>
            <a:endParaRPr lang="en-US" sz="2400" b="1" dirty="0"/>
          </a:p>
        </p:txBody>
      </p:sp>
      <p:sp>
        <p:nvSpPr>
          <p:cNvPr id="24" name="Text 17"/>
          <p:cNvSpPr/>
          <p:nvPr/>
        </p:nvSpPr>
        <p:spPr>
          <a:xfrm>
            <a:off x="1681282" y="4712375"/>
            <a:ext cx="6735723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Гонконг и Сингапур</a:t>
            </a:r>
            <a:endParaRPr lang="en-US" sz="2000" dirty="0"/>
          </a:p>
        </p:txBody>
      </p:sp>
      <p:sp>
        <p:nvSpPr>
          <p:cNvPr id="25" name="Text 18"/>
          <p:cNvSpPr/>
          <p:nvPr/>
        </p:nvSpPr>
        <p:spPr>
          <a:xfrm>
            <a:off x="726996" y="4961692"/>
            <a:ext cx="7690009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Кредитно-финансовые отношения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— это более молодая форма международных экономических связей. Различают международные займы и кредиты и прямые зарубежные капиталовложения.</a:t>
            </a:r>
            <a:endParaRPr lang="en-US" dirty="0"/>
          </a:p>
        </p:txBody>
      </p:sp>
      <p:sp>
        <p:nvSpPr>
          <p:cNvPr id="26" name="Text 19"/>
          <p:cNvSpPr/>
          <p:nvPr/>
        </p:nvSpPr>
        <p:spPr>
          <a:xfrm>
            <a:off x="785455" y="5810845"/>
            <a:ext cx="7690009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До Второй мировой войны главными центрами экспорта капитала были Великобритания, Франция, Нидерланды, Бельгия. Главными же импортёрами — их колонии и полуколонии.</a:t>
            </a:r>
            <a:endParaRPr lang="en-US" dirty="0"/>
          </a:p>
        </p:txBody>
      </p:sp>
      <p:sp>
        <p:nvSpPr>
          <p:cNvPr id="27" name="Text 20"/>
          <p:cNvSpPr/>
          <p:nvPr/>
        </p:nvSpPr>
        <p:spPr>
          <a:xfrm>
            <a:off x="726996" y="6709818"/>
            <a:ext cx="7690009" cy="997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Традиционно главными центрами кредитно-финансовой деятельности считают Великобританию (Лондон), США (Нью-Йорк) и Швейцарию (Цюрих). В настоящее время сложились два новых центра экспорта капитала: страны ОПЕК (Саудовская Аравия, Кувейт, ОАЭ) и новые индустриальные страны (Гонконг и Сингапур).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575667"/>
            <a:ext cx="7704296" cy="899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28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Международное </a:t>
            </a:r>
            <a:r>
              <a:rPr lang="en-US" sz="2800" b="1" dirty="0" err="1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производственное</a:t>
            </a:r>
            <a:r>
              <a:rPr lang="en-US" sz="28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сотрудничество</a:t>
            </a:r>
            <a:r>
              <a:rPr lang="ru-RU" sz="2800" b="1" dirty="0" smtClean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dirty="0" err="1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представлено</a:t>
            </a:r>
            <a:r>
              <a:rPr lang="en-US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 err="1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следующими</a:t>
            </a:r>
            <a:r>
              <a:rPr lang="en-US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 err="1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основными</a:t>
            </a:r>
            <a:r>
              <a:rPr lang="en-US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 err="1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формами</a:t>
            </a:r>
            <a:r>
              <a:rPr lang="en-US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:</a:t>
            </a:r>
            <a:endParaRPr lang="en-US" sz="2800" dirty="0" smtClean="0"/>
          </a:p>
          <a:p>
            <a:pPr marL="0" indent="0" algn="l">
              <a:lnSpc>
                <a:spcPts val="3500"/>
              </a:lnSpc>
              <a:buNone/>
            </a:pP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19852" y="2140982"/>
            <a:ext cx="7704296" cy="1059775"/>
          </a:xfrm>
          <a:prstGeom prst="roundRect">
            <a:avLst>
              <a:gd name="adj" fmla="val 2038"/>
            </a:avLst>
          </a:prstGeom>
          <a:solidFill>
            <a:srgbClr val="EEE8DD"/>
          </a:solidFill>
          <a:ln/>
        </p:spPr>
      </p:sp>
      <p:sp>
        <p:nvSpPr>
          <p:cNvPr id="5" name="Text 2"/>
          <p:cNvSpPr/>
          <p:nvPr/>
        </p:nvSpPr>
        <p:spPr>
          <a:xfrm>
            <a:off x="863798" y="2284928"/>
            <a:ext cx="2839045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Международная специализация</a:t>
            </a:r>
            <a:endParaRPr lang="en-US" sz="2000" b="1" dirty="0"/>
          </a:p>
        </p:txBody>
      </p:sp>
      <p:sp>
        <p:nvSpPr>
          <p:cNvPr id="6" name="Text 3"/>
          <p:cNvSpPr/>
          <p:nvPr/>
        </p:nvSpPr>
        <p:spPr>
          <a:xfrm>
            <a:off x="863798" y="2596277"/>
            <a:ext cx="7416403" cy="460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Специализация в тракторостроении: США — тяжёлые тракторы, Великобритания — колёсные тракторы средней мощности, Германия — тракторы малой мощности, Япония — садово-огородные тракторы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9852" y="3344704"/>
            <a:ext cx="7704296" cy="1059775"/>
          </a:xfrm>
          <a:prstGeom prst="roundRect">
            <a:avLst>
              <a:gd name="adj" fmla="val 2038"/>
            </a:avLst>
          </a:prstGeom>
          <a:solidFill>
            <a:srgbClr val="EEE8DD"/>
          </a:solidFill>
          <a:ln/>
        </p:spPr>
      </p:sp>
      <p:sp>
        <p:nvSpPr>
          <p:cNvPr id="8" name="Text 5"/>
          <p:cNvSpPr/>
          <p:nvPr/>
        </p:nvSpPr>
        <p:spPr>
          <a:xfrm>
            <a:off x="863798" y="3488650"/>
            <a:ext cx="2325291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Совместное производство</a:t>
            </a:r>
            <a:endParaRPr lang="en-US" sz="2000" b="1" dirty="0"/>
          </a:p>
        </p:txBody>
      </p:sp>
      <p:sp>
        <p:nvSpPr>
          <p:cNvPr id="9" name="Text 6"/>
          <p:cNvSpPr/>
          <p:nvPr/>
        </p:nvSpPr>
        <p:spPr>
          <a:xfrm>
            <a:off x="863798" y="3799999"/>
            <a:ext cx="7416403" cy="460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Создание самолёта-аэробуса ФРГ, Францией, Великобританией, Бельгией, Нидерландами, Италией и Испанией, когда каждая из стран производила детали и узлы, а сборка происходила во Франции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9852" y="4548426"/>
            <a:ext cx="7704296" cy="1290042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11" name="Text 8"/>
          <p:cNvSpPr/>
          <p:nvPr/>
        </p:nvSpPr>
        <p:spPr>
          <a:xfrm>
            <a:off x="863798" y="4692372"/>
            <a:ext cx="2478167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Капитальное строительство</a:t>
            </a:r>
            <a:endParaRPr lang="en-US" sz="2000" b="1" dirty="0"/>
          </a:p>
        </p:txBody>
      </p:sp>
      <p:sp>
        <p:nvSpPr>
          <p:cNvPr id="12" name="Text 9"/>
          <p:cNvSpPr/>
          <p:nvPr/>
        </p:nvSpPr>
        <p:spPr>
          <a:xfrm>
            <a:off x="863798" y="5003721"/>
            <a:ext cx="7416403" cy="690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Сооружение крупных объектов с привлечением иностранных специалистов, например строительство металлургического комбината в Бхилаи (Индия), госпиталя в Джакарте (Индонезия), металлургического комбината в Эрдэнэте (Монголия)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9852" y="5982413"/>
            <a:ext cx="7704296" cy="1136843"/>
          </a:xfrm>
          <a:prstGeom prst="roundRect">
            <a:avLst>
              <a:gd name="adj" fmla="val 2604"/>
            </a:avLst>
          </a:prstGeom>
          <a:solidFill>
            <a:srgbClr val="EEE8DD"/>
          </a:solidFill>
          <a:ln/>
        </p:spPr>
      </p:sp>
      <p:sp>
        <p:nvSpPr>
          <p:cNvPr id="14" name="Text 11"/>
          <p:cNvSpPr/>
          <p:nvPr/>
        </p:nvSpPr>
        <p:spPr>
          <a:xfrm>
            <a:off x="863798" y="6126361"/>
            <a:ext cx="2287072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Совместные предприятия</a:t>
            </a:r>
            <a:endParaRPr lang="en-US" sz="2000" b="1" dirty="0"/>
          </a:p>
        </p:txBody>
      </p:sp>
      <p:sp>
        <p:nvSpPr>
          <p:cNvPr id="15" name="Text 12"/>
          <p:cNvSpPr/>
          <p:nvPr/>
        </p:nvSpPr>
        <p:spPr>
          <a:xfrm>
            <a:off x="863798" y="6437709"/>
            <a:ext cx="7416403" cy="230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Доля совместных компаний в зарубежной сети Японии — 33%, США — 37%, </a:t>
            </a:r>
            <a:endParaRPr lang="ru-RU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r>
              <a:rPr lang="en-US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Великобритании</a:t>
            </a:r>
            <a:r>
              <a:rPr lang="en-US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— 40%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418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Научно-технические связи и международные услуги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58716"/>
            <a:ext cx="3733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Научно-технические связи</a:t>
            </a:r>
            <a:endParaRPr lang="en-US" sz="2200" b="1" dirty="0"/>
          </a:p>
        </p:txBody>
      </p:sp>
      <p:sp>
        <p:nvSpPr>
          <p:cNvPr id="4" name="Text 2"/>
          <p:cNvSpPr/>
          <p:nvPr/>
        </p:nvSpPr>
        <p:spPr>
          <a:xfrm>
            <a:off x="793790" y="3639860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Научно-технические связи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— это форма международных экономических отношений, обусловленная развитием НТР. Они выражаются в обмене или купле-продаже 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научно-технических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разработок и осуществлении совместных проектов и разработок.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599521" y="3058716"/>
            <a:ext cx="32816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Международные услуги</a:t>
            </a:r>
            <a:endParaRPr lang="en-US" sz="2200" b="1" dirty="0"/>
          </a:p>
        </p:txBody>
      </p:sp>
      <p:sp>
        <p:nvSpPr>
          <p:cNvPr id="6" name="Text 4"/>
          <p:cNvSpPr/>
          <p:nvPr/>
        </p:nvSpPr>
        <p:spPr>
          <a:xfrm>
            <a:off x="7599521" y="363986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Предоставление международных услуг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существует давно в форме транспортных услуг (предоставление судов и самолётов для перевозки другими странами).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599521" y="493264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Среди новых видов международных услуг выделяются информационные, инженерно-консультационные, банковские, рекламные и прочие услуги.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599521" y="622542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Главные мировые экспортёры услуг: Япония, США, Германия, Великобритания, Франция, Италия.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5066" y="685800"/>
            <a:ext cx="7993448" cy="1387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ea typeface="Gelasio" pitchFamily="34" charset="-122"/>
                <a:cs typeface="Gelasio" pitchFamily="34" charset="-120"/>
              </a:rPr>
              <a:t>Международные экономические отношения </a:t>
            </a:r>
            <a:r>
              <a:rPr lang="en-US" sz="2400" dirty="0">
                <a:ea typeface="Gelasio" pitchFamily="34" charset="-122"/>
                <a:cs typeface="Gelasio" pitchFamily="34" charset="-120"/>
              </a:rPr>
              <a:t>играют исключительно важную роль в современном мире. </a:t>
            </a:r>
            <a:endParaRPr lang="ru-RU" sz="2400" dirty="0" smtClean="0"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 err="1" smtClean="0">
                <a:ea typeface="Gelasio" pitchFamily="34" charset="-122"/>
                <a:cs typeface="Gelasio" pitchFamily="34" charset="-120"/>
              </a:rPr>
              <a:t>Уровень</a:t>
            </a:r>
            <a:r>
              <a:rPr lang="en-US" sz="2400" dirty="0" smtClean="0">
                <a:ea typeface="Gelasio" pitchFamily="34" charset="-122"/>
                <a:cs typeface="Gelasio" pitchFamily="34" charset="-120"/>
              </a:rPr>
              <a:t> </a:t>
            </a:r>
            <a:r>
              <a:rPr lang="en-US" sz="2400" dirty="0">
                <a:ea typeface="Gelasio" pitchFamily="34" charset="-122"/>
                <a:cs typeface="Gelasio" pitchFamily="34" charset="-120"/>
              </a:rPr>
              <a:t>специализации многих стран настолько высок, что за счёт экспорта товаров и услуг они обеспечивают основную часть своих доходов.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245066" y="3853543"/>
            <a:ext cx="7993448" cy="2080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800" dirty="0">
                <a:ea typeface="Gelasio" pitchFamily="34" charset="-122"/>
                <a:cs typeface="Gelasio" pitchFamily="34" charset="-120"/>
              </a:rPr>
              <a:t>Такие страны принято называть </a:t>
            </a:r>
            <a:r>
              <a:rPr lang="en-US" sz="2800" b="1" i="1" dirty="0">
                <a:solidFill>
                  <a:srgbClr val="C00000"/>
                </a:solidFill>
                <a:ea typeface="Gelasio" pitchFamily="34" charset="-122"/>
                <a:cs typeface="Gelasio" pitchFamily="34" charset="-120"/>
              </a:rPr>
              <a:t>странами с открытой экономикой</a:t>
            </a:r>
            <a:r>
              <a:rPr lang="en-US" sz="2800" b="1" dirty="0">
                <a:solidFill>
                  <a:srgbClr val="C00000"/>
                </a:solidFill>
                <a:ea typeface="Gelasio" pitchFamily="34" charset="-122"/>
                <a:cs typeface="Gelasio" pitchFamily="34" charset="-120"/>
              </a:rPr>
              <a:t>.</a:t>
            </a:r>
            <a:r>
              <a:rPr lang="en-US" sz="2800" dirty="0">
                <a:ea typeface="Gelasio" pitchFamily="34" charset="-122"/>
                <a:cs typeface="Gelasio" pitchFamily="34" charset="-120"/>
              </a:rPr>
              <a:t> Невозможно представить развитие современного производства в стране, которая испытывает недостаток сырья, финансовых ресурсов, иностранных капиталовложений, ограничена в сфере развития научно-технического сотрудничества. </a:t>
            </a:r>
            <a:endParaRPr lang="ru-RU" sz="2800" dirty="0" smtClean="0">
              <a:ea typeface="Gelasio" pitchFamily="34" charset="-122"/>
              <a:cs typeface="Gelasio" pitchFamily="34" charset="-120"/>
            </a:endParaRPr>
          </a:p>
          <a:p>
            <a:pPr marL="0" indent="0">
              <a:buNone/>
            </a:pPr>
            <a:r>
              <a:rPr lang="ru-RU" sz="2800" dirty="0">
                <a:ea typeface="Gelasio" pitchFamily="34" charset="-122"/>
                <a:cs typeface="Gelasio" pitchFamily="34" charset="-120"/>
              </a:rPr>
              <a:t>	</a:t>
            </a:r>
            <a:r>
              <a:rPr lang="en-US" sz="2800" dirty="0" err="1" smtClean="0">
                <a:ea typeface="Gelasio" pitchFamily="34" charset="-122"/>
                <a:cs typeface="Gelasio" pitchFamily="34" charset="-120"/>
              </a:rPr>
              <a:t>Всё</a:t>
            </a:r>
            <a:r>
              <a:rPr lang="en-US" sz="2800" dirty="0" smtClean="0"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>
                <a:ea typeface="Gelasio" pitchFamily="34" charset="-122"/>
                <a:cs typeface="Gelasio" pitchFamily="34" charset="-120"/>
              </a:rPr>
              <a:t>это подтверждает </a:t>
            </a:r>
            <a:r>
              <a:rPr lang="en-US" sz="2800" b="1" dirty="0">
                <a:ea typeface="Gelasio" pitchFamily="34" charset="-122"/>
                <a:cs typeface="Gelasio" pitchFamily="34" charset="-120"/>
              </a:rPr>
              <a:t>важность развития международных экономических отношений.</a:t>
            </a:r>
            <a:endParaRPr lang="en-US" sz="2800" b="1" dirty="0"/>
          </a:p>
        </p:txBody>
      </p:sp>
      <p:sp>
        <p:nvSpPr>
          <p:cNvPr id="6" name="Shape 3"/>
          <p:cNvSpPr/>
          <p:nvPr/>
        </p:nvSpPr>
        <p:spPr>
          <a:xfrm>
            <a:off x="6245066" y="6759297"/>
            <a:ext cx="346829" cy="346829"/>
          </a:xfrm>
          <a:prstGeom prst="roundRect">
            <a:avLst>
              <a:gd name="adj" fmla="val 26361941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891" y="511254"/>
            <a:ext cx="3605927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Международный туризм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91" y="1128832"/>
            <a:ext cx="3012996" cy="18621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12500" y="1487983"/>
            <a:ext cx="1506498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4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Франция</a:t>
            </a:r>
            <a:endParaRPr lang="en-US" sz="4000" b="1" dirty="0"/>
          </a:p>
        </p:txBody>
      </p:sp>
      <p:sp>
        <p:nvSpPr>
          <p:cNvPr id="5" name="Text 2"/>
          <p:cNvSpPr/>
          <p:nvPr/>
        </p:nvSpPr>
        <p:spPr>
          <a:xfrm>
            <a:off x="3812501" y="1936484"/>
            <a:ext cx="10169009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Один из мировых </a:t>
            </a:r>
            <a:r>
              <a:rPr lang="en-US" sz="28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лидеров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ru-RU" sz="28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sz="28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по</a:t>
            </a:r>
            <a:r>
              <a:rPr lang="en-US" sz="2800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числу туристов</a:t>
            </a:r>
            <a:endParaRPr lang="en-US" sz="28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91" y="3231952"/>
            <a:ext cx="3012996" cy="18621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12500" y="3591103"/>
            <a:ext cx="1506498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4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Италия</a:t>
            </a:r>
            <a:endParaRPr lang="en-US" sz="4000" b="1" dirty="0"/>
          </a:p>
        </p:txBody>
      </p:sp>
      <p:sp>
        <p:nvSpPr>
          <p:cNvPr id="8" name="Text 4"/>
          <p:cNvSpPr/>
          <p:nvPr/>
        </p:nvSpPr>
        <p:spPr>
          <a:xfrm>
            <a:off x="3812501" y="4039604"/>
            <a:ext cx="10169009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Популярное </a:t>
            </a:r>
            <a:r>
              <a:rPr lang="en-US" sz="28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туристическое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ru-RU" sz="28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sz="28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направление</a:t>
            </a:r>
            <a:endParaRPr lang="en-US" sz="2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91" y="5335072"/>
            <a:ext cx="3012996" cy="18621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812500" y="5694223"/>
            <a:ext cx="1506498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40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Китай</a:t>
            </a:r>
            <a:endParaRPr lang="en-US" sz="4000" b="1" dirty="0"/>
          </a:p>
        </p:txBody>
      </p:sp>
      <p:sp>
        <p:nvSpPr>
          <p:cNvPr id="11" name="Text 6"/>
          <p:cNvSpPr/>
          <p:nvPr/>
        </p:nvSpPr>
        <p:spPr>
          <a:xfrm>
            <a:off x="3812501" y="6142724"/>
            <a:ext cx="10169009" cy="19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Растущий </a:t>
            </a:r>
            <a:r>
              <a:rPr lang="en-US" sz="28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центр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ru-RU" sz="28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sz="28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международного</a:t>
            </a:r>
            <a:r>
              <a:rPr lang="en-US" sz="2800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8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туризма</a:t>
            </a:r>
            <a:endParaRPr lang="en-US" sz="2800" dirty="0"/>
          </a:p>
        </p:txBody>
      </p:sp>
      <p:sp>
        <p:nvSpPr>
          <p:cNvPr id="12" name="Text 7"/>
          <p:cNvSpPr/>
          <p:nvPr/>
        </p:nvSpPr>
        <p:spPr>
          <a:xfrm>
            <a:off x="9078687" y="779323"/>
            <a:ext cx="5145314" cy="896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Международный туризм </a:t>
            </a:r>
            <a:r>
              <a:rPr lang="en-US" sz="32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— форма международных связей, получившая наибольшее распространение в последние десятилетия. География туризма зависит от социально-экономических и природных факторов. </a:t>
            </a:r>
            <a:endParaRPr lang="ru-RU" sz="3200" dirty="0" smtClean="0"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buNone/>
            </a:pPr>
            <a:r>
              <a:rPr lang="en-US" sz="3200" dirty="0" err="1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Для</a:t>
            </a:r>
            <a:r>
              <a:rPr lang="en-US" sz="3200" dirty="0" smtClean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32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многих стран международный туризм стал отраслью специализации. </a:t>
            </a:r>
            <a:r>
              <a:rPr lang="en-US" sz="2800" b="1" dirty="0">
                <a:solidFill>
                  <a:srgbClr val="C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Лидеры по числу туристов — Испания, Италия, Франция, США, Китай.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56" y="0"/>
            <a:ext cx="522514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3425" y="688896"/>
            <a:ext cx="767715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Международное производство в развивающихся странах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988106"/>
            <a:ext cx="838200" cy="100584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23085" y="2155746"/>
            <a:ext cx="2835712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Организация производства</a:t>
            </a:r>
            <a:endParaRPr lang="en-US" sz="3200" b="1" dirty="0"/>
          </a:p>
        </p:txBody>
      </p:sp>
      <p:sp>
        <p:nvSpPr>
          <p:cNvPr id="6" name="Text 2"/>
          <p:cNvSpPr/>
          <p:nvPr/>
        </p:nvSpPr>
        <p:spPr>
          <a:xfrm>
            <a:off x="1823085" y="251817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Крупные фирмы из Японии, США и стран Западной Европы создают филиалы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2993946"/>
            <a:ext cx="838200" cy="10058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23085" y="3161586"/>
            <a:ext cx="4073604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Использование дешёвой рабочей силы</a:t>
            </a:r>
            <a:endParaRPr lang="en-US" sz="3200" b="1" dirty="0"/>
          </a:p>
        </p:txBody>
      </p:sp>
      <p:sp>
        <p:nvSpPr>
          <p:cNvPr id="9" name="Text 4"/>
          <p:cNvSpPr/>
          <p:nvPr/>
        </p:nvSpPr>
        <p:spPr>
          <a:xfrm>
            <a:off x="1823085" y="352401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Основной фактор привлекательности развивающихся стран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3999786"/>
            <a:ext cx="838200" cy="100584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23085" y="4167426"/>
            <a:ext cx="2815471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Производство электроники</a:t>
            </a:r>
            <a:endParaRPr lang="en-US" sz="3200" b="1" dirty="0"/>
          </a:p>
        </p:txBody>
      </p:sp>
      <p:sp>
        <p:nvSpPr>
          <p:cNvPr id="12" name="Text 6"/>
          <p:cNvSpPr/>
          <p:nvPr/>
        </p:nvSpPr>
        <p:spPr>
          <a:xfrm>
            <a:off x="1823085" y="452985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Телевизоры, магнитофоны, бытовая и электронная техника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" y="5005626"/>
            <a:ext cx="838200" cy="100584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823085" y="5173266"/>
            <a:ext cx="2126099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Страны размещения</a:t>
            </a:r>
            <a:endParaRPr lang="en-US" sz="3200" b="1" dirty="0"/>
          </a:p>
        </p:txBody>
      </p:sp>
      <p:sp>
        <p:nvSpPr>
          <p:cNvPr id="15" name="Text 8"/>
          <p:cNvSpPr/>
          <p:nvPr/>
        </p:nvSpPr>
        <p:spPr>
          <a:xfrm>
            <a:off x="1823085" y="5535692"/>
            <a:ext cx="6587490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Республика Корея, Малайзия, Сингапур, Филиппины</a:t>
            </a:r>
            <a:endParaRPr lang="en-US" sz="1750" dirty="0"/>
          </a:p>
        </p:txBody>
      </p:sp>
      <p:sp>
        <p:nvSpPr>
          <p:cNvPr id="16" name="Text 9"/>
          <p:cNvSpPr/>
          <p:nvPr/>
        </p:nvSpPr>
        <p:spPr>
          <a:xfrm>
            <a:off x="424543" y="6200061"/>
            <a:ext cx="8588828" cy="1340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При организации филиалов в развивающихся странах фирмы ориентируются на использование дешёвой рабочей силы. Ярким примером может служить выпуск телевизоров, магнитофонов, бытовой и электронной техники в странах Азии (Республике Корея, Малайзии, Сингапуре, Филиппинах), организованный крупными фирмами Японии, США и стран Западной Европы.</a:t>
            </a:r>
            <a:endParaRPr 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11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Итоги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036094"/>
            <a:ext cx="340162" cy="4252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1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Мировая торговля</a:t>
            </a:r>
            <a:endParaRPr lang="en-US" sz="3100" b="1" dirty="0"/>
          </a:p>
        </p:txBody>
      </p:sp>
      <p:sp>
        <p:nvSpPr>
          <p:cNvPr id="6" name="Text 3"/>
          <p:cNvSpPr/>
          <p:nvPr/>
        </p:nvSpPr>
        <p:spPr>
          <a:xfrm>
            <a:off x="1530906" y="35618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Важнейший элемент международных экономических связей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235893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036094"/>
            <a:ext cx="340162" cy="4252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73008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1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Товарная структура</a:t>
            </a:r>
            <a:endParaRPr lang="en-US" sz="3100" b="1" dirty="0"/>
          </a:p>
        </p:txBody>
      </p:sp>
      <p:sp>
        <p:nvSpPr>
          <p:cNvPr id="10" name="Text 6"/>
          <p:cNvSpPr/>
          <p:nvPr/>
        </p:nvSpPr>
        <p:spPr>
          <a:xfrm>
            <a:off x="5973008" y="3561874"/>
            <a:ext cx="34214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Постоянно изменяется</a:t>
            </a:r>
            <a:endParaRPr lang="en-US" sz="2400" dirty="0"/>
          </a:p>
        </p:txBody>
      </p:sp>
      <p:sp>
        <p:nvSpPr>
          <p:cNvPr id="11" name="Shape 7"/>
          <p:cNvSpPr/>
          <p:nvPr/>
        </p:nvSpPr>
        <p:spPr>
          <a:xfrm>
            <a:off x="9677995" y="299358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036094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415111" y="3071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1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Китай</a:t>
            </a:r>
            <a:endParaRPr lang="en-US" sz="3100" b="1" dirty="0"/>
          </a:p>
        </p:txBody>
      </p:sp>
      <p:sp>
        <p:nvSpPr>
          <p:cNvPr id="14" name="Text 9"/>
          <p:cNvSpPr/>
          <p:nvPr/>
        </p:nvSpPr>
        <p:spPr>
          <a:xfrm>
            <a:off x="10415111" y="3561874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Важный центр мировой торговли</a:t>
            </a:r>
            <a:endParaRPr lang="en-US" sz="2400" dirty="0"/>
          </a:p>
        </p:txBody>
      </p:sp>
      <p:sp>
        <p:nvSpPr>
          <p:cNvPr id="15" name="Shape 10"/>
          <p:cNvSpPr/>
          <p:nvPr/>
        </p:nvSpPr>
        <p:spPr>
          <a:xfrm>
            <a:off x="793790" y="51042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146715"/>
            <a:ext cx="340162" cy="42529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530906" y="5182076"/>
            <a:ext cx="45627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1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Свободные экономические зоны</a:t>
            </a:r>
            <a:endParaRPr lang="en-US" sz="3100" b="1" dirty="0"/>
          </a:p>
        </p:txBody>
      </p:sp>
      <p:sp>
        <p:nvSpPr>
          <p:cNvPr id="18" name="Text 12"/>
          <p:cNvSpPr/>
          <p:nvPr/>
        </p:nvSpPr>
        <p:spPr>
          <a:xfrm>
            <a:off x="1530906" y="5672495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Формируются в целях привлечения иностранного капитала</a:t>
            </a:r>
            <a:endParaRPr lang="en-US" sz="2400" dirty="0"/>
          </a:p>
        </p:txBody>
      </p:sp>
      <p:sp>
        <p:nvSpPr>
          <p:cNvPr id="19" name="Shape 13"/>
          <p:cNvSpPr/>
          <p:nvPr/>
        </p:nvSpPr>
        <p:spPr>
          <a:xfrm>
            <a:off x="7457003" y="51042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074" y="5146715"/>
            <a:ext cx="340162" cy="425291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8194119" y="51820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1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Развитые страны</a:t>
            </a:r>
            <a:endParaRPr lang="en-US" sz="3100" b="1" dirty="0"/>
          </a:p>
        </p:txBody>
      </p:sp>
      <p:sp>
        <p:nvSpPr>
          <p:cNvPr id="22" name="Text 15"/>
          <p:cNvSpPr/>
          <p:nvPr/>
        </p:nvSpPr>
        <p:spPr>
          <a:xfrm>
            <a:off x="8194119" y="5672495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Занимают лидирующее положение в международных экономических отношениях</a:t>
            </a:r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899" y="5624427"/>
            <a:ext cx="826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 </a:t>
            </a:r>
            <a:r>
              <a:rPr lang="en-US" dirty="0" smtClean="0">
                <a:hlinkClick r:id="rId2"/>
              </a:rPr>
              <a:t>https://foxford.ru/wiki/geografiya/mezhdunarodnie-ekonomicheskie-otnosheniia-ih-formi-geograficeskie-osobennosti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Преимущества международных экономических отношений</a:t>
            </a:r>
            <a:endParaRPr lang="en-US" sz="4800" b="1" dirty="0"/>
          </a:p>
        </p:txBody>
      </p:sp>
      <p:sp>
        <p:nvSpPr>
          <p:cNvPr id="3" name="Text 1"/>
          <p:cNvSpPr/>
          <p:nvPr/>
        </p:nvSpPr>
        <p:spPr>
          <a:xfrm>
            <a:off x="793790" y="3988594"/>
            <a:ext cx="42585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Использование возможностей</a:t>
            </a:r>
            <a:endParaRPr lang="en-US" sz="2800" b="1" dirty="0"/>
          </a:p>
        </p:txBody>
      </p:sp>
      <p:sp>
        <p:nvSpPr>
          <p:cNvPr id="4" name="Text 2"/>
          <p:cNvSpPr/>
          <p:nvPr/>
        </p:nvSpPr>
        <p:spPr>
          <a:xfrm>
            <a:off x="793790" y="456973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Международные экономические отношения позволяют странам более полно использовать свои возможности для развития экономики и повышения благосостояния населения.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599521" y="3988594"/>
            <a:ext cx="3216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Привлечение ресурсов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7599521" y="456973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Страны могут привлечь необходимые финансовые, производственные, сырьевые, трудовые ресурсы для увеличения объёмов производства, улучшения качества продукции.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606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Международная экономическая интеграция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82714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86965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905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Роль интеграции</a:t>
            </a:r>
            <a:endParaRPr lang="en-US" sz="2800" b="1" dirty="0"/>
          </a:p>
        </p:txBody>
      </p:sp>
      <p:sp>
        <p:nvSpPr>
          <p:cNvPr id="7" name="Text 3"/>
          <p:cNvSpPr/>
          <p:nvPr/>
        </p:nvSpPr>
        <p:spPr>
          <a:xfrm>
            <a:off x="7017306" y="439543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Международная экономическая интеграция играет важную роль в развитии этих отношений</a:t>
            </a:r>
            <a:endParaRPr lang="en-US" sz="2000" b="1" dirty="0"/>
          </a:p>
        </p:txBody>
      </p:sp>
      <p:sp>
        <p:nvSpPr>
          <p:cNvPr id="8" name="Shape 4"/>
          <p:cNvSpPr/>
          <p:nvPr/>
        </p:nvSpPr>
        <p:spPr>
          <a:xfrm>
            <a:off x="6280190" y="557486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5617369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5652730"/>
            <a:ext cx="5831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Ограничения региональных группировок</a:t>
            </a:r>
            <a:endParaRPr lang="en-US" sz="2800" b="1" dirty="0"/>
          </a:p>
        </p:txBody>
      </p:sp>
      <p:sp>
        <p:nvSpPr>
          <p:cNvPr id="11" name="Text 6"/>
          <p:cNvSpPr/>
          <p:nvPr/>
        </p:nvSpPr>
        <p:spPr>
          <a:xfrm>
            <a:off x="7017306" y="614314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Замкнутые региональные группировки не могут полностью обеспечить потребности стран-партнёров</a:t>
            </a:r>
            <a:endParaRPr lang="en-US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5069" y="613410"/>
            <a:ext cx="7586663" cy="1390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Свободные экономические зоны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265069" y="2337792"/>
            <a:ext cx="7586663" cy="3417927"/>
          </a:xfrm>
          <a:prstGeom prst="roundRect">
            <a:avLst>
              <a:gd name="adj" fmla="val 976"/>
            </a:avLst>
          </a:prstGeom>
          <a:solidFill>
            <a:srgbClr val="EEE8DD"/>
          </a:solidFill>
          <a:ln/>
        </p:spPr>
      </p:sp>
      <p:sp>
        <p:nvSpPr>
          <p:cNvPr id="6" name="Text 3"/>
          <p:cNvSpPr/>
          <p:nvPr/>
        </p:nvSpPr>
        <p:spPr>
          <a:xfrm>
            <a:off x="6487478" y="2645229"/>
            <a:ext cx="7141845" cy="249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ea typeface="Gelasio" pitchFamily="34" charset="-122"/>
                <a:cs typeface="Gelasio" pitchFamily="34" charset="-120"/>
              </a:rPr>
              <a:t>Свободная экономическая зона </a:t>
            </a:r>
            <a:r>
              <a:rPr lang="en-US" sz="2400" dirty="0">
                <a:ea typeface="Gelasio" pitchFamily="34" charset="-122"/>
                <a:cs typeface="Gelasio" pitchFamily="34" charset="-120"/>
              </a:rPr>
              <a:t>— это район с выгодным экономико-географическим положением, в котором устанавливается льготный налоговый режим для ввоза и вывоза товаров, особые условия ценообразования для привлечения иностранного капитала, создания новейших технологий и насыщения </a:t>
            </a:r>
            <a:r>
              <a:rPr lang="en-US" sz="2400" dirty="0" err="1">
                <a:ea typeface="Gelasio" pitchFamily="34" charset="-122"/>
                <a:cs typeface="Gelasio" pitchFamily="34" charset="-120"/>
              </a:rPr>
              <a:t>внутреннего</a:t>
            </a:r>
            <a:r>
              <a:rPr lang="en-US" sz="2400" dirty="0">
                <a:ea typeface="Gelasio" pitchFamily="34" charset="-122"/>
                <a:cs typeface="Gelasio" pitchFamily="34" charset="-120"/>
              </a:rPr>
              <a:t> </a:t>
            </a:r>
            <a:r>
              <a:rPr lang="en-US" sz="2400" dirty="0" err="1" smtClean="0">
                <a:ea typeface="Gelasio" pitchFamily="34" charset="-122"/>
                <a:cs typeface="Gelasio" pitchFamily="34" charset="-120"/>
              </a:rPr>
              <a:t>рынка</a:t>
            </a:r>
            <a:r>
              <a:rPr lang="ru-RU" sz="2400" dirty="0" smtClean="0">
                <a:ea typeface="Gelasio" pitchFamily="34" charset="-122"/>
                <a:cs typeface="Gelasio" pitchFamily="34" charset="-120"/>
              </a:rPr>
              <a:t> </a:t>
            </a:r>
            <a:r>
              <a:rPr lang="en-US" sz="2400" dirty="0" err="1" smtClean="0">
                <a:ea typeface="Gelasio" pitchFamily="34" charset="-122"/>
                <a:cs typeface="Gelasio" pitchFamily="34" charset="-120"/>
              </a:rPr>
              <a:t>конкурентоспособными</a:t>
            </a:r>
            <a:r>
              <a:rPr lang="en-US" sz="2400" dirty="0" smtClean="0">
                <a:ea typeface="Gelasio" pitchFamily="34" charset="-122"/>
                <a:cs typeface="Gelasio" pitchFamily="34" charset="-120"/>
              </a:rPr>
              <a:t> </a:t>
            </a:r>
            <a:r>
              <a:rPr lang="en-US" sz="2400" dirty="0">
                <a:ea typeface="Gelasio" pitchFamily="34" charset="-122"/>
                <a:cs typeface="Gelasio" pitchFamily="34" charset="-120"/>
              </a:rPr>
              <a:t>товарами.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6265069" y="5978128"/>
            <a:ext cx="7586663" cy="1637943"/>
          </a:xfrm>
          <a:prstGeom prst="roundRect">
            <a:avLst>
              <a:gd name="adj" fmla="val 2038"/>
            </a:avLst>
          </a:prstGeom>
          <a:solidFill>
            <a:srgbClr val="EEE8DD"/>
          </a:solidFill>
          <a:ln/>
        </p:spPr>
      </p:sp>
      <p:sp>
        <p:nvSpPr>
          <p:cNvPr id="8" name="Text 5"/>
          <p:cNvSpPr/>
          <p:nvPr/>
        </p:nvSpPr>
        <p:spPr>
          <a:xfrm>
            <a:off x="6487478" y="6200537"/>
            <a:ext cx="3902988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Проявление сотрудничества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6487478" y="6681668"/>
            <a:ext cx="7141845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Одно из ярких проявлений такого сотрудничества — формирование </a:t>
            </a:r>
            <a:r>
              <a:rPr lang="en-US" sz="2400" i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свободных экономических зон</a:t>
            </a: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(СЭЗ).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0506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Примеры свободных экономических зон</a:t>
            </a:r>
            <a:endParaRPr lang="en-US" sz="4450" b="1" dirty="0">
              <a:solidFill>
                <a:srgbClr val="C000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26278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056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Портовые СЭЗ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280190" y="4546997"/>
            <a:ext cx="363640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Свободные торговые (беспошлинные) зоны оформлены в крупных портах: Гамбурге, Бремене, Сплите, Белграде, Щецине, Сингапуре и Гонконге.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084" y="326278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0084" y="4056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Российские СЭЗ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10200084" y="4546997"/>
            <a:ext cx="363652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Города Находка, Зеленоградск, Калининградская и часть Сахалинской области в России также объединены в свободную экономическую зону.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240" y="786646"/>
            <a:ext cx="7589520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44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Количество свободных экономических зон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77240" y="2618542"/>
            <a:ext cx="7589520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500+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2454712" y="3628906"/>
            <a:ext cx="4234458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Свободных экономических зон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777240" y="4109204"/>
            <a:ext cx="7589520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Существует более 500 </a:t>
            </a:r>
            <a:r>
              <a:rPr lang="en-US" sz="240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свободных</a:t>
            </a: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ru-RU" sz="2400" dirty="0" smtClean="0">
              <a:solidFill>
                <a:srgbClr val="746558"/>
              </a:solidFill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400" dirty="0" err="1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экономических</a:t>
            </a:r>
            <a:r>
              <a:rPr lang="en-US" sz="2400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зон по всему миру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77240" y="5241727"/>
            <a:ext cx="7589520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75%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3144798" y="6252091"/>
            <a:ext cx="2854404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Доля развитых стран</a:t>
            </a:r>
            <a:endParaRPr lang="en-US" sz="3200" b="1" dirty="0"/>
          </a:p>
        </p:txBody>
      </p:sp>
      <p:sp>
        <p:nvSpPr>
          <p:cNvPr id="9" name="Text 6"/>
          <p:cNvSpPr/>
          <p:nvPr/>
        </p:nvSpPr>
        <p:spPr>
          <a:xfrm>
            <a:off x="777240" y="6732389"/>
            <a:ext cx="758952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 долю развитых стран приходится до трёх четвертей всех видов экономических связей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205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Роль развитых стран в международных экономических отношениях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03323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64926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3260050"/>
            <a:ext cx="34809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Лидирующее положение</a:t>
            </a:r>
            <a:endParaRPr lang="en-US" sz="3600" b="1" dirty="0"/>
          </a:p>
        </p:txBody>
      </p:sp>
      <p:sp>
        <p:nvSpPr>
          <p:cNvPr id="6" name="Text 2"/>
          <p:cNvSpPr/>
          <p:nvPr/>
        </p:nvSpPr>
        <p:spPr>
          <a:xfrm>
            <a:off x="5357217" y="3750469"/>
            <a:ext cx="51176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Развитые страны занимают ведущие позиции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5187077" y="4353282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39685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85096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623673"/>
            <a:ext cx="3029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Экономические связи</a:t>
            </a:r>
            <a:endParaRPr lang="en-US" sz="3600" b="1" dirty="0"/>
          </a:p>
        </p:txBody>
      </p:sp>
      <p:sp>
        <p:nvSpPr>
          <p:cNvPr id="11" name="Text 5"/>
          <p:cNvSpPr/>
          <p:nvPr/>
        </p:nvSpPr>
        <p:spPr>
          <a:xfrm>
            <a:off x="6433304" y="5114092"/>
            <a:ext cx="45939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До 75% всех видов экономических связей</a:t>
            </a:r>
            <a:endParaRPr lang="en-US" sz="2000" dirty="0"/>
          </a:p>
        </p:txBody>
      </p:sp>
      <p:sp>
        <p:nvSpPr>
          <p:cNvPr id="12" name="Shape 6"/>
          <p:cNvSpPr/>
          <p:nvPr/>
        </p:nvSpPr>
        <p:spPr>
          <a:xfrm>
            <a:off x="6263164" y="5716905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76048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21458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987296"/>
            <a:ext cx="28956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Глобальное влияние</a:t>
            </a:r>
            <a:endParaRPr lang="en-US" sz="3600" b="1" dirty="0"/>
          </a:p>
        </p:txBody>
      </p:sp>
      <p:sp>
        <p:nvSpPr>
          <p:cNvPr id="16" name="Text 8"/>
          <p:cNvSpPr/>
          <p:nvPr/>
        </p:nvSpPr>
        <p:spPr>
          <a:xfrm>
            <a:off x="7509272" y="6477714"/>
            <a:ext cx="52423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Определяют направления мировой экономики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Участие развивающихся стран в международных экономических отношениях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496422" y="4442222"/>
            <a:ext cx="33986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Поставка сырья</a:t>
            </a:r>
            <a:endParaRPr lang="en-US" sz="3200" b="1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Экспорт природных ресурсов в развитые страны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11" y="456342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38399" y="3127296"/>
            <a:ext cx="50327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200" b="1" dirty="0" err="1" smtClean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Продукция</a:t>
            </a:r>
            <a:r>
              <a:rPr lang="ru-RU" sz="3200" b="1" dirty="0" smtClean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 </a:t>
            </a:r>
            <a:r>
              <a:rPr lang="en-US" sz="3200" b="1" dirty="0" err="1" smtClean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тропического</a:t>
            </a:r>
            <a:r>
              <a:rPr lang="en-US" sz="3200" b="1" dirty="0" smtClean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земледелия</a:t>
            </a:r>
            <a:endParaRPr lang="en-US" sz="3200" b="1" dirty="0"/>
          </a:p>
        </p:txBody>
      </p:sp>
      <p:sp>
        <p:nvSpPr>
          <p:cNvPr id="8" name="Text 4"/>
          <p:cNvSpPr/>
          <p:nvPr/>
        </p:nvSpPr>
        <p:spPr>
          <a:xfrm>
            <a:off x="9937790" y="3972044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Экспорт сельскохозяйственной продукции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307" y="3612356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60808" y="5757029"/>
            <a:ext cx="38055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Дешёвая рабочая сила</a:t>
            </a:r>
            <a:endParaRPr lang="en-US" sz="3200" b="1" dirty="0"/>
          </a:p>
        </p:txBody>
      </p:sp>
      <p:sp>
        <p:nvSpPr>
          <p:cNvPr id="12" name="Text 6"/>
          <p:cNvSpPr/>
          <p:nvPr/>
        </p:nvSpPr>
        <p:spPr>
          <a:xfrm>
            <a:off x="9937790" y="6247448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Предоставление трудовых ресурсов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533" y="633853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1357</Words>
  <Application>Microsoft Office PowerPoint</Application>
  <PresentationFormat>Произвольный</PresentationFormat>
  <Paragraphs>192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Gelasio</vt:lpstr>
      <vt:lpstr>Gelasio Semi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Olga</cp:lastModifiedBy>
  <cp:revision>9</cp:revision>
  <dcterms:created xsi:type="dcterms:W3CDTF">2025-05-11T12:33:05Z</dcterms:created>
  <dcterms:modified xsi:type="dcterms:W3CDTF">2025-05-11T13:59:14Z</dcterms:modified>
</cp:coreProperties>
</file>