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7" r:id="rId6"/>
    <p:sldId id="272" r:id="rId7"/>
    <p:sldId id="278" r:id="rId8"/>
    <p:sldId id="276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A9D1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4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CEBB8-AFA0-BE72-E247-6FF4418EE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31E7FD-D198-06E8-D3CC-48AACFDCF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BE8E208-D4B4-62F0-E79A-1D60A06EB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96CA-4F5A-4AD5-86D2-4AC3EDF7FFD9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344FD8-323A-E4DB-786B-EE1CA274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DD5583-0635-F82B-227E-37371F92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522A-0E21-47D1-A715-5450DCDC0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67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012B9E-5C49-B254-4302-51540358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A8D29E0-F3C0-966B-30E8-3DE467C63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DED7C-B2D0-4CF3-4FB3-500678106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96CA-4F5A-4AD5-86D2-4AC3EDF7FFD9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D12EC4-D940-6E83-27C4-B5470C28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D16F76-4244-88F3-4B52-49263B17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522A-0E21-47D1-A715-5450DCDC0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46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DD6817E-81B6-2BC9-0004-2301212AB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1F14A2-4B44-81EB-9188-9CC0D8911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4B83E0-C5DE-1CD3-469D-84BC08335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96CA-4F5A-4AD5-86D2-4AC3EDF7FFD9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AC3C2E-CF40-F879-352A-F50B5D79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DEC41C-01C8-0217-8683-EB9998F7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522A-0E21-47D1-A715-5450DCDC0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8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564B8A-4042-D1DF-7CB8-8003F329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7BECAC2-5EB2-9918-55BF-551AB0CF3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3CDA21-D60E-CEF3-C563-B10B805D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96CA-4F5A-4AD5-86D2-4AC3EDF7FFD9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F9BF9DF-5AF5-4AAB-B448-E9A8D432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2D8CE5-28B6-94D0-B217-09D71468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522A-0E21-47D1-A715-5450DCDC0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615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0CE8FE-DB02-2D4D-2FCF-229D19C22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EA48E2-999F-20B7-3B99-21DE2E7C0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C88A3F-043E-159F-366C-20D5C1E57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96CA-4F5A-4AD5-86D2-4AC3EDF7FFD9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627F32-E366-E490-44F2-009B24B63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865948-99E7-5111-165B-042F08511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522A-0E21-47D1-A715-5450DCDC0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789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38CE5A-8F0E-3AAE-54B8-8EA880C2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F80E9B9-BF5A-56EB-FC04-E64608803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9FF486-C957-BF24-4453-585D31684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5719B3E-DA84-C942-5D39-E15A97FD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96CA-4F5A-4AD5-86D2-4AC3EDF7FFD9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0864B2-CB21-8213-3292-A9EB7D90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D49F38A-41F1-2146-1E81-254B141A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522A-0E21-47D1-A715-5450DCDC0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14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4DED5D-8AAE-BC5B-6EDF-7011FDD2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3B9E16-F169-6141-A513-BC5A27BEF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53F9176-412F-D34F-1813-B9438243A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49401A1-5210-9E58-2B57-A1F4E3C7E6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7B8321F-7D42-B85D-A101-7214C67CF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21E6DE1-0429-67EF-C2CC-5D0308B6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96CA-4F5A-4AD5-86D2-4AC3EDF7FFD9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2783665-C562-06DC-37CA-267D8A51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7923B14-7CE8-F77A-2BAD-447DB7BA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522A-0E21-47D1-A715-5450DCDC0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504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1C1478-C5B2-1982-29E4-B2A7DAAEC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B9F9BBA-6576-34F8-E5FF-C22C95E73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96CA-4F5A-4AD5-86D2-4AC3EDF7FFD9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A4EC275-FE6A-5FB1-0552-88602649C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337E2E2-7254-B38A-7E75-5D09ED8E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522A-0E21-47D1-A715-5450DCDC0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A1E2B16-8CCA-B5C7-97F5-7A60E78E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96CA-4F5A-4AD5-86D2-4AC3EDF7FFD9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2514C78-5686-FFD9-9F5F-F5A4B3A0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CB71BD-1F86-61C2-BBAA-B6E462CD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522A-0E21-47D1-A715-5450DCDC0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884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890392-DA36-63EE-2642-4DBC96A8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E6CA87-BA0F-C24A-77DE-3F40D3988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666D393-B7A6-8EEC-454E-19A347084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049AA35-A580-F079-8595-4785768D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96CA-4F5A-4AD5-86D2-4AC3EDF7FFD9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4432D9-FD96-17D8-666E-74D16C01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6D6BA6-967A-2FAD-1A0D-2A9C906A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522A-0E21-47D1-A715-5450DCDC0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68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6AF020-9DEE-5D32-C952-ABD921E4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15EB8D5-C2AB-6352-777A-D4C6FB1D6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D658AAE-FA9D-71F7-2343-C3D373B1D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5E7FCFA-C4FC-1B30-8A5E-9344ADA9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C96CA-4F5A-4AD5-86D2-4AC3EDF7FFD9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DCDCF2-4B02-8823-D8F3-4F53A121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214537-4172-ABD4-A7A1-F0BFB059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522A-0E21-47D1-A715-5450DCDC0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20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5ECA31-97A3-ADBE-63F9-6EC64242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DFA0787-9360-F4A8-3A50-D2E8151CB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441860-7BFC-10EB-87BA-3C41C4FEB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C96CA-4F5A-4AD5-86D2-4AC3EDF7FFD9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89B8AC-B22C-0202-947E-29580D466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09215C-752A-ACBE-5261-88E496121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8522A-0E21-47D1-A715-5450DCDC0A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67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ллюстрация концепции гидропонного фермера">
            <a:extLst>
              <a:ext uri="{FF2B5EF4-FFF2-40B4-BE49-F238E27FC236}">
                <a16:creationId xmlns:a16="http://schemas.microsoft.com/office/drawing/2014/main" xmlns="" id="{1F64765E-C46F-8036-48A7-1C1C214F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FE9F1D0B-680C-21EA-BB9C-0090DC814BE8}"/>
              </a:ext>
            </a:extLst>
          </p:cNvPr>
          <p:cNvSpPr/>
          <p:nvPr/>
        </p:nvSpPr>
        <p:spPr>
          <a:xfrm>
            <a:off x="5632315" y="2091657"/>
            <a:ext cx="6342757" cy="2674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Book Antiqua" panose="02040602050305030304" pitchFamily="18" charset="0"/>
              </a:rPr>
              <a:t>Растениеводство и животноводство. География. Ведущие экспортёры и импортёры. Влияние на окружающую среду.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11AFC4B-6DE5-E01D-B699-B10DCD11E07A}"/>
              </a:ext>
            </a:extLst>
          </p:cNvPr>
          <p:cNvSpPr/>
          <p:nvPr/>
        </p:nvSpPr>
        <p:spPr>
          <a:xfrm>
            <a:off x="8009267" y="1271292"/>
            <a:ext cx="1588851" cy="460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10 класс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D085C05-D0EC-8F2A-6642-44EFDAC5ADC4}"/>
              </a:ext>
            </a:extLst>
          </p:cNvPr>
          <p:cNvSpPr/>
          <p:nvPr/>
        </p:nvSpPr>
        <p:spPr>
          <a:xfrm>
            <a:off x="8009267" y="5126475"/>
            <a:ext cx="1588851" cy="460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30 урок</a:t>
            </a:r>
          </a:p>
        </p:txBody>
      </p:sp>
    </p:spTree>
    <p:extLst>
      <p:ext uri="{BB962C8B-B14F-4D97-AF65-F5344CB8AC3E}">
        <p14:creationId xmlns:p14="http://schemas.microsoft.com/office/powerpoint/2010/main" xmlns="" val="380467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76E6A8D-6349-8846-58F9-A427B81117CA}"/>
              </a:ext>
            </a:extLst>
          </p:cNvPr>
          <p:cNvSpPr/>
          <p:nvPr/>
        </p:nvSpPr>
        <p:spPr>
          <a:xfrm>
            <a:off x="1412239" y="298438"/>
            <a:ext cx="9367520" cy="47855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38100" cap="rnd" cmpd="sng">
            <a:solidFill>
              <a:schemeClr val="accent4">
                <a:lumMod val="5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Сельское хозяйство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8D8813BA-4F51-79B6-6E13-921BDC4D7BC6}"/>
              </a:ext>
            </a:extLst>
          </p:cNvPr>
          <p:cNvSpPr/>
          <p:nvPr/>
        </p:nvSpPr>
        <p:spPr>
          <a:xfrm>
            <a:off x="209161" y="936406"/>
            <a:ext cx="11773678" cy="995032"/>
          </a:xfrm>
          <a:prstGeom prst="round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latin typeface="Book Antiqua" panose="02040602050305030304" pitchFamily="18" charset="0"/>
              </a:rPr>
              <a:t>Сельское хозяйство </a:t>
            </a:r>
            <a:r>
              <a:rPr lang="ru-RU" sz="2000" dirty="0">
                <a:latin typeface="Book Antiqua" panose="02040602050305030304" pitchFamily="18" charset="0"/>
              </a:rPr>
              <a:t>— это отрасль экономики, которая включает в себя выращивание растений и разведение животных с целью производства продуктов питания и других товаров, а также выполнения работ по улучшению земельных ресурсов и окружающей среды.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A028C4-EAE1-0CC6-EF00-F9EA89B1B551}"/>
              </a:ext>
            </a:extLst>
          </p:cNvPr>
          <p:cNvSpPr txBox="1"/>
          <p:nvPr/>
        </p:nvSpPr>
        <p:spPr>
          <a:xfrm>
            <a:off x="985935" y="2090849"/>
            <a:ext cx="412413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Book Antiqua" panose="02040602050305030304" pitchFamily="18" charset="0"/>
              </a:rPr>
              <a:t>География сельского хозяйства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BA3403B-7A52-484E-0CDA-20ECA738D0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7567" y="2090849"/>
            <a:ext cx="5008498" cy="46851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613BAA0-2008-64FC-FC06-0DB5E83FE9A4}"/>
              </a:ext>
            </a:extLst>
          </p:cNvPr>
          <p:cNvSpPr txBox="1"/>
          <p:nvPr/>
        </p:nvSpPr>
        <p:spPr>
          <a:xfrm>
            <a:off x="229378" y="2650370"/>
            <a:ext cx="5637244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Book Antiqua" panose="02040602050305030304" pitchFamily="18" charset="0"/>
              </a:rPr>
              <a:t>	</a:t>
            </a:r>
            <a:r>
              <a:rPr lang="ru-RU" dirty="0">
                <a:latin typeface="Book Antiqua" panose="02040602050305030304" pitchFamily="18" charset="0"/>
              </a:rPr>
              <a:t>География сельского хозяйства мира очень разнообразна и зависит от множества факторов, таких как</a:t>
            </a:r>
            <a:r>
              <a:rPr lang="ru-RU" i="1" dirty="0">
                <a:latin typeface="Book Antiqua" panose="02040602050305030304" pitchFamily="18" charset="0"/>
              </a:rPr>
              <a:t>: </a:t>
            </a:r>
            <a:r>
              <a:rPr lang="ru-RU" b="1" dirty="0">
                <a:latin typeface="Book Antiqua" panose="02040602050305030304" pitchFamily="18" charset="0"/>
              </a:rPr>
              <a:t>климат, почвы, доступность воды и культурные традиции. 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	В разных регионах мира преобладают разные виды сельскохозяйственной деятельности.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	Например, в тропических и субтропических регионах, таких как: Южная Америка, Азия и Африка, преобладают выращивание риса, тропических фруктов и разведение крупного рогатого скота.</a:t>
            </a:r>
          </a:p>
          <a:p>
            <a:pPr algn="just"/>
            <a:r>
              <a:rPr lang="ru-RU" dirty="0">
                <a:latin typeface="Book Antiqua" panose="02040602050305030304" pitchFamily="18" charset="0"/>
              </a:rPr>
              <a:t>	В более холодных регионах, таких как: Европа и Северная Америка, больше развито выращивание зерна, овощей и животноводство.</a:t>
            </a:r>
          </a:p>
        </p:txBody>
      </p:sp>
    </p:spTree>
    <p:extLst>
      <p:ext uri="{BB962C8B-B14F-4D97-AF65-F5344CB8AC3E}">
        <p14:creationId xmlns:p14="http://schemas.microsoft.com/office/powerpoint/2010/main" xmlns="" val="12264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76E6A8D-6349-8846-58F9-A427B81117CA}"/>
              </a:ext>
            </a:extLst>
          </p:cNvPr>
          <p:cNvSpPr/>
          <p:nvPr/>
        </p:nvSpPr>
        <p:spPr>
          <a:xfrm>
            <a:off x="1412239" y="298438"/>
            <a:ext cx="9367520" cy="47855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38100" cap="rnd" cmpd="sng">
            <a:solidFill>
              <a:schemeClr val="accent4">
                <a:lumMod val="5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Направления сельского хозяйства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8D8813BA-4F51-79B6-6E13-921BDC4D7BC6}"/>
              </a:ext>
            </a:extLst>
          </p:cNvPr>
          <p:cNvSpPr/>
          <p:nvPr/>
        </p:nvSpPr>
        <p:spPr>
          <a:xfrm>
            <a:off x="275642" y="1468250"/>
            <a:ext cx="5669125" cy="10230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Book Antiqua" panose="02040602050305030304" pitchFamily="18" charset="0"/>
              </a:rPr>
              <a:t>Сельское хозяйство представлено во всех странах мира, в нём занято около 1 млрд человек. Оно включает следующие направления: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C60C55-61DB-B7FB-C9C5-C00743F69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314" r="9148"/>
          <a:stretch/>
        </p:blipFill>
        <p:spPr>
          <a:xfrm>
            <a:off x="194387" y="2716116"/>
            <a:ext cx="5750380" cy="312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823DEE-9319-A653-1705-00CB35C86769}"/>
              </a:ext>
            </a:extLst>
          </p:cNvPr>
          <p:cNvSpPr txBox="1"/>
          <p:nvPr/>
        </p:nvSpPr>
        <p:spPr>
          <a:xfrm>
            <a:off x="6095999" y="1468250"/>
            <a:ext cx="5886840" cy="2308324"/>
          </a:xfrm>
          <a:prstGeom prst="rect">
            <a:avLst/>
          </a:prstGeom>
          <a:solidFill>
            <a:schemeClr val="accent4">
              <a:lumMod val="20000"/>
              <a:lumOff val="80000"/>
              <a:alpha val="45882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Book Antiqua" panose="02040602050305030304" pitchFamily="18" charset="0"/>
              </a:rPr>
              <a:t>Растениеводство, получившее повсеместное развитие, за исключением тундры, арктических пустынь и высокогорий. Занимается выращиванием зерновых, технических, овощных культур.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Book Antiqua" panose="02040602050305030304" pitchFamily="18" charset="0"/>
              </a:rPr>
              <a:t>Животноводство, развитие которого зависит от кормовой базы. Разнообразие видов животных определяет специализацию: скотоводство, овцеводство, птицеводство, коневодство, рыболовство, пчеловодство, пушное звероводство.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701250-0F7C-6F09-A883-DF01E78CD252}"/>
              </a:ext>
            </a:extLst>
          </p:cNvPr>
          <p:cNvSpPr txBox="1"/>
          <p:nvPr/>
        </p:nvSpPr>
        <p:spPr>
          <a:xfrm>
            <a:off x="6095999" y="4160279"/>
            <a:ext cx="5886840" cy="2308324"/>
          </a:xfrm>
          <a:prstGeom prst="rect">
            <a:avLst/>
          </a:prstGeom>
          <a:solidFill>
            <a:schemeClr val="accent4">
              <a:lumMod val="20000"/>
              <a:lumOff val="80000"/>
              <a:alpha val="45882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Book Antiqua" panose="02040602050305030304" pitchFamily="18" charset="0"/>
              </a:rPr>
              <a:t> </a:t>
            </a:r>
            <a:r>
              <a:rPr lang="ru-RU" sz="1600" b="1" dirty="0">
                <a:latin typeface="Book Antiqua" panose="02040602050305030304" pitchFamily="18" charset="0"/>
              </a:rPr>
              <a:t>Для развития сельского хозяйства характерны следующие особенности:</a:t>
            </a:r>
          </a:p>
          <a:p>
            <a:pPr algn="just"/>
            <a:endParaRPr lang="ru-RU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Book Antiqua" panose="02040602050305030304" pitchFamily="18" charset="0"/>
              </a:rPr>
              <a:t>сезонность производства;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Book Antiqua" panose="02040602050305030304" pitchFamily="18" charset="0"/>
              </a:rPr>
              <a:t>решающее влияние природных условий на отраслевую структуру и размещение;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Book Antiqua" panose="02040602050305030304" pitchFamily="18" charset="0"/>
              </a:rPr>
              <a:t>земля — главное средство и одновременно предмет труда. От размеров площадей и качества почв зависит сельскохозяйственное производство.</a:t>
            </a:r>
          </a:p>
        </p:txBody>
      </p:sp>
    </p:spTree>
    <p:extLst>
      <p:ext uri="{BB962C8B-B14F-4D97-AF65-F5344CB8AC3E}">
        <p14:creationId xmlns:p14="http://schemas.microsoft.com/office/powerpoint/2010/main" xmlns="" val="274143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76E6A8D-6349-8846-58F9-A427B81117CA}"/>
              </a:ext>
            </a:extLst>
          </p:cNvPr>
          <p:cNvSpPr/>
          <p:nvPr/>
        </p:nvSpPr>
        <p:spPr>
          <a:xfrm>
            <a:off x="145915" y="249369"/>
            <a:ext cx="11513976" cy="78610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38100" cap="rnd" cmpd="sng">
            <a:solidFill>
              <a:schemeClr val="accent4">
                <a:lumMod val="5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Для увеличения объёма сельскохозяйственной продукции используют интенсивные и экстенсивные методы ведения хозяйства.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1778CB6-CAE5-EFE2-6969-426247BD21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334" y="3236707"/>
            <a:ext cx="5438387" cy="339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CE7F655-7093-8C55-9E08-AA673CEFE4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5749" y="2698227"/>
            <a:ext cx="5438387" cy="3388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8165E3F-0E1E-D2C6-F675-453324B27238}"/>
              </a:ext>
            </a:extLst>
          </p:cNvPr>
          <p:cNvSpPr txBox="1"/>
          <p:nvPr/>
        </p:nvSpPr>
        <p:spPr>
          <a:xfrm>
            <a:off x="93306" y="1674674"/>
            <a:ext cx="5438387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Интенсивное сельское хозяйство </a:t>
            </a:r>
            <a:r>
              <a:rPr lang="ru-RU" dirty="0">
                <a:latin typeface="Book Antiqua" panose="02040602050305030304" pitchFamily="18" charset="0"/>
              </a:rPr>
              <a:t>— производство, для которого характерен низкий севооборот и высокий уровень применения новой техники и агротехнических приёмов, внесения удобрений, использования мелиорации.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74F5FBF-9EB5-4F6C-EAEB-EED788A9D9DB}"/>
              </a:ext>
            </a:extLst>
          </p:cNvPr>
          <p:cNvSpPr txBox="1"/>
          <p:nvPr/>
        </p:nvSpPr>
        <p:spPr>
          <a:xfrm>
            <a:off x="5850294" y="1674674"/>
            <a:ext cx="543838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Book Antiqua" panose="02040602050305030304" pitchFamily="18" charset="0"/>
              </a:rPr>
              <a:t>Экстенсивное сельское хозяйство </a:t>
            </a:r>
            <a:r>
              <a:rPr lang="ru-RU" dirty="0">
                <a:latin typeface="Book Antiqua" panose="02040602050305030304" pitchFamily="18" charset="0"/>
              </a:rPr>
              <a:t>— производство с небольшими по сравнению с обрабатываемой земельной площадью затратами труда, удобрений и капитала.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8D4D3870-CAA6-894C-17A7-CCA7FDFA3E04}"/>
              </a:ext>
            </a:extLst>
          </p:cNvPr>
          <p:cNvSpPr/>
          <p:nvPr/>
        </p:nvSpPr>
        <p:spPr>
          <a:xfrm>
            <a:off x="7008067" y="6071893"/>
            <a:ext cx="5183933" cy="7861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 cap="rnd" cmpd="sng">
            <a:solidFill>
              <a:schemeClr val="accent4">
                <a:lumMod val="5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Какой метод ведения хозяйства будет наиболее рационален?</a:t>
            </a:r>
          </a:p>
        </p:txBody>
      </p:sp>
    </p:spTree>
    <p:extLst>
      <p:ext uri="{BB962C8B-B14F-4D97-AF65-F5344CB8AC3E}">
        <p14:creationId xmlns:p14="http://schemas.microsoft.com/office/powerpoint/2010/main" xmlns="" val="2222816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76E6A8D-6349-8846-58F9-A427B81117CA}"/>
              </a:ext>
            </a:extLst>
          </p:cNvPr>
          <p:cNvSpPr/>
          <p:nvPr/>
        </p:nvSpPr>
        <p:spPr>
          <a:xfrm>
            <a:off x="3101599" y="257799"/>
            <a:ext cx="5988802" cy="58548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38100" cap="rnd" cmpd="sng">
            <a:solidFill>
              <a:schemeClr val="accent4">
                <a:lumMod val="5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Растениеводство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6C14471-4DFB-0B3F-2F23-A17C2373638D}"/>
              </a:ext>
            </a:extLst>
          </p:cNvPr>
          <p:cNvSpPr txBox="1"/>
          <p:nvPr/>
        </p:nvSpPr>
        <p:spPr>
          <a:xfrm>
            <a:off x="541019" y="5399872"/>
            <a:ext cx="1110996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 Antiqua" panose="02040602050305030304" pitchFamily="18" charset="0"/>
              </a:rPr>
              <a:t>Задание 1. Используя содержание текста раздаточного материала, укажите примеры сельскохозяйственных культур и основные страны-производители и экспортёры.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500AB2-A49E-0C78-F57E-CDFD8AD45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4401" y="1299131"/>
            <a:ext cx="9448800" cy="1520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17F79E-6515-70ED-EE49-0BEE8164E853}"/>
              </a:ext>
            </a:extLst>
          </p:cNvPr>
          <p:cNvSpPr txBox="1"/>
          <p:nvPr/>
        </p:nvSpPr>
        <p:spPr>
          <a:xfrm>
            <a:off x="995679" y="1071267"/>
            <a:ext cx="9816353" cy="1323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Book Antiqua" panose="02040602050305030304" pitchFamily="18" charset="0"/>
              </a:rPr>
              <a:t>Растениеводство</a:t>
            </a:r>
            <a:r>
              <a:rPr lang="ru-RU" sz="2000" dirty="0">
                <a:latin typeface="Book Antiqua" panose="02040602050305030304" pitchFamily="18" charset="0"/>
              </a:rPr>
              <a:t> — это отрасль сельского хозяйства, занимающаяся выращиванием растений. Она включает в себя следующие основные направления: зерновые культуры, овощные и бахчевые культуры, плодовые и ягодные культуры, технические культуры, тонизирующие культуры.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C7A0DC1-F033-86A6-267D-31BBFBAEF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839" y="2912318"/>
            <a:ext cx="10050032" cy="22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358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BD6E3D-47AE-067E-BC8E-95A99AD94DBF}"/>
              </a:ext>
            </a:extLst>
          </p:cNvPr>
          <p:cNvSpPr txBox="1"/>
          <p:nvPr/>
        </p:nvSpPr>
        <p:spPr>
          <a:xfrm>
            <a:off x="541019" y="309712"/>
            <a:ext cx="1110996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Book Antiqua" panose="02040602050305030304" pitchFamily="18" charset="0"/>
              </a:rPr>
              <a:t>Задание 2. Используя данные таблицы, приведённой ниже, сравните доли населения, занятого в сельском хозяйстве, и доли сельского хозяйства в общем объёме ВВП Малайзии (1) и Албании (2). Сделайте вывод о том, в какой из этих стран сельское хозяйство играло бóльшую роль в экономике. Для обоснования вашего ответа запишите необходимые числовые данные или вычисления.</a:t>
            </a:r>
            <a:endParaRPr lang="ru-RU" sz="2400" dirty="0">
              <a:latin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40CF4DD-DE18-35F6-1127-CA22FE807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61" y="2914015"/>
            <a:ext cx="113442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01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776E6A8D-6349-8846-58F9-A427B81117CA}"/>
              </a:ext>
            </a:extLst>
          </p:cNvPr>
          <p:cNvSpPr/>
          <p:nvPr/>
        </p:nvSpPr>
        <p:spPr>
          <a:xfrm>
            <a:off x="3101599" y="257799"/>
            <a:ext cx="5988802" cy="58548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38100" cap="rnd" cmpd="sng">
            <a:solidFill>
              <a:schemeClr val="accent4">
                <a:lumMod val="5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Животноводство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B17F79E-6515-70ED-EE49-0BEE8164E853}"/>
              </a:ext>
            </a:extLst>
          </p:cNvPr>
          <p:cNvSpPr txBox="1"/>
          <p:nvPr/>
        </p:nvSpPr>
        <p:spPr>
          <a:xfrm>
            <a:off x="1187823" y="1071267"/>
            <a:ext cx="9816353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Book Antiqua" panose="02040602050305030304" pitchFamily="18" charset="0"/>
              </a:rPr>
              <a:t>Животноводство — </a:t>
            </a:r>
            <a:r>
              <a:rPr lang="ru-RU" sz="2000" dirty="0">
                <a:latin typeface="Book Antiqua" panose="02040602050305030304" pitchFamily="18" charset="0"/>
              </a:rPr>
              <a:t>это отрасль сельского хозяйства, которая занимается разведением животных для получения продуктов питания, сырья для промышленности и удовлетворения других потребностей человека.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17B4519-28D5-6E8F-2D0F-77F5404572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5485" y="2314916"/>
            <a:ext cx="4092915" cy="404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5C44402-D961-A95D-113C-9BF37AE0BF51}"/>
              </a:ext>
            </a:extLst>
          </p:cNvPr>
          <p:cNvSpPr txBox="1"/>
          <p:nvPr/>
        </p:nvSpPr>
        <p:spPr>
          <a:xfrm>
            <a:off x="863600" y="2924411"/>
            <a:ext cx="6096000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 Antiqua" panose="02040602050305030304" pitchFamily="18" charset="0"/>
              </a:rPr>
              <a:t>Различают следующие основные отрасли животноводства: 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• Скотоводство, 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• Свиноводство, 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• Птицеводство, 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• Овцеводство, 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• Коневодство, 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• Рыболовство, 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• Пчеловодство.</a:t>
            </a:r>
          </a:p>
        </p:txBody>
      </p:sp>
    </p:spTree>
    <p:extLst>
      <p:ext uri="{BB962C8B-B14F-4D97-AF65-F5344CB8AC3E}">
        <p14:creationId xmlns:p14="http://schemas.microsoft.com/office/powerpoint/2010/main" xmlns="" val="3682711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3F7530A0-9842-B835-C46E-6224F87B3E13}"/>
              </a:ext>
            </a:extLst>
          </p:cNvPr>
          <p:cNvSpPr/>
          <p:nvPr/>
        </p:nvSpPr>
        <p:spPr>
          <a:xfrm>
            <a:off x="1845439" y="450839"/>
            <a:ext cx="8501121" cy="58548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38100" cap="rnd" cmpd="sng">
            <a:solidFill>
              <a:schemeClr val="accent4">
                <a:lumMod val="5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Влияние сельского хозяйства на окружающую среду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2BE876B-C570-0479-EF86-7A45CE888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840" y="1576070"/>
            <a:ext cx="5875973" cy="3705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42ACB8-3520-2968-A7F7-9FC8CF40ADE1}"/>
              </a:ext>
            </a:extLst>
          </p:cNvPr>
          <p:cNvSpPr txBox="1"/>
          <p:nvPr/>
        </p:nvSpPr>
        <p:spPr>
          <a:xfrm>
            <a:off x="6431280" y="2850218"/>
            <a:ext cx="5008880" cy="38164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Book Antiqua" panose="02040602050305030304" pitchFamily="18" charset="0"/>
              </a:rPr>
              <a:t>Сельское хозяйство оказывает значительное влияние на окружающую среду. Оно может приводить к загрязнению воздуха и воды, эрозии почв, уничтожению природных экосистем и изменению климата. Однако при правильном подходе, сельское хозяйство может быть экологически устойчивым и даже способствовать сохранению природных ресурсов.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30511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D31E15A-4B75-DC21-153E-915877887C8F}"/>
              </a:ext>
            </a:extLst>
          </p:cNvPr>
          <p:cNvSpPr/>
          <p:nvPr/>
        </p:nvSpPr>
        <p:spPr>
          <a:xfrm>
            <a:off x="2743079" y="656543"/>
            <a:ext cx="6705842" cy="81190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38100" cap="rnd" cmpd="sng">
            <a:solidFill>
              <a:schemeClr val="accent4">
                <a:lumMod val="5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ДОМАШНЕЕ ЗАДАНИЕ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9B465F2B-74ED-3623-B863-860FBE7B4902}"/>
              </a:ext>
            </a:extLst>
          </p:cNvPr>
          <p:cNvSpPr/>
          <p:nvPr/>
        </p:nvSpPr>
        <p:spPr>
          <a:xfrm>
            <a:off x="2345094" y="1908802"/>
            <a:ext cx="7501812" cy="391588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38100" cap="rnd" cmpd="sng">
            <a:solidFill>
              <a:schemeClr val="accent4">
                <a:lumMod val="50000"/>
              </a:schemeClr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Book Antiqua" panose="02040602050305030304" pitchFamily="18" charset="0"/>
              </a:rPr>
              <a:t>Выполнить практическую работу</a:t>
            </a:r>
          </a:p>
          <a:p>
            <a:pPr algn="ctr"/>
            <a:endParaRPr lang="ru-RU" sz="2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ctr"/>
            <a:endParaRPr lang="ru-RU" sz="2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1CA8D21-0131-0E36-139F-DD10CF1C33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817" b="92366" l="4054" r="94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42" t="21771" r="28378" b="19154"/>
          <a:stretch/>
        </p:blipFill>
        <p:spPr>
          <a:xfrm>
            <a:off x="1004892" y="4118739"/>
            <a:ext cx="2565918" cy="21914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359DECC-CA9E-95F1-E648-825782095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817" b="92366" l="4054" r="943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42" t="21771" r="28378" b="19154"/>
          <a:stretch/>
        </p:blipFill>
        <p:spPr>
          <a:xfrm flipH="1">
            <a:off x="8292570" y="4118738"/>
            <a:ext cx="2565918" cy="21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39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482</Words>
  <Application>Microsoft Office PowerPoint</Application>
  <PresentationFormat>Произвольный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Фатима Хаматханова</dc:creator>
  <cp:lastModifiedBy>Olga</cp:lastModifiedBy>
  <cp:revision>21</cp:revision>
  <dcterms:created xsi:type="dcterms:W3CDTF">2024-05-04T07:53:56Z</dcterms:created>
  <dcterms:modified xsi:type="dcterms:W3CDTF">2025-04-20T13:33:29Z</dcterms:modified>
</cp:coreProperties>
</file>