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handoutMasterIdLst>
    <p:handoutMasterId r:id="rId22"/>
  </p:handoutMasterIdLst>
  <p:sldIdLst>
    <p:sldId id="257" r:id="rId2"/>
    <p:sldId id="260" r:id="rId3"/>
    <p:sldId id="264" r:id="rId4"/>
    <p:sldId id="267" r:id="rId5"/>
    <p:sldId id="265" r:id="rId6"/>
    <p:sldId id="266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E18001"/>
    <a:srgbClr val="6B9A0E"/>
    <a:srgbClr val="89C412"/>
    <a:srgbClr val="C5FAA8"/>
    <a:srgbClr val="8CCA13"/>
    <a:srgbClr val="C61D32"/>
    <a:srgbClr val="ED5D73"/>
    <a:srgbClr val="F48D95"/>
    <a:srgbClr val="E4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0" b="16017"/>
          <a:stretch/>
        </p:blipFill>
        <p:spPr bwMode="auto">
          <a:xfrm>
            <a:off x="0" y="0"/>
            <a:ext cx="12200554" cy="496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4E5F50-8C3C-4655-97FD-59D2AA8CA0C8}" type="datetimeFigureOut">
              <a:rPr lang="ru-RU" smtClean="0"/>
              <a:t>28.08.2023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522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25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9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/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68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3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26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18" y="5334882"/>
            <a:ext cx="1663581" cy="12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3"/>
          <a:stretch/>
        </p:blipFill>
        <p:spPr bwMode="auto">
          <a:xfrm>
            <a:off x="-12510" y="2"/>
            <a:ext cx="12204510" cy="5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cliparts.co/cliparts/E8T/6Ma/E8T6Mani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" y="5665863"/>
            <a:ext cx="1064389" cy="9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44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356" y="120630"/>
            <a:ext cx="1354614" cy="10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825/39663434.691/0_9fa28_6c5eb512_X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7" y="5440844"/>
            <a:ext cx="872911" cy="86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046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356" y="120630"/>
            <a:ext cx="1354614" cy="101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759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img-fotki.yandex.ru/get/6825/39663434.691/0_9fa28_6c5eb512_X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7" y="5440844"/>
            <a:ext cx="872911" cy="86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cliparts.co/cliparts/E8T/6Ma/E8T6Mani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88108"/>
            <a:ext cx="1447798" cy="124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0797"/>
          <a:stretch/>
        </p:blipFill>
        <p:spPr bwMode="auto">
          <a:xfrm>
            <a:off x="-12510" y="6358071"/>
            <a:ext cx="12204510" cy="4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18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0" b="16017"/>
          <a:stretch/>
        </p:blipFill>
        <p:spPr bwMode="auto">
          <a:xfrm>
            <a:off x="0" y="0"/>
            <a:ext cx="12200554" cy="496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83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89821"/>
          <a:stretch/>
        </p:blipFill>
        <p:spPr bwMode="auto">
          <a:xfrm>
            <a:off x="-12510" y="0"/>
            <a:ext cx="12204510" cy="58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3"/>
          <a:stretch/>
        </p:blipFill>
        <p:spPr bwMode="auto">
          <a:xfrm>
            <a:off x="-12510" y="2"/>
            <a:ext cx="12204510" cy="5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AGReverance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AGReverance" pitchFamily="2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72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3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18" y="5334882"/>
            <a:ext cx="1663581" cy="12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4E5F50-8C3C-4655-97FD-59D2AA8CA0C8}" type="datetimeFigureOut">
              <a:rPr lang="ru-RU" smtClean="0"/>
              <a:t>28.08.2023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0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0" r:id="rId3"/>
    <p:sldLayoutId id="2147483702" r:id="rId4"/>
    <p:sldLayoutId id="2147483701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AGReverance" pitchFamily="2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AGReverance" pitchFamily="2" charset="0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ebp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eb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web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web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ebp"/><Relationship Id="rId2" Type="http://schemas.openxmlformats.org/officeDocument/2006/relationships/image" Target="../media/image20.webp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Воды суши. Реки.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619393" y="5216872"/>
            <a:ext cx="3200400" cy="949570"/>
          </a:xfrm>
        </p:spPr>
        <p:txBody>
          <a:bodyPr>
            <a:normAutofit lnSpcReduction="10000"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Сташкова Елена Валерьевна</a:t>
            </a:r>
          </a:p>
          <a:p>
            <a:r>
              <a:rPr lang="ru-RU" sz="1400" dirty="0">
                <a:solidFill>
                  <a:schemeClr val="tx1"/>
                </a:solidFill>
              </a:rPr>
              <a:t>Учитель географии</a:t>
            </a:r>
          </a:p>
          <a:p>
            <a:r>
              <a:rPr lang="ru-RU" sz="1400" dirty="0">
                <a:solidFill>
                  <a:schemeClr val="tx1"/>
                </a:solidFill>
              </a:rPr>
              <a:t>МБОУ СОШ № 45</a:t>
            </a:r>
          </a:p>
          <a:p>
            <a:r>
              <a:rPr lang="ru-RU" sz="1400" dirty="0">
                <a:solidFill>
                  <a:schemeClr val="tx1"/>
                </a:solidFill>
              </a:rPr>
              <a:t>г. Мурманск</a:t>
            </a:r>
          </a:p>
        </p:txBody>
      </p:sp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EC68F6-750F-44D0-9290-AB88CBBFC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55" y="0"/>
            <a:ext cx="8897845" cy="6348046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646239BC-7169-4565-B3C6-BD86C77707CD}"/>
              </a:ext>
            </a:extLst>
          </p:cNvPr>
          <p:cNvSpPr/>
          <p:nvPr/>
        </p:nvSpPr>
        <p:spPr>
          <a:xfrm>
            <a:off x="237392" y="378068"/>
            <a:ext cx="3877408" cy="5002823"/>
          </a:xfrm>
          <a:prstGeom prst="wedgeRoundRectCallout">
            <a:avLst>
              <a:gd name="adj1" fmla="val 110936"/>
              <a:gd name="adj2" fmla="val 11468"/>
              <a:gd name="adj3" fmla="val 16667"/>
            </a:avLst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ВОДОСБОРНЫЙ БАССЕЙН РЕКИ –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суши, с которой стекает вода к главной реке и её притокам.</a:t>
            </a:r>
          </a:p>
        </p:txBody>
      </p:sp>
    </p:spTree>
    <p:extLst>
      <p:ext uri="{BB962C8B-B14F-4D97-AF65-F5344CB8AC3E}">
        <p14:creationId xmlns:p14="http://schemas.microsoft.com/office/powerpoint/2010/main" val="1598161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C032F4-4A1C-46A9-B74B-EAC358A60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155" y="0"/>
            <a:ext cx="8897845" cy="6348046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299BBEDE-B99C-456B-9379-53AF33664146}"/>
              </a:ext>
            </a:extLst>
          </p:cNvPr>
          <p:cNvSpPr/>
          <p:nvPr/>
        </p:nvSpPr>
        <p:spPr>
          <a:xfrm>
            <a:off x="307731" y="202223"/>
            <a:ext cx="3209192" cy="4712677"/>
          </a:xfrm>
          <a:prstGeom prst="wedgeRoundRectCallout">
            <a:avLst>
              <a:gd name="adj1" fmla="val 120537"/>
              <a:gd name="adj2" fmla="val 43657"/>
              <a:gd name="adj3" fmla="val 16667"/>
            </a:avLst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ВОДОРАЗДЕЛ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это линия раздела речных бассейнов.</a:t>
            </a:r>
          </a:p>
        </p:txBody>
      </p:sp>
    </p:spTree>
    <p:extLst>
      <p:ext uri="{BB962C8B-B14F-4D97-AF65-F5344CB8AC3E}">
        <p14:creationId xmlns:p14="http://schemas.microsoft.com/office/powerpoint/2010/main" val="1151723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77A4E52-AFB2-4B58-A8AF-FCE966AF5489}"/>
              </a:ext>
            </a:extLst>
          </p:cNvPr>
          <p:cNvSpPr/>
          <p:nvPr/>
        </p:nvSpPr>
        <p:spPr>
          <a:xfrm>
            <a:off x="1354015" y="193431"/>
            <a:ext cx="9003323" cy="800100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 ТЕЧЕНИЯ РЕКИ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37F02A-3A8E-4CD0-88DF-220CA0518D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23" y="3665619"/>
            <a:ext cx="4276579" cy="26728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24EDA2-1BF7-4AC1-8E44-C33FB2A21E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69" y="3648807"/>
            <a:ext cx="5020408" cy="2689674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3A34C6D-DCD5-4367-BDA9-3D6CF75BEAF0}"/>
              </a:ext>
            </a:extLst>
          </p:cNvPr>
          <p:cNvSpPr/>
          <p:nvPr/>
        </p:nvSpPr>
        <p:spPr>
          <a:xfrm>
            <a:off x="126023" y="1239716"/>
            <a:ext cx="4375639" cy="589085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ГОРНЫЕ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F9A2118-B3AE-450A-9AF1-A5A07664B23A}"/>
              </a:ext>
            </a:extLst>
          </p:cNvPr>
          <p:cNvSpPr/>
          <p:nvPr/>
        </p:nvSpPr>
        <p:spPr>
          <a:xfrm>
            <a:off x="7045568" y="1239716"/>
            <a:ext cx="5020407" cy="589085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РАВНИННЫЕ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A0A32128-75AF-4448-8482-7C60B336AE84}"/>
              </a:ext>
            </a:extLst>
          </p:cNvPr>
          <p:cNvCxnSpPr/>
          <p:nvPr/>
        </p:nvCxnSpPr>
        <p:spPr>
          <a:xfrm flipH="1">
            <a:off x="4141177" y="993531"/>
            <a:ext cx="1644161" cy="24618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C9BC2491-58DD-4328-B84F-A0A0F5728E49}"/>
              </a:ext>
            </a:extLst>
          </p:cNvPr>
          <p:cNvCxnSpPr>
            <a:stCxn id="2" idx="2"/>
          </p:cNvCxnSpPr>
          <p:nvPr/>
        </p:nvCxnSpPr>
        <p:spPr>
          <a:xfrm>
            <a:off x="5855677" y="993531"/>
            <a:ext cx="2198077" cy="24618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id="{9A4D76ED-EC9F-4B04-98A0-1B93DDB96E2B}"/>
              </a:ext>
            </a:extLst>
          </p:cNvPr>
          <p:cNvSpPr/>
          <p:nvPr/>
        </p:nvSpPr>
        <p:spPr>
          <a:xfrm>
            <a:off x="126023" y="1987061"/>
            <a:ext cx="5588977" cy="2198077"/>
          </a:xfrm>
          <a:prstGeom prst="wedgeRoundRectCallou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Большая разница между истоком и устьем;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Бурное течение;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Русло практически прямое;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Речные долины – узкие и глубокие.</a:t>
            </a:r>
          </a:p>
        </p:txBody>
      </p:sp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E1A2E7F1-22EC-4E25-BB1F-B00AD40DD823}"/>
              </a:ext>
            </a:extLst>
          </p:cNvPr>
          <p:cNvSpPr/>
          <p:nvPr/>
        </p:nvSpPr>
        <p:spPr>
          <a:xfrm>
            <a:off x="6289430" y="2039816"/>
            <a:ext cx="5776545" cy="1625803"/>
          </a:xfrm>
          <a:prstGeom prst="wedgeRoundRectCallou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Спокойное, медленное течение;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Широкие долины;</a:t>
            </a:r>
          </a:p>
          <a:p>
            <a:pPr marL="285750" indent="-285750">
              <a:buFontTx/>
              <a:buChar char="-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Плоское дно.</a:t>
            </a:r>
          </a:p>
        </p:txBody>
      </p:sp>
    </p:spTree>
    <p:extLst>
      <p:ext uri="{BB962C8B-B14F-4D97-AF65-F5344CB8AC3E}">
        <p14:creationId xmlns:p14="http://schemas.microsoft.com/office/powerpoint/2010/main" val="3045765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6753705-89AC-41E8-BFBC-96A9990A8B40}"/>
              </a:ext>
            </a:extLst>
          </p:cNvPr>
          <p:cNvSpPr/>
          <p:nvPr/>
        </p:nvSpPr>
        <p:spPr>
          <a:xfrm>
            <a:off x="2611315" y="193431"/>
            <a:ext cx="6260124" cy="738554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ГОРНЫХ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рек характерны: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C3B3E8-8805-41A3-A24D-7E3B7F3F9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32" y="3343850"/>
            <a:ext cx="4023945" cy="30179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5ECC02-82DF-4318-95CF-66477CBB7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17" y="3340030"/>
            <a:ext cx="4539762" cy="3021779"/>
          </a:xfrm>
          <a:prstGeom prst="rect">
            <a:avLst/>
          </a:prstGeom>
        </p:spPr>
      </p:pic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5F047535-1F69-4695-BE6A-D9EA7A1BABCD}"/>
              </a:ext>
            </a:extLst>
          </p:cNvPr>
          <p:cNvSpPr/>
          <p:nvPr/>
        </p:nvSpPr>
        <p:spPr>
          <a:xfrm>
            <a:off x="161192" y="1441938"/>
            <a:ext cx="5008685" cy="1987062"/>
          </a:xfrm>
          <a:prstGeom prst="wedgeRoundRectCallou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ПОРОГИ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возникают при пересечении рекой твёрдых скалистых пород.</a:t>
            </a: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432D7965-8638-434C-8166-A0CC1EF79BDC}"/>
              </a:ext>
            </a:extLst>
          </p:cNvPr>
          <p:cNvSpPr/>
          <p:nvPr/>
        </p:nvSpPr>
        <p:spPr>
          <a:xfrm>
            <a:off x="6096000" y="1441938"/>
            <a:ext cx="5562600" cy="1901912"/>
          </a:xfrm>
          <a:prstGeom prst="wedgeRoundRectCallou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ВОДОПАД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падение воды в реке с уступа в речном русле.</a:t>
            </a:r>
          </a:p>
        </p:txBody>
      </p:sp>
    </p:spTree>
    <p:extLst>
      <p:ext uri="{BB962C8B-B14F-4D97-AF65-F5344CB8AC3E}">
        <p14:creationId xmlns:p14="http://schemas.microsoft.com/office/powerpoint/2010/main" val="2497726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37B301-97B1-455A-B234-44A3C8D876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5" y="2604292"/>
            <a:ext cx="6194293" cy="41306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914897-861B-4C13-8D45-4E3DE9321C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08" y="119098"/>
            <a:ext cx="5867733" cy="3887373"/>
          </a:xfrm>
          <a:prstGeom prst="rect">
            <a:avLst/>
          </a:prstGeom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E1F0A362-30C5-4400-9CED-4805CD2EFFE6}"/>
              </a:ext>
            </a:extLst>
          </p:cNvPr>
          <p:cNvSpPr/>
          <p:nvPr/>
        </p:nvSpPr>
        <p:spPr>
          <a:xfrm>
            <a:off x="217554" y="119098"/>
            <a:ext cx="5926016" cy="2485194"/>
          </a:xfrm>
          <a:prstGeom prst="wedgeRoundRectCallout">
            <a:avLst>
              <a:gd name="adj1" fmla="val -20685"/>
              <a:gd name="adj2" fmla="val 75130"/>
              <a:gd name="adj3" fmla="val 16667"/>
            </a:avLst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Высочайший водопад планеты –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АНХЕЛЬ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(Южная Америка) – вода падает с высоты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1054 метра.</a:t>
            </a: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6409A309-C0CD-4A5C-8AF6-BA1A4205EDAB}"/>
              </a:ext>
            </a:extLst>
          </p:cNvPr>
          <p:cNvSpPr/>
          <p:nvPr/>
        </p:nvSpPr>
        <p:spPr>
          <a:xfrm>
            <a:off x="6424412" y="4124765"/>
            <a:ext cx="5574324" cy="2610142"/>
          </a:xfrm>
          <a:prstGeom prst="wedgeRoundRectCallout">
            <a:avLst>
              <a:gd name="adj1" fmla="val -21464"/>
              <a:gd name="adj2" fmla="val -73691"/>
              <a:gd name="adj3" fmla="val 16667"/>
            </a:avLst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Водопад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ВИКТОРИЯ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реке Замбези в Южной Африке имеет ширину более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 метров.</a:t>
            </a:r>
          </a:p>
        </p:txBody>
      </p:sp>
    </p:spTree>
    <p:extLst>
      <p:ext uri="{BB962C8B-B14F-4D97-AF65-F5344CB8AC3E}">
        <p14:creationId xmlns:p14="http://schemas.microsoft.com/office/powerpoint/2010/main" val="2208844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3BB898-2B81-464F-94A7-F21161553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9" y="1213338"/>
            <a:ext cx="11148646" cy="5574323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931FC3D5-C782-4A6F-BDD6-1FA5FE0E0170}"/>
              </a:ext>
            </a:extLst>
          </p:cNvPr>
          <p:cNvSpPr/>
          <p:nvPr/>
        </p:nvSpPr>
        <p:spPr>
          <a:xfrm>
            <a:off x="1412630" y="70339"/>
            <a:ext cx="10659207" cy="1433146"/>
          </a:xfrm>
          <a:prstGeom prst="wedgeRoundRectCallou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ПИТАНИЕ РЕКИ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способ поступления в нее воды.</a:t>
            </a:r>
          </a:p>
        </p:txBody>
      </p:sp>
    </p:spTree>
    <p:extLst>
      <p:ext uri="{BB962C8B-B14F-4D97-AF65-F5344CB8AC3E}">
        <p14:creationId xmlns:p14="http://schemas.microsoft.com/office/powerpoint/2010/main" val="2480573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E623BA-CED1-48BB-A874-3FE92E43DC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55" y="997925"/>
            <a:ext cx="7156939" cy="5367705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4CA21943-1F4F-4E27-A50F-69F44ADE75AB}"/>
              </a:ext>
            </a:extLst>
          </p:cNvPr>
          <p:cNvSpPr/>
          <p:nvPr/>
        </p:nvSpPr>
        <p:spPr>
          <a:xfrm>
            <a:off x="237392" y="167053"/>
            <a:ext cx="4589585" cy="3877408"/>
          </a:xfrm>
          <a:prstGeom prst="wedgeRoundRectCallou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повторяющийся в одно и то же время подъем воды в реке, называется 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ПОЛОВОДЬЕ.</a:t>
            </a:r>
          </a:p>
        </p:txBody>
      </p:sp>
    </p:spTree>
    <p:extLst>
      <p:ext uri="{BB962C8B-B14F-4D97-AF65-F5344CB8AC3E}">
        <p14:creationId xmlns:p14="http://schemas.microsoft.com/office/powerpoint/2010/main" val="831706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0EB6EE-7C49-4D0F-882E-9C5074BD7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22" y="971282"/>
            <a:ext cx="5736400" cy="42595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5E6F39-D6FA-4820-BC3E-6171E3EA0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1" y="4342646"/>
            <a:ext cx="4939446" cy="24783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5868FE-F60C-487D-9E78-69A65779F8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124" y="4518492"/>
            <a:ext cx="4588975" cy="2302482"/>
          </a:xfrm>
          <a:prstGeom prst="rect">
            <a:avLst/>
          </a:prstGeom>
        </p:spPr>
      </p:pic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508CE1F4-E335-4C76-BB3B-A73E50A94F12}"/>
              </a:ext>
            </a:extLst>
          </p:cNvPr>
          <p:cNvSpPr/>
          <p:nvPr/>
        </p:nvSpPr>
        <p:spPr>
          <a:xfrm>
            <a:off x="1094682" y="125485"/>
            <a:ext cx="9741877" cy="672344"/>
          </a:xfrm>
          <a:prstGeom prst="wedgeRoundRectCallou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ВОЛГА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самая протяженная река Европы (длина 3530 к.)</a:t>
            </a:r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50BC0838-11CA-4967-BD36-146AA288CF38}"/>
              </a:ext>
            </a:extLst>
          </p:cNvPr>
          <p:cNvSpPr/>
          <p:nvPr/>
        </p:nvSpPr>
        <p:spPr>
          <a:xfrm>
            <a:off x="8150470" y="1732085"/>
            <a:ext cx="3842238" cy="1125415"/>
          </a:xfrm>
          <a:prstGeom prst="wedgeRoundRectCallou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Волга протекает по территории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субъектов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</a:t>
            </a: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E3F79212-8F17-498C-8439-C64583CE1CF3}"/>
              </a:ext>
            </a:extLst>
          </p:cNvPr>
          <p:cNvSpPr/>
          <p:nvPr/>
        </p:nvSpPr>
        <p:spPr>
          <a:xfrm>
            <a:off x="68501" y="2426677"/>
            <a:ext cx="4176346" cy="2170945"/>
          </a:xfrm>
          <a:prstGeom prst="wedgeRoundRectCallou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Берет начало на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Валдайской возвышенности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высоте 228 м. и впадает в Каспийское море. </a:t>
            </a:r>
          </a:p>
        </p:txBody>
      </p:sp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BA11212B-AC54-41B5-8187-C39B37CF7128}"/>
              </a:ext>
            </a:extLst>
          </p:cNvPr>
          <p:cNvSpPr/>
          <p:nvPr/>
        </p:nvSpPr>
        <p:spPr>
          <a:xfrm>
            <a:off x="5566545" y="4000501"/>
            <a:ext cx="5270014" cy="1503484"/>
          </a:xfrm>
          <a:prstGeom prst="wedgeRoundRectCallou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берегах Волги стоит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города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численностью населения более 1 млн. человек: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Нижний Новгород, Казань, Самара и Волгоград.</a:t>
            </a:r>
          </a:p>
        </p:txBody>
      </p:sp>
    </p:spTree>
    <p:extLst>
      <p:ext uri="{BB962C8B-B14F-4D97-AF65-F5344CB8AC3E}">
        <p14:creationId xmlns:p14="http://schemas.microsoft.com/office/powerpoint/2010/main" val="2740220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FC2D95-97D4-416D-82E1-02D28C9C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6"/>
            <a:ext cx="12192000" cy="6853187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5CD9EAAA-F7BC-4933-9AFB-C6C41142B85B}"/>
              </a:ext>
            </a:extLst>
          </p:cNvPr>
          <p:cNvSpPr/>
          <p:nvPr/>
        </p:nvSpPr>
        <p:spPr>
          <a:xfrm>
            <a:off x="1116623" y="105508"/>
            <a:ext cx="9917723" cy="597877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ПРАКТИЧЕСКАЯ РАБОТА № 1</a:t>
            </a:r>
          </a:p>
        </p:txBody>
      </p:sp>
    </p:spTree>
    <p:extLst>
      <p:ext uri="{BB962C8B-B14F-4D97-AF65-F5344CB8AC3E}">
        <p14:creationId xmlns:p14="http://schemas.microsoft.com/office/powerpoint/2010/main" val="3261904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298939" y="401808"/>
            <a:ext cx="11614640" cy="6054383"/>
          </a:xfrm>
        </p:spPr>
        <p:txBody>
          <a:bodyPr/>
          <a:lstStyle/>
          <a:p>
            <a:r>
              <a:rPr lang="ru-RU" sz="4000" b="1" i="1" dirty="0">
                <a:solidFill>
                  <a:srgbClr val="002060"/>
                </a:solidFill>
              </a:rPr>
              <a:t>Реки различаются по питанию, режиму, характеру течения. Характер течения реки определяется природными условиями, в которых протекает река. Для проведения практической работы тебе потребуется физическая карта России и Южной Америки.</a:t>
            </a:r>
            <a:endParaRPr lang="ru-RU" sz="4000" b="1" dirty="0">
              <a:solidFill>
                <a:srgbClr val="002060"/>
              </a:solidFill>
            </a:endParaRPr>
          </a:p>
          <a:p>
            <a:endParaRPr lang="ru-RU" sz="4000" b="1" dirty="0">
              <a:solidFill>
                <a:srgbClr val="002060"/>
              </a:solidFill>
            </a:endParaRPr>
          </a:p>
          <a:p>
            <a:r>
              <a:rPr lang="ru-RU" sz="4000" b="1" dirty="0">
                <a:solidFill>
                  <a:srgbClr val="002060"/>
                </a:solidFill>
              </a:rPr>
              <a:t>Для работы начерти таблицу.  Вноси в таблицу всю полученную информацию.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6390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7BCC911-1178-4ABD-BADC-FEEE2A8C7861}"/>
              </a:ext>
            </a:extLst>
          </p:cNvPr>
          <p:cNvSpPr/>
          <p:nvPr/>
        </p:nvSpPr>
        <p:spPr>
          <a:xfrm>
            <a:off x="1872762" y="633047"/>
            <a:ext cx="8634046" cy="931984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ВОДЫ СУШИ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C2D4CA9-5A12-47B3-A2E1-8A8A7DA751ED}"/>
              </a:ext>
            </a:extLst>
          </p:cNvPr>
          <p:cNvSpPr/>
          <p:nvPr/>
        </p:nvSpPr>
        <p:spPr>
          <a:xfrm>
            <a:off x="1063871" y="1982665"/>
            <a:ext cx="3763108" cy="633046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ПОВЕРХНОСТНЫЕ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E2CB6CA-6D22-482C-B29A-B3CC6A982E89}"/>
              </a:ext>
            </a:extLst>
          </p:cNvPr>
          <p:cNvSpPr/>
          <p:nvPr/>
        </p:nvSpPr>
        <p:spPr>
          <a:xfrm>
            <a:off x="7233138" y="1969475"/>
            <a:ext cx="3833446" cy="633046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ПОДЗЕМНЫЕ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0709F81-8FEE-4631-8C73-9716573D93C7}"/>
              </a:ext>
            </a:extLst>
          </p:cNvPr>
          <p:cNvSpPr/>
          <p:nvPr/>
        </p:nvSpPr>
        <p:spPr>
          <a:xfrm>
            <a:off x="1055078" y="3033345"/>
            <a:ext cx="3763108" cy="3367455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Реки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Озера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Болота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Ледники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Искусственные водоемы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Каналы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2EE31D6-4208-4839-803F-FD1B4421F1C5}"/>
              </a:ext>
            </a:extLst>
          </p:cNvPr>
          <p:cNvSpPr/>
          <p:nvPr/>
        </p:nvSpPr>
        <p:spPr>
          <a:xfrm>
            <a:off x="7233138" y="3033344"/>
            <a:ext cx="3833446" cy="2804747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Подземные воды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порах и трещинах пород</a:t>
            </a:r>
          </a:p>
          <a:p>
            <a:pPr marL="285750" indent="-285750" algn="ctr">
              <a:buFontTx/>
              <a:buChar char="-"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пустотах земной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коры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E6B542F-C953-49BF-A4BF-29F62942D9B6}"/>
              </a:ext>
            </a:extLst>
          </p:cNvPr>
          <p:cNvCxnSpPr>
            <a:stCxn id="2" idx="2"/>
          </p:cNvCxnSpPr>
          <p:nvPr/>
        </p:nvCxnSpPr>
        <p:spPr>
          <a:xfrm flipH="1">
            <a:off x="3226777" y="1565031"/>
            <a:ext cx="2963008" cy="40444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075AD9C-0C7F-4902-BF66-57B2543E39BE}"/>
              </a:ext>
            </a:extLst>
          </p:cNvPr>
          <p:cNvCxnSpPr/>
          <p:nvPr/>
        </p:nvCxnSpPr>
        <p:spPr>
          <a:xfrm>
            <a:off x="6286500" y="1565031"/>
            <a:ext cx="2743200" cy="40444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17C852B9-A12F-43CF-8ABC-24CFFBE645D7}"/>
              </a:ext>
            </a:extLst>
          </p:cNvPr>
          <p:cNvCxnSpPr/>
          <p:nvPr/>
        </p:nvCxnSpPr>
        <p:spPr>
          <a:xfrm>
            <a:off x="2857500" y="2615711"/>
            <a:ext cx="0" cy="41763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8B88ACC-088B-4E7C-A892-2F9273A693C9}"/>
              </a:ext>
            </a:extLst>
          </p:cNvPr>
          <p:cNvCxnSpPr/>
          <p:nvPr/>
        </p:nvCxnSpPr>
        <p:spPr>
          <a:xfrm>
            <a:off x="9223131" y="2615711"/>
            <a:ext cx="0" cy="41763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Параграф 31 и 32 прочитать.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Дать письменно описание реки нашей области по своему выбору.</a:t>
            </a: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3442257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2858378-B911-44FD-AA8A-4AF703EA2B4A}"/>
              </a:ext>
            </a:extLst>
          </p:cNvPr>
          <p:cNvSpPr/>
          <p:nvPr/>
        </p:nvSpPr>
        <p:spPr>
          <a:xfrm>
            <a:off x="246185" y="184638"/>
            <a:ext cx="10779369" cy="720970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Способы изображения внутренних вод на картах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1579A2-3482-4FB5-841D-C6F3CC37E9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3" y="1125416"/>
            <a:ext cx="3411415" cy="24903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61BBA1-88D8-4AB9-96C3-10444149C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3" y="3538216"/>
            <a:ext cx="3682146" cy="28517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2B66D8-7ED0-4FD0-89C1-5926DD50B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356" y="1122382"/>
            <a:ext cx="3757988" cy="26249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9B2CD7-689F-4999-9F21-CFD3CE6E5E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546" y="3747282"/>
            <a:ext cx="3951609" cy="264265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0BEA593-860D-44B8-8D34-0C88C12038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20" y="1122382"/>
            <a:ext cx="3724593" cy="249336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C16E9E0-E22B-4084-B2A6-21E4070339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11" y="3615749"/>
            <a:ext cx="3951609" cy="2774191"/>
          </a:xfrm>
          <a:prstGeom prst="rect">
            <a:avLst/>
          </a:prstGeom>
        </p:spPr>
      </p:pic>
      <p:sp>
        <p:nvSpPr>
          <p:cNvPr id="21" name="Облачко с текстом: прямоугольное со скругленными углами 20">
            <a:extLst>
              <a:ext uri="{FF2B5EF4-FFF2-40B4-BE49-F238E27FC236}">
                <a16:creationId xmlns:a16="http://schemas.microsoft.com/office/drawing/2014/main" id="{465D880B-2A8D-4880-A7F0-C511248E3F3F}"/>
              </a:ext>
            </a:extLst>
          </p:cNvPr>
          <p:cNvSpPr/>
          <p:nvPr/>
        </p:nvSpPr>
        <p:spPr>
          <a:xfrm>
            <a:off x="1814675" y="3318408"/>
            <a:ext cx="2048608" cy="500619"/>
          </a:xfrm>
          <a:prstGeom prst="wedgeRoundRectCallou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РЕКА</a:t>
            </a:r>
          </a:p>
        </p:txBody>
      </p:sp>
      <p:sp>
        <p:nvSpPr>
          <p:cNvPr id="22" name="Облачко с текстом: прямоугольное со скругленными углами 21">
            <a:extLst>
              <a:ext uri="{FF2B5EF4-FFF2-40B4-BE49-F238E27FC236}">
                <a16:creationId xmlns:a16="http://schemas.microsoft.com/office/drawing/2014/main" id="{9D0AAA1F-5E76-4045-A66C-1F02D48F4C9F}"/>
              </a:ext>
            </a:extLst>
          </p:cNvPr>
          <p:cNvSpPr/>
          <p:nvPr/>
        </p:nvSpPr>
        <p:spPr>
          <a:xfrm>
            <a:off x="5496045" y="3394468"/>
            <a:ext cx="2505808" cy="535056"/>
          </a:xfrm>
          <a:prstGeom prst="wedgeRoundRectCallou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ОЗЕРО</a:t>
            </a:r>
          </a:p>
        </p:txBody>
      </p:sp>
      <p:sp>
        <p:nvSpPr>
          <p:cNvPr id="23" name="Облачко с текстом: прямоугольное со скругленными углами 22">
            <a:extLst>
              <a:ext uri="{FF2B5EF4-FFF2-40B4-BE49-F238E27FC236}">
                <a16:creationId xmlns:a16="http://schemas.microsoft.com/office/drawing/2014/main" id="{84403FE8-0975-4ABD-AAC6-FAE419F78AE0}"/>
              </a:ext>
            </a:extLst>
          </p:cNvPr>
          <p:cNvSpPr/>
          <p:nvPr/>
        </p:nvSpPr>
        <p:spPr>
          <a:xfrm>
            <a:off x="9767312" y="3429000"/>
            <a:ext cx="2329962" cy="465992"/>
          </a:xfrm>
          <a:prstGeom prst="wedgeRoundRectCallou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БОЛОТО</a:t>
            </a:r>
          </a:p>
        </p:txBody>
      </p: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A466B5-EF54-4359-91BF-5A81BE3BDF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5" y="630099"/>
            <a:ext cx="3594846" cy="23266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60B5E1-325A-4F86-9988-2196A27D0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7" y="3733538"/>
            <a:ext cx="3995225" cy="26218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92BB93-6391-4CA3-8EAE-D7C1DB4D9D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46" y="306080"/>
            <a:ext cx="4065563" cy="25409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401887-92CA-4E17-B129-1DAEB02E8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362" y="2956763"/>
            <a:ext cx="3662329" cy="33986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D7DBD0-4C88-480B-A445-8A611085E8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74" y="427799"/>
            <a:ext cx="3825791" cy="22975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ACEBCE-D54A-4333-8424-D24C0756BC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26" y="3018253"/>
            <a:ext cx="2462867" cy="3411948"/>
          </a:xfrm>
          <a:prstGeom prst="rect">
            <a:avLst/>
          </a:prstGeom>
        </p:spPr>
      </p:pic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F996D1F3-6AFA-47F5-982B-3ABD4CB32250}"/>
              </a:ext>
            </a:extLst>
          </p:cNvPr>
          <p:cNvSpPr/>
          <p:nvPr/>
        </p:nvSpPr>
        <p:spPr>
          <a:xfrm>
            <a:off x="949568" y="2847057"/>
            <a:ext cx="2997627" cy="886481"/>
          </a:xfrm>
          <a:prstGeom prst="wedgeRoundRectCallou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Многолетняя мерзлота</a:t>
            </a:r>
          </a:p>
        </p:txBody>
      </p:sp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id="{C1D9ACF6-1770-4EFC-AA8A-63C41E3B3095}"/>
              </a:ext>
            </a:extLst>
          </p:cNvPr>
          <p:cNvSpPr/>
          <p:nvPr/>
        </p:nvSpPr>
        <p:spPr>
          <a:xfrm>
            <a:off x="4944794" y="2700781"/>
            <a:ext cx="3152921" cy="886481"/>
          </a:xfrm>
          <a:prstGeom prst="wedgeRoundRectCallou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Искусственный водоем</a:t>
            </a:r>
          </a:p>
        </p:txBody>
      </p:sp>
      <p:sp>
        <p:nvSpPr>
          <p:cNvPr id="18" name="Облачко с текстом: прямоугольное со скругленными углами 17">
            <a:extLst>
              <a:ext uri="{FF2B5EF4-FFF2-40B4-BE49-F238E27FC236}">
                <a16:creationId xmlns:a16="http://schemas.microsoft.com/office/drawing/2014/main" id="{28D849B4-254D-4717-AFCF-67B8003D930C}"/>
              </a:ext>
            </a:extLst>
          </p:cNvPr>
          <p:cNvSpPr/>
          <p:nvPr/>
        </p:nvSpPr>
        <p:spPr>
          <a:xfrm>
            <a:off x="9583615" y="2637692"/>
            <a:ext cx="2544609" cy="571500"/>
          </a:xfrm>
          <a:prstGeom prst="wedgeRoundRectCallou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Канал</a:t>
            </a:r>
          </a:p>
        </p:txBody>
      </p:sp>
    </p:spTree>
    <p:extLst>
      <p:ext uri="{BB962C8B-B14F-4D97-AF65-F5344CB8AC3E}">
        <p14:creationId xmlns:p14="http://schemas.microsoft.com/office/powerpoint/2010/main" val="3383573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45F2DE1-7F0B-4C31-9187-3372AE414A2B}"/>
              </a:ext>
            </a:extLst>
          </p:cNvPr>
          <p:cNvSpPr/>
          <p:nvPr/>
        </p:nvSpPr>
        <p:spPr>
          <a:xfrm>
            <a:off x="958362" y="764931"/>
            <a:ext cx="9891346" cy="4897315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РЕКА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водный поток, протекающий в естественном углублении земной поверхности – 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РУСЛЕ РЕКИ</a:t>
            </a: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7F2BD8-B2AE-4882-80F1-D4B4DE4C8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206" y="915914"/>
            <a:ext cx="7327137" cy="5185948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9C11BA21-5B6B-446F-90F9-15261BC35675}"/>
              </a:ext>
            </a:extLst>
          </p:cNvPr>
          <p:cNvSpPr/>
          <p:nvPr/>
        </p:nvSpPr>
        <p:spPr>
          <a:xfrm>
            <a:off x="5336931" y="1090247"/>
            <a:ext cx="2567354" cy="615461"/>
          </a:xfrm>
          <a:prstGeom prst="ellipse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ИСТОК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DD09F3A9-DF10-4129-B4D4-9FB44D8EF6AA}"/>
              </a:ext>
            </a:extLst>
          </p:cNvPr>
          <p:cNvSpPr/>
          <p:nvPr/>
        </p:nvSpPr>
        <p:spPr>
          <a:xfrm>
            <a:off x="6673362" y="1934309"/>
            <a:ext cx="2839915" cy="624252"/>
          </a:xfrm>
          <a:prstGeom prst="ellipse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ПРИТОК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9A71C69-A0E1-42E8-AC13-8DADE29E17E2}"/>
              </a:ext>
            </a:extLst>
          </p:cNvPr>
          <p:cNvSpPr/>
          <p:nvPr/>
        </p:nvSpPr>
        <p:spPr>
          <a:xfrm>
            <a:off x="1186962" y="3472963"/>
            <a:ext cx="2716823" cy="615460"/>
          </a:xfrm>
          <a:prstGeom prst="ellipse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ПРИТОК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38C07888-AA84-4D90-A21B-20B76CC30E80}"/>
              </a:ext>
            </a:extLst>
          </p:cNvPr>
          <p:cNvSpPr/>
          <p:nvPr/>
        </p:nvSpPr>
        <p:spPr>
          <a:xfrm>
            <a:off x="3393831" y="4809393"/>
            <a:ext cx="2637691" cy="615461"/>
          </a:xfrm>
          <a:prstGeom prst="ellipse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УСТЬЕ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2D44404D-45B7-4ABB-B3DB-7306230D16C1}"/>
              </a:ext>
            </a:extLst>
          </p:cNvPr>
          <p:cNvSpPr/>
          <p:nvPr/>
        </p:nvSpPr>
        <p:spPr>
          <a:xfrm>
            <a:off x="8572500" y="3578469"/>
            <a:ext cx="2839915" cy="624252"/>
          </a:xfrm>
          <a:prstGeom prst="ellipse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ДЕЛЬТА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777A60D-140D-4DD5-9CC6-806ABB141626}"/>
              </a:ext>
            </a:extLst>
          </p:cNvPr>
          <p:cNvSpPr/>
          <p:nvPr/>
        </p:nvSpPr>
        <p:spPr>
          <a:xfrm>
            <a:off x="1450732" y="2048608"/>
            <a:ext cx="2453054" cy="509954"/>
          </a:xfrm>
          <a:prstGeom prst="ellipse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РУСЛО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F6E1687B-5CF5-4387-B4E5-0F98056A5C98}"/>
              </a:ext>
            </a:extLst>
          </p:cNvPr>
          <p:cNvCxnSpPr/>
          <p:nvPr/>
        </p:nvCxnSpPr>
        <p:spPr>
          <a:xfrm flipH="1">
            <a:off x="4791808" y="1776046"/>
            <a:ext cx="1485900" cy="43961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D555DE34-FCA7-4BCC-B5F2-FF2A1CCB767D}"/>
              </a:ext>
            </a:extLst>
          </p:cNvPr>
          <p:cNvCxnSpPr/>
          <p:nvPr/>
        </p:nvCxnSpPr>
        <p:spPr>
          <a:xfrm flipH="1">
            <a:off x="5336931" y="2565840"/>
            <a:ext cx="2294792" cy="28286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4B8A86F-F5F2-4911-A6F7-B72C3E64E74B}"/>
              </a:ext>
            </a:extLst>
          </p:cNvPr>
          <p:cNvCxnSpPr/>
          <p:nvPr/>
        </p:nvCxnSpPr>
        <p:spPr>
          <a:xfrm flipH="1">
            <a:off x="7438292" y="4026877"/>
            <a:ext cx="1283675" cy="6154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5EE234A7-A4D1-49E6-920F-96EB3715BE84}"/>
              </a:ext>
            </a:extLst>
          </p:cNvPr>
          <p:cNvCxnSpPr/>
          <p:nvPr/>
        </p:nvCxnSpPr>
        <p:spPr>
          <a:xfrm>
            <a:off x="3619501" y="2451542"/>
            <a:ext cx="2010719" cy="72248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94C03C14-14F4-40DF-AC49-C26A8DEFE81B}"/>
              </a:ext>
            </a:extLst>
          </p:cNvPr>
          <p:cNvCxnSpPr/>
          <p:nvPr/>
        </p:nvCxnSpPr>
        <p:spPr>
          <a:xfrm flipV="1">
            <a:off x="4026877" y="3279532"/>
            <a:ext cx="967153" cy="47175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0E408B7A-1115-4F95-B15C-C6348FF6DEFD}"/>
              </a:ext>
            </a:extLst>
          </p:cNvPr>
          <p:cNvCxnSpPr/>
          <p:nvPr/>
        </p:nvCxnSpPr>
        <p:spPr>
          <a:xfrm flipV="1">
            <a:off x="5908431" y="4026877"/>
            <a:ext cx="1151792" cy="89681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178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8A2AAB18-2F1F-4FBA-A31E-CFD6E2B3A94D}"/>
              </a:ext>
            </a:extLst>
          </p:cNvPr>
          <p:cNvSpPr/>
          <p:nvPr/>
        </p:nvSpPr>
        <p:spPr>
          <a:xfrm>
            <a:off x="2743200" y="184638"/>
            <a:ext cx="5416062" cy="712177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 РЕКИ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701FE4CD-D566-4EDE-8E09-7D2DBF1EAFC2}"/>
              </a:ext>
            </a:extLst>
          </p:cNvPr>
          <p:cNvSpPr/>
          <p:nvPr/>
        </p:nvSpPr>
        <p:spPr>
          <a:xfrm>
            <a:off x="457200" y="1116624"/>
            <a:ext cx="10717823" cy="1011114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ИСТОК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место, где река берет начало (болото, озеро, ледник).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702E17E-78BE-484D-BE47-EC9A017DD47A}"/>
              </a:ext>
            </a:extLst>
          </p:cNvPr>
          <p:cNvSpPr/>
          <p:nvPr/>
        </p:nvSpPr>
        <p:spPr>
          <a:xfrm>
            <a:off x="457200" y="2426678"/>
            <a:ext cx="10717823" cy="1336430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УСТЬЕ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место, где река заканчивается и впадает в море, озеро или реку.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D1E0EE9-7C30-497C-BF44-0C8DB74F072B}"/>
              </a:ext>
            </a:extLst>
          </p:cNvPr>
          <p:cNvSpPr/>
          <p:nvPr/>
        </p:nvSpPr>
        <p:spPr>
          <a:xfrm>
            <a:off x="457200" y="4062048"/>
            <a:ext cx="10779369" cy="1336430"/>
          </a:xfrm>
          <a:prstGeom prst="roundRec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ПРИТОК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водоток, впадающий в более крупный водоток (левый и правый).</a:t>
            </a:r>
          </a:p>
        </p:txBody>
      </p:sp>
    </p:spTree>
    <p:extLst>
      <p:ext uri="{BB962C8B-B14F-4D97-AF65-F5344CB8AC3E}">
        <p14:creationId xmlns:p14="http://schemas.microsoft.com/office/powerpoint/2010/main" val="3657208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8B1ED-2CAB-4DF1-A725-ECFD03240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0"/>
            <a:ext cx="5486400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8ADE25-9BED-4DB1-9D35-6CE8EC658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7839"/>
            <a:ext cx="5486401" cy="3429000"/>
          </a:xfrm>
          <a:prstGeom prst="rect">
            <a:avLst/>
          </a:prstGeom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98717ADE-DB8F-475C-A817-0DD6A4CC6805}"/>
              </a:ext>
            </a:extLst>
          </p:cNvPr>
          <p:cNvSpPr/>
          <p:nvPr/>
        </p:nvSpPr>
        <p:spPr>
          <a:xfrm>
            <a:off x="149468" y="79131"/>
            <a:ext cx="6418385" cy="2848708"/>
          </a:xfrm>
          <a:prstGeom prst="wedgeRoundRectCallout">
            <a:avLst/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ДЕЛЬТА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устье в виде низменной равнины, сложенное речными наносами.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Устье порезано многочисленными руслами.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Например: р. Лена, Нил, Волга.</a:t>
            </a: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7A0B2A18-74D9-4BF0-A129-0953920704C0}"/>
              </a:ext>
            </a:extLst>
          </p:cNvPr>
          <p:cNvSpPr/>
          <p:nvPr/>
        </p:nvSpPr>
        <p:spPr>
          <a:xfrm>
            <a:off x="5943600" y="3675185"/>
            <a:ext cx="6049108" cy="2312377"/>
          </a:xfrm>
          <a:prstGeom prst="wedgeRoundRectCallout">
            <a:avLst>
              <a:gd name="adj1" fmla="val -24321"/>
              <a:gd name="adj2" fmla="val -77424"/>
              <a:gd name="adj3" fmla="val 16667"/>
            </a:avLst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ЭУСТОРИЙ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это воронкообразный залив в устье реки, глубоко вдающийся в долину (р. Енисей, Обь).</a:t>
            </a:r>
          </a:p>
        </p:txBody>
      </p:sp>
    </p:spTree>
    <p:extLst>
      <p:ext uri="{BB962C8B-B14F-4D97-AF65-F5344CB8AC3E}">
        <p14:creationId xmlns:p14="http://schemas.microsoft.com/office/powerpoint/2010/main" val="3558961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B35497-9775-4FB8-BF4F-3046EF17D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16" y="120228"/>
            <a:ext cx="8334961" cy="5946464"/>
          </a:xfrm>
          <a:prstGeom prst="rect">
            <a:avLst/>
          </a:prstGeom>
        </p:spPr>
      </p:pic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BAAF37E2-3098-4B33-AF1A-5FC98E95221F}"/>
              </a:ext>
            </a:extLst>
          </p:cNvPr>
          <p:cNvSpPr/>
          <p:nvPr/>
        </p:nvSpPr>
        <p:spPr>
          <a:xfrm>
            <a:off x="219808" y="457200"/>
            <a:ext cx="3288323" cy="4686300"/>
          </a:xfrm>
          <a:prstGeom prst="wedgeRoundRectCallout">
            <a:avLst>
              <a:gd name="adj1" fmla="val 155932"/>
              <a:gd name="adj2" fmla="val 8469"/>
              <a:gd name="adj3" fmla="val 16667"/>
            </a:avLst>
          </a:prstGeom>
          <a:solidFill>
            <a:srgbClr val="99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РЕЧНАЯ СИСТЕМА –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река вместе с впадающими в неё притоками.</a:t>
            </a:r>
          </a:p>
        </p:txBody>
      </p:sp>
    </p:spTree>
    <p:extLst>
      <p:ext uri="{BB962C8B-B14F-4D97-AF65-F5344CB8AC3E}">
        <p14:creationId xmlns:p14="http://schemas.microsoft.com/office/powerpoint/2010/main" val="7969322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6214</TotalTime>
  <Words>457</Words>
  <Application>Microsoft Office PowerPoint</Application>
  <PresentationFormat>Широкоэкранный</PresentationFormat>
  <Paragraphs>72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AGReverance</vt:lpstr>
      <vt:lpstr>Calibri</vt:lpstr>
      <vt:lpstr>Tw Cen MT</vt:lpstr>
      <vt:lpstr>Wingdings 3</vt:lpstr>
      <vt:lpstr>Интеграл</vt:lpstr>
      <vt:lpstr>Воды суши. Реки.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Елена Сташкова</cp:lastModifiedBy>
  <cp:revision>258</cp:revision>
  <dcterms:created xsi:type="dcterms:W3CDTF">2018-02-25T15:29:25Z</dcterms:created>
  <dcterms:modified xsi:type="dcterms:W3CDTF">2023-08-28T11:57:29Z</dcterms:modified>
  <cp:category>География;Страны</cp:category>
</cp:coreProperties>
</file>