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</p:sldMasterIdLst>
  <p:handoutMasterIdLst>
    <p:handoutMasterId r:id="rId27"/>
  </p:handoutMasterIdLst>
  <p:sldIdLst>
    <p:sldId id="257" r:id="rId2"/>
    <p:sldId id="260" r:id="rId3"/>
    <p:sldId id="264" r:id="rId4"/>
    <p:sldId id="265" r:id="rId5"/>
    <p:sldId id="266" r:id="rId6"/>
    <p:sldId id="267" r:id="rId7"/>
    <p:sldId id="268" r:id="rId8"/>
    <p:sldId id="271" r:id="rId9"/>
    <p:sldId id="270" r:id="rId10"/>
    <p:sldId id="272" r:id="rId11"/>
    <p:sldId id="287" r:id="rId12"/>
    <p:sldId id="288" r:id="rId13"/>
    <p:sldId id="273" r:id="rId14"/>
    <p:sldId id="274" r:id="rId15"/>
    <p:sldId id="284" r:id="rId16"/>
    <p:sldId id="283" r:id="rId17"/>
    <p:sldId id="275" r:id="rId18"/>
    <p:sldId id="276" r:id="rId19"/>
    <p:sldId id="277" r:id="rId20"/>
    <p:sldId id="279" r:id="rId21"/>
    <p:sldId id="278" r:id="rId22"/>
    <p:sldId id="280" r:id="rId23"/>
    <p:sldId id="281" r:id="rId24"/>
    <p:sldId id="285" r:id="rId25"/>
    <p:sldId id="282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CAFE"/>
    <a:srgbClr val="A3FFFF"/>
    <a:srgbClr val="00CCFF"/>
    <a:srgbClr val="66FFFF"/>
    <a:srgbClr val="E18001"/>
    <a:srgbClr val="6B9A0E"/>
    <a:srgbClr val="89C412"/>
    <a:srgbClr val="C5FAA8"/>
    <a:srgbClr val="8CCA13"/>
    <a:srgbClr val="C61D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3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92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EFD4-6855-4251-9F21-C5F52D3090AD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5CE21-67D1-4822-A11D-B1C8F495CE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0692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art-apple.ru/albums/userpics/10001/Earth-concept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30" b="16017"/>
          <a:stretch/>
        </p:blipFill>
        <p:spPr bwMode="auto">
          <a:xfrm>
            <a:off x="0" y="0"/>
            <a:ext cx="12200554" cy="496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AA4E5F50-8C3C-4655-97FD-59D2AA8CA0C8}" type="datetimeFigureOut">
              <a:rPr lang="ru-RU" smtClean="0"/>
              <a:t>07.09.2023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7522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256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099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3"/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068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63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9269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s://i.pinimg.com/originals/95/9a/10/959a10306ba867e0851735e934de2ba4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8418" y="5334882"/>
            <a:ext cx="1663581" cy="124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s://art-apple.ru/albums/userpics/10001/Earth-concept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23"/>
          <a:stretch/>
        </p:blipFill>
        <p:spPr bwMode="auto">
          <a:xfrm>
            <a:off x="-12510" y="2"/>
            <a:ext cx="12204510" cy="53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cliparts.co/cliparts/E8T/6Ma/E8T6ManiE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5" y="5665863"/>
            <a:ext cx="1064389" cy="91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7440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https://i.pinimg.com/originals/95/9a/10/959a10306ba867e0851735e934de2ba4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5356" y="120630"/>
            <a:ext cx="1354614" cy="101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825/39663434.691/0_9fa28_6c5eb512_X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17" y="5440844"/>
            <a:ext cx="872911" cy="86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art-apple.ru/albums/userpics/10001/Earth-concept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3" b="90797"/>
          <a:stretch/>
        </p:blipFill>
        <p:spPr bwMode="auto">
          <a:xfrm>
            <a:off x="-12510" y="6358071"/>
            <a:ext cx="12204510" cy="49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0468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s://i.pinimg.com/originals/95/9a/10/959a10306ba867e0851735e934de2ba4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5356" y="120630"/>
            <a:ext cx="1354614" cy="101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art-apple.ru/albums/userpics/10001/Earth-concept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3" b="90797"/>
          <a:stretch/>
        </p:blipFill>
        <p:spPr bwMode="auto">
          <a:xfrm>
            <a:off x="-12510" y="6358071"/>
            <a:ext cx="12204510" cy="49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5759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img-fotki.yandex.ru/get/6825/39663434.691/0_9fa28_6c5eb512_X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17" y="5440844"/>
            <a:ext cx="872911" cy="86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cliparts.co/cliparts/E8T/6Ma/E8T6ManiE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88108"/>
            <a:ext cx="1447798" cy="124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art-apple.ru/albums/userpics/10001/Earth-concept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3" b="90797"/>
          <a:stretch/>
        </p:blipFill>
        <p:spPr bwMode="auto">
          <a:xfrm>
            <a:off x="-12510" y="6358071"/>
            <a:ext cx="12204510" cy="49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4180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https://art-apple.ru/albums/userpics/10001/Earth-concept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30" b="16017"/>
          <a:stretch/>
        </p:blipFill>
        <p:spPr bwMode="auto">
          <a:xfrm>
            <a:off x="0" y="0"/>
            <a:ext cx="12200554" cy="496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9832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https://art-apple.ru/albums/userpics/10001/Earth-concept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3" b="89821"/>
          <a:stretch/>
        </p:blipFill>
        <p:spPr bwMode="auto">
          <a:xfrm>
            <a:off x="-12510" y="0"/>
            <a:ext cx="12204510" cy="58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609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https://art-apple.ru/albums/userpics/10001/Earth-concept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23"/>
          <a:stretch/>
        </p:blipFill>
        <p:spPr bwMode="auto">
          <a:xfrm>
            <a:off x="-12510" y="2"/>
            <a:ext cx="12204510" cy="53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AGReverance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AGReverance" pitchFamily="2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728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338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https://i.pinimg.com/originals/95/9a/10/959a10306ba867e0851735e934de2ba4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8418" y="5334882"/>
            <a:ext cx="1663581" cy="124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 userDrawn="1"/>
        </p:nvSpPr>
        <p:spPr>
          <a:xfrm>
            <a:off x="11362927" y="6673334"/>
            <a:ext cx="82907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AGReverance" pitchFamily="2" charset="0"/>
              </a:rPr>
              <a:t>© Полшкова В.В., 2018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A4E5F50-8C3C-4655-97FD-59D2AA8CA0C8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01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700" r:id="rId3"/>
    <p:sldLayoutId id="2147483702" r:id="rId4"/>
    <p:sldLayoutId id="2147483701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AGReverance" pitchFamily="2" charset="0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jpeg"/><Relationship Id="rId4" Type="http://schemas.openxmlformats.org/officeDocument/2006/relationships/image" Target="../media/image30.web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Нефтяная промышленность</a:t>
            </a: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8601807" y="5151568"/>
            <a:ext cx="3200400" cy="1080178"/>
          </a:xfrm>
        </p:spPr>
        <p:txBody>
          <a:bodyPr>
            <a:normAutofit/>
          </a:bodyPr>
          <a:lstStyle/>
          <a:p>
            <a:r>
              <a:rPr lang="ru-RU" sz="1200" b="1" dirty="0">
                <a:solidFill>
                  <a:schemeClr val="tx1"/>
                </a:solidFill>
              </a:rPr>
              <a:t>Сташкова Елена Валерьевна</a:t>
            </a:r>
          </a:p>
          <a:p>
            <a:r>
              <a:rPr lang="ru-RU" sz="1200" b="1" dirty="0">
                <a:solidFill>
                  <a:schemeClr val="tx1"/>
                </a:solidFill>
              </a:rPr>
              <a:t>Учитель географии</a:t>
            </a:r>
          </a:p>
          <a:p>
            <a:r>
              <a:rPr lang="ru-RU" sz="1200" b="1" dirty="0">
                <a:solidFill>
                  <a:schemeClr val="tx1"/>
                </a:solidFill>
              </a:rPr>
              <a:t>МБОУ СОШ № 45</a:t>
            </a:r>
          </a:p>
          <a:p>
            <a:r>
              <a:rPr lang="ru-RU" sz="1200" b="1" dirty="0">
                <a:solidFill>
                  <a:schemeClr val="tx1"/>
                </a:solidFill>
              </a:rPr>
              <a:t>г. Мурманск</a:t>
            </a:r>
          </a:p>
        </p:txBody>
      </p:sp>
    </p:spTree>
    <p:extLst>
      <p:ext uri="{BB962C8B-B14F-4D97-AF65-F5344CB8AC3E}">
        <p14:creationId xmlns:p14="http://schemas.microsoft.com/office/powerpoint/2010/main" val="734738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A881423F-D731-4989-8E6F-97B7AB2023AE}"/>
              </a:ext>
            </a:extLst>
          </p:cNvPr>
          <p:cNvSpPr/>
          <p:nvPr/>
        </p:nvSpPr>
        <p:spPr>
          <a:xfrm>
            <a:off x="272562" y="131885"/>
            <a:ext cx="10506807" cy="720969"/>
          </a:xfrm>
          <a:prstGeom prst="roundRect">
            <a:avLst/>
          </a:prstGeom>
          <a:solidFill>
            <a:srgbClr val="8ACAF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Западная – Сибирь – 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67%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добычи нефти в нашей стране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BFC3E8F1-8C73-4B80-BC9B-0322F6C491DD}"/>
              </a:ext>
            </a:extLst>
          </p:cNvPr>
          <p:cNvSpPr/>
          <p:nvPr/>
        </p:nvSpPr>
        <p:spPr>
          <a:xfrm>
            <a:off x="1943100" y="1019908"/>
            <a:ext cx="7183315" cy="413238"/>
          </a:xfrm>
          <a:prstGeom prst="roundRect">
            <a:avLst/>
          </a:prstGeom>
          <a:solidFill>
            <a:srgbClr val="8ACAF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Крупнейшие месторождения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DC06F1-31AE-4E9A-9482-7A7289EB8D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98" y="2410425"/>
            <a:ext cx="6490393" cy="431569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A14F4507-E083-47DD-91C5-52C27E6F49A4}"/>
              </a:ext>
            </a:extLst>
          </p:cNvPr>
          <p:cNvSpPr/>
          <p:nvPr/>
        </p:nvSpPr>
        <p:spPr>
          <a:xfrm>
            <a:off x="147798" y="2243371"/>
            <a:ext cx="5169877" cy="536331"/>
          </a:xfrm>
          <a:prstGeom prst="roundRect">
            <a:avLst/>
          </a:prstGeom>
          <a:solidFill>
            <a:srgbClr val="8ACAF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САМОТЛОРСКОЕ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547938-5772-4995-A9E4-9C6415B48B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568" y="1600200"/>
            <a:ext cx="6237634" cy="3631223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AD8EA486-F32C-4454-BEF2-B8F6E6B067C1}"/>
              </a:ext>
            </a:extLst>
          </p:cNvPr>
          <p:cNvSpPr/>
          <p:nvPr/>
        </p:nvSpPr>
        <p:spPr>
          <a:xfrm>
            <a:off x="6356838" y="5134708"/>
            <a:ext cx="5687364" cy="527538"/>
          </a:xfrm>
          <a:prstGeom prst="roundRect">
            <a:avLst/>
          </a:prstGeom>
          <a:solidFill>
            <a:srgbClr val="8ACAF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МАМОНТОВСКОЕ</a:t>
            </a:r>
          </a:p>
        </p:txBody>
      </p:sp>
    </p:spTree>
    <p:extLst>
      <p:ext uri="{BB962C8B-B14F-4D97-AF65-F5344CB8AC3E}">
        <p14:creationId xmlns:p14="http://schemas.microsoft.com/office/powerpoint/2010/main" val="1571720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CAFC91-694E-4CF3-8D9F-59518CC17F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36323" cy="4224215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E2BDC39E-487A-4264-BA9C-0CF0C8C365E9}"/>
              </a:ext>
            </a:extLst>
          </p:cNvPr>
          <p:cNvSpPr/>
          <p:nvPr/>
        </p:nvSpPr>
        <p:spPr>
          <a:xfrm>
            <a:off x="70339" y="70339"/>
            <a:ext cx="4106008" cy="518746"/>
          </a:xfrm>
          <a:prstGeom prst="roundRect">
            <a:avLst/>
          </a:prstGeom>
          <a:solidFill>
            <a:srgbClr val="8ACAF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ПРИОБСКОЕ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369553-9668-4A2D-A892-5CC52D98ED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323" y="2470638"/>
            <a:ext cx="5849816" cy="4387362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414213B6-7465-4022-B8F6-25F6B6F83DC1}"/>
              </a:ext>
            </a:extLst>
          </p:cNvPr>
          <p:cNvSpPr/>
          <p:nvPr/>
        </p:nvSpPr>
        <p:spPr>
          <a:xfrm>
            <a:off x="6814039" y="2567353"/>
            <a:ext cx="5292969" cy="518746"/>
          </a:xfrm>
          <a:prstGeom prst="roundRect">
            <a:avLst/>
          </a:prstGeom>
          <a:solidFill>
            <a:srgbClr val="8ACAF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ФЁДОРОВСКОЕ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37922EF-4FEA-4E88-96DE-9C3619979761}"/>
              </a:ext>
            </a:extLst>
          </p:cNvPr>
          <p:cNvSpPr/>
          <p:nvPr/>
        </p:nvSpPr>
        <p:spPr>
          <a:xfrm>
            <a:off x="993531" y="4433276"/>
            <a:ext cx="5726723" cy="1107831"/>
          </a:xfrm>
          <a:prstGeom prst="roundRect">
            <a:avLst/>
          </a:prstGeom>
          <a:solidFill>
            <a:srgbClr val="8ACAF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Западно-Сибирский бассейн разведан только на 10%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16323A63-DA8C-44F2-A6B4-B6E01D5D3DD3}"/>
              </a:ext>
            </a:extLst>
          </p:cNvPr>
          <p:cNvSpPr/>
          <p:nvPr/>
        </p:nvSpPr>
        <p:spPr>
          <a:xfrm>
            <a:off x="5703277" y="694592"/>
            <a:ext cx="4988169" cy="1081454"/>
          </a:xfrm>
          <a:prstGeom prst="roundRect">
            <a:avLst/>
          </a:prstGeom>
          <a:solidFill>
            <a:srgbClr val="8ACAF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Добыто 60% нефти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(запасы истощаются)</a:t>
            </a:r>
          </a:p>
        </p:txBody>
      </p:sp>
    </p:spTree>
    <p:extLst>
      <p:ext uri="{BB962C8B-B14F-4D97-AF65-F5344CB8AC3E}">
        <p14:creationId xmlns:p14="http://schemas.microsoft.com/office/powerpoint/2010/main" val="771760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E6E43868-ECAD-4AB4-9A7E-E4551F3B1BBD}"/>
              </a:ext>
            </a:extLst>
          </p:cNvPr>
          <p:cNvSpPr/>
          <p:nvPr/>
        </p:nvSpPr>
        <p:spPr>
          <a:xfrm>
            <a:off x="263769" y="167054"/>
            <a:ext cx="10533185" cy="580292"/>
          </a:xfrm>
          <a:prstGeom prst="roundRect">
            <a:avLst/>
          </a:prstGeom>
          <a:solidFill>
            <a:srgbClr val="8ACAF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solidFill>
                  <a:srgbClr val="002060"/>
                </a:solidFill>
              </a:rPr>
              <a:t>Волго</a:t>
            </a:r>
            <a:r>
              <a:rPr lang="ru-RU" sz="2800" b="1" dirty="0">
                <a:solidFill>
                  <a:srgbClr val="002060"/>
                </a:solidFill>
              </a:rPr>
              <a:t> – Уральская база –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21%</a:t>
            </a:r>
            <a:r>
              <a:rPr lang="ru-RU" sz="2800" b="1" dirty="0">
                <a:solidFill>
                  <a:srgbClr val="002060"/>
                </a:solidFill>
              </a:rPr>
              <a:t> добычи нефти в нашей стране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31273FF-A609-4CEC-9A33-3B78BA22A792}"/>
              </a:ext>
            </a:extLst>
          </p:cNvPr>
          <p:cNvSpPr/>
          <p:nvPr/>
        </p:nvSpPr>
        <p:spPr>
          <a:xfrm>
            <a:off x="2901462" y="861647"/>
            <a:ext cx="5653454" cy="474784"/>
          </a:xfrm>
          <a:prstGeom prst="roundRect">
            <a:avLst/>
          </a:prstGeom>
          <a:solidFill>
            <a:srgbClr val="8ACAF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Крупнейшие месторождения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83F10C-AE6B-4273-B8A0-47346A523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5135"/>
            <a:ext cx="4475547" cy="298519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A6F2A3CC-14DC-4A29-A74B-3629CC6B84B8}"/>
              </a:ext>
            </a:extLst>
          </p:cNvPr>
          <p:cNvSpPr/>
          <p:nvPr/>
        </p:nvSpPr>
        <p:spPr>
          <a:xfrm>
            <a:off x="103793" y="3979436"/>
            <a:ext cx="3789485" cy="474784"/>
          </a:xfrm>
          <a:prstGeom prst="roundRect">
            <a:avLst/>
          </a:prstGeom>
          <a:solidFill>
            <a:srgbClr val="8ACAF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РОМАШКИНСКОЕ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0E25E07-F0DB-42E9-A4E8-2EE4B95AC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959" y="1398692"/>
            <a:ext cx="4606248" cy="3069632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5428E658-5349-4C5F-BF98-DE4D829C47D6}"/>
              </a:ext>
            </a:extLst>
          </p:cNvPr>
          <p:cNvSpPr/>
          <p:nvPr/>
        </p:nvSpPr>
        <p:spPr>
          <a:xfrm>
            <a:off x="8614326" y="1514554"/>
            <a:ext cx="3473881" cy="474784"/>
          </a:xfrm>
          <a:prstGeom prst="roundRect">
            <a:avLst/>
          </a:prstGeom>
          <a:solidFill>
            <a:srgbClr val="8ACAF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ТУЙМАЗИНСКОЕ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77B008A-E0CE-4055-A6B6-43F5FC7AB7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071" y="3013419"/>
            <a:ext cx="4366460" cy="2909809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1236672-C1E5-4A3A-868A-7A1623AC5FE6}"/>
              </a:ext>
            </a:extLst>
          </p:cNvPr>
          <p:cNvSpPr/>
          <p:nvPr/>
        </p:nvSpPr>
        <p:spPr>
          <a:xfrm>
            <a:off x="4214483" y="2848708"/>
            <a:ext cx="4149048" cy="580292"/>
          </a:xfrm>
          <a:prstGeom prst="roundRect">
            <a:avLst/>
          </a:prstGeom>
          <a:solidFill>
            <a:srgbClr val="8ACAF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АРЛАНСКОЕ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BCC0F2E5-C9EF-4975-BDF5-89584E243F0C}"/>
              </a:ext>
            </a:extLst>
          </p:cNvPr>
          <p:cNvSpPr/>
          <p:nvPr/>
        </p:nvSpPr>
        <p:spPr>
          <a:xfrm>
            <a:off x="8777443" y="4792231"/>
            <a:ext cx="3147646" cy="1334154"/>
          </a:xfrm>
          <a:prstGeom prst="roundRect">
            <a:avLst/>
          </a:prstGeom>
          <a:solidFill>
            <a:srgbClr val="8ACAF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Извлечено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70-90% запасов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E216B7AA-5E62-4749-B0FD-D7D3BA366995}"/>
              </a:ext>
            </a:extLst>
          </p:cNvPr>
          <p:cNvSpPr/>
          <p:nvPr/>
        </p:nvSpPr>
        <p:spPr>
          <a:xfrm>
            <a:off x="113001" y="1398692"/>
            <a:ext cx="3620883" cy="2294077"/>
          </a:xfrm>
          <a:prstGeom prst="roundRect">
            <a:avLst/>
          </a:prstGeom>
          <a:solidFill>
            <a:srgbClr val="8ACAF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Разработка новых месторождений ведется на шельфе Каспийского моря</a:t>
            </a:r>
          </a:p>
        </p:txBody>
      </p:sp>
    </p:spTree>
    <p:extLst>
      <p:ext uri="{BB962C8B-B14F-4D97-AF65-F5344CB8AC3E}">
        <p14:creationId xmlns:p14="http://schemas.microsoft.com/office/powerpoint/2010/main" val="2978157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C77568-8C53-4F8C-A017-1FDD177EC5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29" y="1261694"/>
            <a:ext cx="10890164" cy="4950074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41DDA958-BFA3-4B37-8A90-A9ECA945C8B5}"/>
              </a:ext>
            </a:extLst>
          </p:cNvPr>
          <p:cNvSpPr/>
          <p:nvPr/>
        </p:nvSpPr>
        <p:spPr>
          <a:xfrm>
            <a:off x="177007" y="17581"/>
            <a:ext cx="10163907" cy="1327642"/>
          </a:xfrm>
          <a:prstGeom prst="roundRect">
            <a:avLst/>
          </a:prstGeom>
          <a:solidFill>
            <a:srgbClr val="8ACAF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ШЕЛЬФОВЫЕ ЗАПАСЫ НЕФТИ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Моря СЛО (Баренцево и Карские моря), Охотское море (Тихий океан)в районе о. Сахалин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16735C1E-846D-4DAF-801F-B7500E289993}"/>
              </a:ext>
            </a:extLst>
          </p:cNvPr>
          <p:cNvSpPr/>
          <p:nvPr/>
        </p:nvSpPr>
        <p:spPr>
          <a:xfrm>
            <a:off x="1785414" y="6154618"/>
            <a:ext cx="10406586" cy="553915"/>
          </a:xfrm>
          <a:prstGeom prst="roundRect">
            <a:avLst/>
          </a:prstGeom>
          <a:solidFill>
            <a:srgbClr val="8ACAF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Добыча усложняется из-за суровых климатических условий</a:t>
            </a:r>
          </a:p>
        </p:txBody>
      </p:sp>
    </p:spTree>
    <p:extLst>
      <p:ext uri="{BB962C8B-B14F-4D97-AF65-F5344CB8AC3E}">
        <p14:creationId xmlns:p14="http://schemas.microsoft.com/office/powerpoint/2010/main" val="2277275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F1F7E6-5F26-4CB3-B8CE-0AF1C0343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6569"/>
            <a:ext cx="8754208" cy="460143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ADBA9C5-3DE3-44BD-AF88-F4D475E0A9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706" y="0"/>
            <a:ext cx="5442294" cy="3059723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304473D1-DF71-4BF4-BE23-EF571E5CFF93}"/>
              </a:ext>
            </a:extLst>
          </p:cNvPr>
          <p:cNvSpPr/>
          <p:nvPr/>
        </p:nvSpPr>
        <p:spPr>
          <a:xfrm>
            <a:off x="184639" y="486446"/>
            <a:ext cx="6233746" cy="1283677"/>
          </a:xfrm>
          <a:prstGeom prst="roundRect">
            <a:avLst/>
          </a:prstGeom>
          <a:solidFill>
            <a:srgbClr val="8ACAF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ДОБЫЧА НЕФТИ НА ШЕЛЬФЕ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8C6B41-3FE4-4996-83ED-AD64A28D05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104" y="3641891"/>
            <a:ext cx="3048000" cy="203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29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80C0D3-017F-4F87-99C0-A24D8A945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7" y="1822205"/>
            <a:ext cx="6608885" cy="4956664"/>
          </a:xfrm>
          <a:prstGeom prst="rect">
            <a:avLst/>
          </a:prstGeom>
        </p:spPr>
      </p:pic>
      <p:sp>
        <p:nvSpPr>
          <p:cNvPr id="4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BADAEBB8-DE6B-4562-96CA-9F52B1DFE091}"/>
              </a:ext>
            </a:extLst>
          </p:cNvPr>
          <p:cNvSpPr/>
          <p:nvPr/>
        </p:nvSpPr>
        <p:spPr>
          <a:xfrm>
            <a:off x="64477" y="233441"/>
            <a:ext cx="5588977" cy="1230923"/>
          </a:xfrm>
          <a:prstGeom prst="wedgeRoundRectCallout">
            <a:avLst>
              <a:gd name="adj1" fmla="val -16252"/>
              <a:gd name="adj2" fmla="val 134643"/>
              <a:gd name="adj3" fmla="val 16667"/>
            </a:avLst>
          </a:prstGeom>
          <a:solidFill>
            <a:srgbClr val="8ACAF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САХАЛИН (ОХОТСКОЕ МОРЕ)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BDC631-2B66-411F-A34F-FF0C141B77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861" y="79131"/>
            <a:ext cx="6451139" cy="4300328"/>
          </a:xfrm>
          <a:prstGeom prst="rect">
            <a:avLst/>
          </a:prstGeom>
        </p:spPr>
      </p:pic>
      <p:sp>
        <p:nvSpPr>
          <p:cNvPr id="7" name="Облачко с текстом: прямоугольное со скругленными углами 6">
            <a:extLst>
              <a:ext uri="{FF2B5EF4-FFF2-40B4-BE49-F238E27FC236}">
                <a16:creationId xmlns:a16="http://schemas.microsoft.com/office/drawing/2014/main" id="{2B3AAB19-C59B-4E2D-9BD5-C640F92DE2BB}"/>
              </a:ext>
            </a:extLst>
          </p:cNvPr>
          <p:cNvSpPr/>
          <p:nvPr/>
        </p:nvSpPr>
        <p:spPr>
          <a:xfrm>
            <a:off x="6778868" y="5051625"/>
            <a:ext cx="5333999" cy="1055077"/>
          </a:xfrm>
          <a:prstGeom prst="wedgeRoundRectCallout">
            <a:avLst>
              <a:gd name="adj1" fmla="val -44109"/>
              <a:gd name="adj2" fmla="val -171667"/>
              <a:gd name="adj3" fmla="val 16667"/>
            </a:avLst>
          </a:prstGeom>
          <a:solidFill>
            <a:srgbClr val="8ACAF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ШЕЛЬФ БАРЕНЦЕВА МОРЯ</a:t>
            </a:r>
          </a:p>
        </p:txBody>
      </p:sp>
    </p:spTree>
    <p:extLst>
      <p:ext uri="{BB962C8B-B14F-4D97-AF65-F5344CB8AC3E}">
        <p14:creationId xmlns:p14="http://schemas.microsoft.com/office/powerpoint/2010/main" val="1403089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14B313CF-28DB-4E78-A1E4-8FF842B520A5}"/>
              </a:ext>
            </a:extLst>
          </p:cNvPr>
          <p:cNvSpPr/>
          <p:nvPr/>
        </p:nvSpPr>
        <p:spPr>
          <a:xfrm>
            <a:off x="1024304" y="167054"/>
            <a:ext cx="9988061" cy="694592"/>
          </a:xfrm>
          <a:prstGeom prst="roundRect">
            <a:avLst/>
          </a:prstGeom>
          <a:solidFill>
            <a:srgbClr val="8ACAF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ЛИДЕРЫ ПО ДОБЫЧЕ НЕФТИ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4123AF6B-22AE-477C-8199-9FB9FC43BD3E}"/>
              </a:ext>
            </a:extLst>
          </p:cNvPr>
          <p:cNvSpPr/>
          <p:nvPr/>
        </p:nvSpPr>
        <p:spPr>
          <a:xfrm>
            <a:off x="1186962" y="1134208"/>
            <a:ext cx="9662746" cy="5556738"/>
          </a:xfrm>
          <a:prstGeom prst="roundRect">
            <a:avLst/>
          </a:prstGeom>
          <a:solidFill>
            <a:srgbClr val="8ACAF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002060"/>
                </a:solidFill>
              </a:rPr>
              <a:t>Ханты-Мансийский АО</a:t>
            </a:r>
          </a:p>
          <a:p>
            <a:pPr algn="ctr"/>
            <a:r>
              <a:rPr lang="ru-RU" sz="4000" b="1" dirty="0">
                <a:solidFill>
                  <a:srgbClr val="002060"/>
                </a:solidFill>
              </a:rPr>
              <a:t>Ямало-Ненецкий АО</a:t>
            </a:r>
          </a:p>
          <a:p>
            <a:pPr algn="ctr"/>
            <a:r>
              <a:rPr lang="ru-RU" sz="4000" b="1" dirty="0">
                <a:solidFill>
                  <a:srgbClr val="002060"/>
                </a:solidFill>
              </a:rPr>
              <a:t>Ненецкий АО</a:t>
            </a:r>
          </a:p>
          <a:p>
            <a:pPr algn="ctr"/>
            <a:r>
              <a:rPr lang="ru-RU" sz="4000" b="1" dirty="0">
                <a:solidFill>
                  <a:srgbClr val="002060"/>
                </a:solidFill>
              </a:rPr>
              <a:t>Республика Татарстан</a:t>
            </a:r>
          </a:p>
          <a:p>
            <a:pPr algn="ctr"/>
            <a:r>
              <a:rPr lang="ru-RU" sz="4000" b="1" dirty="0">
                <a:solidFill>
                  <a:srgbClr val="002060"/>
                </a:solidFill>
              </a:rPr>
              <a:t>Республика </a:t>
            </a:r>
            <a:r>
              <a:rPr lang="ru-RU" sz="4000" b="1" dirty="0" err="1">
                <a:solidFill>
                  <a:srgbClr val="002060"/>
                </a:solidFill>
              </a:rPr>
              <a:t>Башкортастан</a:t>
            </a:r>
            <a:endParaRPr lang="ru-RU" sz="4000" b="1" dirty="0">
              <a:solidFill>
                <a:srgbClr val="002060"/>
              </a:solidFill>
            </a:endParaRPr>
          </a:p>
          <a:p>
            <a:pPr algn="ctr"/>
            <a:r>
              <a:rPr lang="ru-RU" sz="4000" b="1" dirty="0">
                <a:solidFill>
                  <a:srgbClr val="002060"/>
                </a:solidFill>
              </a:rPr>
              <a:t>Республика Коми</a:t>
            </a:r>
          </a:p>
          <a:p>
            <a:pPr algn="ctr"/>
            <a:r>
              <a:rPr lang="ru-RU" sz="4000" b="1" dirty="0">
                <a:solidFill>
                  <a:srgbClr val="002060"/>
                </a:solidFill>
              </a:rPr>
              <a:t>Тюменская область</a:t>
            </a:r>
          </a:p>
          <a:p>
            <a:pPr algn="ctr"/>
            <a:r>
              <a:rPr lang="ru-RU" sz="4000" b="1" dirty="0">
                <a:solidFill>
                  <a:srgbClr val="002060"/>
                </a:solidFill>
              </a:rPr>
              <a:t>Астраханская область</a:t>
            </a:r>
          </a:p>
        </p:txBody>
      </p:sp>
    </p:spTree>
    <p:extLst>
      <p:ext uri="{BB962C8B-B14F-4D97-AF65-F5344CB8AC3E}">
        <p14:creationId xmlns:p14="http://schemas.microsoft.com/office/powerpoint/2010/main" val="3399554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76F9BA-2358-4F44-A540-9DCE88203E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3" y="1169377"/>
            <a:ext cx="10744222" cy="502921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7808F0F2-886A-4783-9EC0-841F0ACD02CF}"/>
              </a:ext>
            </a:extLst>
          </p:cNvPr>
          <p:cNvSpPr/>
          <p:nvPr/>
        </p:nvSpPr>
        <p:spPr>
          <a:xfrm>
            <a:off x="1726234" y="131885"/>
            <a:ext cx="10366131" cy="1037492"/>
          </a:xfrm>
          <a:prstGeom prst="roundRect">
            <a:avLst/>
          </a:prstGeom>
          <a:solidFill>
            <a:srgbClr val="8ACAF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передачи нефти на НПЗ в России и за рубеж используются НЕФТЕПРОВОДЫ (в России 55 тысяч км.)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5E1D36C-9A8C-4825-B533-5CBD5B2D8A28}"/>
              </a:ext>
            </a:extLst>
          </p:cNvPr>
          <p:cNvSpPr/>
          <p:nvPr/>
        </p:nvSpPr>
        <p:spPr>
          <a:xfrm>
            <a:off x="90843" y="6106257"/>
            <a:ext cx="11538450" cy="641839"/>
          </a:xfrm>
          <a:prstGeom prst="roundRect">
            <a:avLst/>
          </a:prstGeom>
          <a:solidFill>
            <a:srgbClr val="8ACAF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Нефтепродукты (керосин, бензин, дизельное топливо), так же передаются по нефтепроводу (19 тысяч км.)</a:t>
            </a:r>
          </a:p>
        </p:txBody>
      </p:sp>
    </p:spTree>
    <p:extLst>
      <p:ext uri="{BB962C8B-B14F-4D97-AF65-F5344CB8AC3E}">
        <p14:creationId xmlns:p14="http://schemas.microsoft.com/office/powerpoint/2010/main" val="897157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B7060438-B8B7-41AF-88D1-107C04F9C57B}"/>
              </a:ext>
            </a:extLst>
          </p:cNvPr>
          <p:cNvSpPr/>
          <p:nvPr/>
        </p:nvSpPr>
        <p:spPr>
          <a:xfrm>
            <a:off x="773723" y="74735"/>
            <a:ext cx="9557239" cy="633046"/>
          </a:xfrm>
          <a:prstGeom prst="roundRect">
            <a:avLst/>
          </a:prstGeom>
          <a:solidFill>
            <a:srgbClr val="8ACAF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ПУТИ НЕФТЕПРОВОДОВ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FB4F47C4-69C1-4EA3-8664-931C219DA416}"/>
              </a:ext>
            </a:extLst>
          </p:cNvPr>
          <p:cNvSpPr/>
          <p:nvPr/>
        </p:nvSpPr>
        <p:spPr>
          <a:xfrm>
            <a:off x="254977" y="791308"/>
            <a:ext cx="11517923" cy="5503984"/>
          </a:xfrm>
          <a:prstGeom prst="roundRect">
            <a:avLst/>
          </a:prstGeom>
          <a:solidFill>
            <a:srgbClr val="8ACAF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ru-RU" sz="3200" b="1" dirty="0">
                <a:solidFill>
                  <a:srgbClr val="002060"/>
                </a:solidFill>
              </a:rPr>
              <a:t>Западная Сибирь – в Европейскую часть России (центр г. Альметьевск (Татарстан))</a:t>
            </a:r>
          </a:p>
          <a:p>
            <a:pPr marL="342900" indent="-342900">
              <a:buAutoNum type="arabicPeriod"/>
            </a:pPr>
            <a:r>
              <a:rPr lang="ru-RU" sz="3200" b="1" dirty="0">
                <a:solidFill>
                  <a:srgbClr val="002060"/>
                </a:solidFill>
              </a:rPr>
              <a:t>Европейская часть: на юго-запад: на Северный Кавказ и в порты Черного моря (Новороссийск, Туапсе)</a:t>
            </a:r>
          </a:p>
          <a:p>
            <a:pPr marL="342900" indent="-342900">
              <a:buAutoNum type="arabicPeriod"/>
            </a:pPr>
            <a:r>
              <a:rPr lang="ru-RU" sz="3200" b="1" dirty="0">
                <a:solidFill>
                  <a:srgbClr val="002060"/>
                </a:solidFill>
              </a:rPr>
              <a:t>На запад: в Республику Беларусь, в Восточную Европу</a:t>
            </a:r>
          </a:p>
          <a:p>
            <a:pPr marL="342900" indent="-342900">
              <a:buAutoNum type="arabicPeriod"/>
            </a:pPr>
            <a:r>
              <a:rPr lang="ru-RU" sz="3200" b="1" dirty="0">
                <a:solidFill>
                  <a:srgbClr val="002060"/>
                </a:solidFill>
              </a:rPr>
              <a:t>В центральную Россию: Ярославль, Москва, Рязань, Кстово и в порт Приморска</a:t>
            </a:r>
          </a:p>
          <a:p>
            <a:pPr marL="342900" indent="-342900">
              <a:buAutoNum type="arabicPeriod"/>
            </a:pPr>
            <a:r>
              <a:rPr lang="ru-RU" sz="3200" b="1" dirty="0">
                <a:solidFill>
                  <a:srgbClr val="002060"/>
                </a:solidFill>
              </a:rPr>
              <a:t>В страны Азиатско-Тихоокеанского региона нефть транспортируется с помощью нефтепровода «Восточная Сибирь – Тихий океан»</a:t>
            </a:r>
          </a:p>
        </p:txBody>
      </p:sp>
    </p:spTree>
    <p:extLst>
      <p:ext uri="{BB962C8B-B14F-4D97-AF65-F5344CB8AC3E}">
        <p14:creationId xmlns:p14="http://schemas.microsoft.com/office/powerpoint/2010/main" val="7337117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F7A3F9-047D-470F-85B0-2FB8879FBF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817" y="1308030"/>
            <a:ext cx="7536090" cy="5418085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850838CC-D8B4-4AB1-A149-D2F8BBDF7769}"/>
              </a:ext>
            </a:extLst>
          </p:cNvPr>
          <p:cNvSpPr/>
          <p:nvPr/>
        </p:nvSpPr>
        <p:spPr>
          <a:xfrm>
            <a:off x="123093" y="131885"/>
            <a:ext cx="4532818" cy="3191607"/>
          </a:xfrm>
          <a:prstGeom prst="roundRect">
            <a:avLst/>
          </a:prstGeom>
          <a:solidFill>
            <a:srgbClr val="8ACAF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НПЗ 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производят: керосин, дизельное топливо, бензин, мазут и другие 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нефтепродукты</a:t>
            </a:r>
          </a:p>
        </p:txBody>
      </p:sp>
    </p:spTree>
    <p:extLst>
      <p:ext uri="{BB962C8B-B14F-4D97-AF65-F5344CB8AC3E}">
        <p14:creationId xmlns:p14="http://schemas.microsoft.com/office/powerpoint/2010/main" val="2194563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F9179C16-9890-4926-B128-1D49793BD820}"/>
              </a:ext>
            </a:extLst>
          </p:cNvPr>
          <p:cNvSpPr/>
          <p:nvPr/>
        </p:nvSpPr>
        <p:spPr>
          <a:xfrm>
            <a:off x="131885" y="149469"/>
            <a:ext cx="11903318" cy="2620108"/>
          </a:xfrm>
          <a:prstGeom prst="roundRect">
            <a:avLst/>
          </a:prstGeom>
          <a:solidFill>
            <a:srgbClr val="8ACAF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НЕФТЯНАЯ ПРОМЫШЛЕННОСТЬ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</a:rPr>
              <a:t>считается основой современной экономики. Без различных видов топлива, которые производятся из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НЕФТИ</a:t>
            </a:r>
            <a:r>
              <a:rPr lang="ru-RU" sz="2800" b="1" dirty="0">
                <a:solidFill>
                  <a:srgbClr val="002060"/>
                </a:solidFill>
              </a:rPr>
              <a:t> невозможна работа автомобильного, железнодорожного, воздушного, морского вида транспорта.</a:t>
            </a:r>
          </a:p>
          <a:p>
            <a:pPr algn="ctr"/>
            <a:endParaRPr lang="ru-RU" dirty="0"/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40827EB6-C245-42CC-BE85-81DD3F6F0EAA}"/>
              </a:ext>
            </a:extLst>
          </p:cNvPr>
          <p:cNvSpPr/>
          <p:nvPr/>
        </p:nvSpPr>
        <p:spPr>
          <a:xfrm>
            <a:off x="131885" y="3068516"/>
            <a:ext cx="11903318" cy="3640015"/>
          </a:xfrm>
          <a:prstGeom prst="roundRect">
            <a:avLst/>
          </a:prstGeom>
          <a:solidFill>
            <a:srgbClr val="8ACAF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ДОСТОИНСТВА НЕФТИ</a:t>
            </a:r>
          </a:p>
          <a:p>
            <a:pPr marL="285750" indent="-285750" algn="ctr">
              <a:buFontTx/>
              <a:buChar char="-"/>
            </a:pPr>
            <a:r>
              <a:rPr lang="ru-RU" sz="3600" b="1" dirty="0">
                <a:solidFill>
                  <a:srgbClr val="002060"/>
                </a:solidFill>
              </a:rPr>
              <a:t>Выгода по добыче (по сравнению с углем)</a:t>
            </a:r>
          </a:p>
          <a:p>
            <a:pPr marL="285750" indent="-285750" algn="ctr">
              <a:buFontTx/>
              <a:buChar char="-"/>
            </a:pPr>
            <a:r>
              <a:rPr lang="ru-RU" sz="3600" b="1" dirty="0">
                <a:solidFill>
                  <a:srgbClr val="002060"/>
                </a:solidFill>
              </a:rPr>
              <a:t>Нефть легче в переработке</a:t>
            </a:r>
          </a:p>
          <a:p>
            <a:pPr marL="285750" indent="-285750" algn="ctr">
              <a:buFontTx/>
              <a:buChar char="-"/>
            </a:pPr>
            <a:r>
              <a:rPr lang="ru-RU" sz="3600" b="1" dirty="0">
                <a:solidFill>
                  <a:srgbClr val="002060"/>
                </a:solidFill>
              </a:rPr>
              <a:t>Нефть проще транспортировать на большие расстояния (нефтепровод)</a:t>
            </a:r>
          </a:p>
          <a:p>
            <a:pPr marL="285750" indent="-285750" algn="ctr">
              <a:buFontTx/>
              <a:buChar char="-"/>
            </a:pPr>
            <a:r>
              <a:rPr lang="ru-RU" sz="3600" b="1" dirty="0">
                <a:solidFill>
                  <a:srgbClr val="002060"/>
                </a:solidFill>
              </a:rPr>
              <a:t>Добывается непосредственно из скважин</a:t>
            </a:r>
          </a:p>
        </p:txBody>
      </p:sp>
    </p:spTree>
    <p:extLst>
      <p:ext uri="{BB962C8B-B14F-4D97-AF65-F5344CB8AC3E}">
        <p14:creationId xmlns:p14="http://schemas.microsoft.com/office/powerpoint/2010/main" val="2513553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6EECBA1F-83F6-4208-A09D-8390DB77D6E0}"/>
              </a:ext>
            </a:extLst>
          </p:cNvPr>
          <p:cNvSpPr/>
          <p:nvPr/>
        </p:nvSpPr>
        <p:spPr>
          <a:xfrm>
            <a:off x="896816" y="79131"/>
            <a:ext cx="9996853" cy="6330462"/>
          </a:xfrm>
          <a:prstGeom prst="roundRect">
            <a:avLst/>
          </a:prstGeom>
          <a:solidFill>
            <a:srgbClr val="8ACAF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ru-RU" sz="4400" b="1" dirty="0">
                <a:solidFill>
                  <a:srgbClr val="002060"/>
                </a:solidFill>
              </a:rPr>
              <a:t>Размещаются НПЗ – в районах потребления</a:t>
            </a:r>
          </a:p>
          <a:p>
            <a:pPr marL="285750" indent="-285750">
              <a:buFontTx/>
              <a:buChar char="-"/>
            </a:pPr>
            <a:r>
              <a:rPr lang="ru-RU" sz="4400" b="1" dirty="0">
                <a:solidFill>
                  <a:srgbClr val="002060"/>
                </a:solidFill>
              </a:rPr>
              <a:t>В РФ </a:t>
            </a: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</a:t>
            </a:r>
            <a:r>
              <a:rPr lang="ru-RU" sz="4400" b="1" dirty="0">
                <a:solidFill>
                  <a:srgbClr val="002060"/>
                </a:solidFill>
              </a:rPr>
              <a:t> крупных НПЗ и около </a:t>
            </a: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</a:t>
            </a:r>
            <a:r>
              <a:rPr lang="ru-RU" sz="4400" b="1" dirty="0">
                <a:solidFill>
                  <a:srgbClr val="002060"/>
                </a:solidFill>
              </a:rPr>
              <a:t> мелких</a:t>
            </a:r>
          </a:p>
          <a:p>
            <a:pPr marL="285750" indent="-285750">
              <a:buFontTx/>
              <a:buChar char="-"/>
            </a:pPr>
            <a:r>
              <a:rPr lang="ru-RU" sz="4400" b="1" dirty="0">
                <a:solidFill>
                  <a:srgbClr val="002060"/>
                </a:solidFill>
              </a:rPr>
              <a:t>НПЗ размещаются там, где проходят нефтепроводы</a:t>
            </a:r>
          </a:p>
          <a:p>
            <a:pPr marL="285750" indent="-285750">
              <a:buFontTx/>
              <a:buChar char="-"/>
            </a:pP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80%</a:t>
            </a:r>
            <a:r>
              <a:rPr lang="ru-RU" sz="4400" b="1" dirty="0">
                <a:solidFill>
                  <a:srgbClr val="002060"/>
                </a:solidFill>
              </a:rPr>
              <a:t> НПЗ в Европейской части России (мощность 12 млн. тонн нефти в год)</a:t>
            </a:r>
          </a:p>
        </p:txBody>
      </p:sp>
    </p:spTree>
    <p:extLst>
      <p:ext uri="{BB962C8B-B14F-4D97-AF65-F5344CB8AC3E}">
        <p14:creationId xmlns:p14="http://schemas.microsoft.com/office/powerpoint/2010/main" val="18475189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0E5EA7-DED5-4E79-993F-7F834B268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9"/>
            <a:ext cx="12192000" cy="684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1306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AEDA755C-923A-4D3D-895F-516E7D62C232}"/>
              </a:ext>
            </a:extLst>
          </p:cNvPr>
          <p:cNvSpPr/>
          <p:nvPr/>
        </p:nvSpPr>
        <p:spPr>
          <a:xfrm>
            <a:off x="694593" y="123093"/>
            <a:ext cx="9979269" cy="633046"/>
          </a:xfrm>
          <a:prstGeom prst="roundRect">
            <a:avLst/>
          </a:prstGeom>
          <a:solidFill>
            <a:srgbClr val="8ACAF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КРУПНЕЙШИЕ НПЗ В РОССИИ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A91920-9562-4C4E-BD0B-8E90560243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03" y="931984"/>
            <a:ext cx="4564028" cy="304188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22B0CF00-3B81-4068-836D-4D5A8B31E109}"/>
              </a:ext>
            </a:extLst>
          </p:cNvPr>
          <p:cNvSpPr/>
          <p:nvPr/>
        </p:nvSpPr>
        <p:spPr>
          <a:xfrm>
            <a:off x="195835" y="896815"/>
            <a:ext cx="3006969" cy="501162"/>
          </a:xfrm>
          <a:prstGeom prst="roundRect">
            <a:avLst/>
          </a:prstGeom>
          <a:solidFill>
            <a:srgbClr val="8ACAF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ЯРОСЛАВЛЬ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895BCC-09B8-4837-8997-5F51329768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304" y="3429000"/>
            <a:ext cx="4777740" cy="3182049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BBAED0E8-EDE4-465B-9472-81EEAA2177B2}"/>
              </a:ext>
            </a:extLst>
          </p:cNvPr>
          <p:cNvSpPr/>
          <p:nvPr/>
        </p:nvSpPr>
        <p:spPr>
          <a:xfrm>
            <a:off x="1119583" y="3347465"/>
            <a:ext cx="3235570" cy="501162"/>
          </a:xfrm>
          <a:prstGeom prst="roundRect">
            <a:avLst/>
          </a:prstGeom>
          <a:solidFill>
            <a:srgbClr val="8ACAF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ВОЛГОГРАД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C4B96BB-A5C9-4911-8A58-B5E0715CB9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950" y="967153"/>
            <a:ext cx="5240215" cy="2947621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3A1963BE-CF38-4192-A1EB-3B091831C40D}"/>
              </a:ext>
            </a:extLst>
          </p:cNvPr>
          <p:cNvSpPr/>
          <p:nvPr/>
        </p:nvSpPr>
        <p:spPr>
          <a:xfrm>
            <a:off x="9124305" y="962756"/>
            <a:ext cx="2866292" cy="430824"/>
          </a:xfrm>
          <a:prstGeom prst="roundRect">
            <a:avLst/>
          </a:prstGeom>
          <a:solidFill>
            <a:srgbClr val="8ACAF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ТУАПСЕ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A406A77-6CB0-4793-91AD-6435FD49BF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276" y="3423634"/>
            <a:ext cx="4310744" cy="3187415"/>
          </a:xfrm>
          <a:prstGeom prst="rect">
            <a:avLst/>
          </a:prstGeom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7925DEA4-BBE9-424C-A448-0CCE4754DFCC}"/>
              </a:ext>
            </a:extLst>
          </p:cNvPr>
          <p:cNvSpPr/>
          <p:nvPr/>
        </p:nvSpPr>
        <p:spPr>
          <a:xfrm>
            <a:off x="8361485" y="3417803"/>
            <a:ext cx="2915823" cy="430824"/>
          </a:xfrm>
          <a:prstGeom prst="roundRect">
            <a:avLst/>
          </a:prstGeom>
          <a:solidFill>
            <a:srgbClr val="8ACAF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КИРИШИ</a:t>
            </a:r>
          </a:p>
        </p:txBody>
      </p:sp>
    </p:spTree>
    <p:extLst>
      <p:ext uri="{BB962C8B-B14F-4D97-AF65-F5344CB8AC3E}">
        <p14:creationId xmlns:p14="http://schemas.microsoft.com/office/powerpoint/2010/main" val="4207250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04CA14-2367-4176-9C43-D74C6C5AC6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4" y="55796"/>
            <a:ext cx="6151684" cy="3844802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18C69E58-D2ED-4A3C-8045-10C703E99843}"/>
              </a:ext>
            </a:extLst>
          </p:cNvPr>
          <p:cNvSpPr/>
          <p:nvPr/>
        </p:nvSpPr>
        <p:spPr>
          <a:xfrm>
            <a:off x="177313" y="96717"/>
            <a:ext cx="2038350" cy="474784"/>
          </a:xfrm>
          <a:prstGeom prst="roundRect">
            <a:avLst/>
          </a:prstGeom>
          <a:solidFill>
            <a:srgbClr val="8ACAF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МОСКВА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3686D7-FB5C-41A0-B5C5-6EF77A2AD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538" y="55796"/>
            <a:ext cx="5858608" cy="3559104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0A9E76EF-961B-4747-BF43-07A058E538F5}"/>
              </a:ext>
            </a:extLst>
          </p:cNvPr>
          <p:cNvSpPr/>
          <p:nvPr/>
        </p:nvSpPr>
        <p:spPr>
          <a:xfrm>
            <a:off x="9719896" y="109905"/>
            <a:ext cx="2294792" cy="448408"/>
          </a:xfrm>
          <a:prstGeom prst="roundRect">
            <a:avLst/>
          </a:prstGeom>
          <a:solidFill>
            <a:srgbClr val="8ACAF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ПЕРМЬ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57CFD7F-38A4-454A-8F03-D52259C7CA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1" y="3204397"/>
            <a:ext cx="6955510" cy="3477755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34555BC1-F86E-4BB5-AE96-6FD0CF983A1B}"/>
              </a:ext>
            </a:extLst>
          </p:cNvPr>
          <p:cNvSpPr/>
          <p:nvPr/>
        </p:nvSpPr>
        <p:spPr>
          <a:xfrm>
            <a:off x="177312" y="3262902"/>
            <a:ext cx="2038350" cy="457200"/>
          </a:xfrm>
          <a:prstGeom prst="roundRect">
            <a:avLst/>
          </a:prstGeom>
          <a:solidFill>
            <a:srgbClr val="8ACAF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РЯЗАНЬ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722451A-8117-4DB9-8947-CC44F57D12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677" y="3204397"/>
            <a:ext cx="6245469" cy="3477756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352025AF-BF3D-45CD-956B-47BEF2AB2F52}"/>
              </a:ext>
            </a:extLst>
          </p:cNvPr>
          <p:cNvSpPr/>
          <p:nvPr/>
        </p:nvSpPr>
        <p:spPr>
          <a:xfrm>
            <a:off x="9815146" y="3420208"/>
            <a:ext cx="2057400" cy="441702"/>
          </a:xfrm>
          <a:prstGeom prst="roundRect">
            <a:avLst/>
          </a:prstGeom>
          <a:solidFill>
            <a:srgbClr val="8ACAF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ОМСК</a:t>
            </a:r>
          </a:p>
        </p:txBody>
      </p:sp>
    </p:spTree>
    <p:extLst>
      <p:ext uri="{BB962C8B-B14F-4D97-AF65-F5344CB8AC3E}">
        <p14:creationId xmlns:p14="http://schemas.microsoft.com/office/powerpoint/2010/main" val="1117130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D3390B-C1BA-4EB4-892A-9C811906B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04" y="4790983"/>
            <a:ext cx="4993296" cy="2023879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AC98B866-CAC5-46CC-9F87-81C4B52B11BC}"/>
              </a:ext>
            </a:extLst>
          </p:cNvPr>
          <p:cNvSpPr/>
          <p:nvPr/>
        </p:nvSpPr>
        <p:spPr>
          <a:xfrm>
            <a:off x="211016" y="202223"/>
            <a:ext cx="9636370" cy="4484077"/>
          </a:xfrm>
          <a:prstGeom prst="roundRect">
            <a:avLst/>
          </a:prstGeom>
          <a:solidFill>
            <a:srgbClr val="8ACAF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ВЛИЯНИЕ НЕФТЯНОЙ ПРОМЫШЛЕННОСТИ НА ОКРУЖАЮЩУЮ СРЕДУ</a:t>
            </a:r>
          </a:p>
          <a:p>
            <a:pPr marL="342900" indent="-342900">
              <a:buAutoNum type="arabicPeriod"/>
            </a:pPr>
            <a:r>
              <a:rPr lang="ru-RU" sz="3200" b="1" dirty="0">
                <a:solidFill>
                  <a:srgbClr val="002060"/>
                </a:solidFill>
              </a:rPr>
              <a:t>Отрицательное влияние</a:t>
            </a:r>
          </a:p>
          <a:p>
            <a:pPr marL="342900" indent="-342900">
              <a:buAutoNum type="arabicPeriod"/>
            </a:pPr>
            <a:r>
              <a:rPr lang="ru-RU" sz="3200" b="1" dirty="0">
                <a:solidFill>
                  <a:srgbClr val="002060"/>
                </a:solidFill>
              </a:rPr>
              <a:t>При авариях – разлив нефти (уничтожается почва, животные, растения, подземные воды)</a:t>
            </a:r>
          </a:p>
          <a:p>
            <a:pPr marL="342900" indent="-342900">
              <a:buAutoNum type="arabicPeriod"/>
            </a:pPr>
            <a:r>
              <a:rPr lang="ru-RU" sz="3200" b="1" dirty="0">
                <a:solidFill>
                  <a:srgbClr val="002060"/>
                </a:solidFill>
              </a:rPr>
              <a:t>Строительство нефтепроводов сопровождается разрушением рельефа и растительного покрова</a:t>
            </a:r>
          </a:p>
          <a:p>
            <a:pPr marL="342900" indent="-342900">
              <a:buAutoNum type="arabicPeriod"/>
            </a:pPr>
            <a:r>
              <a:rPr lang="ru-RU" sz="3200" b="1" dirty="0">
                <a:solidFill>
                  <a:srgbClr val="002060"/>
                </a:solidFill>
              </a:rPr>
              <a:t>Загрязняют атмосферу токсичными газами</a:t>
            </a:r>
          </a:p>
          <a:p>
            <a:pPr marL="342900" indent="-342900">
              <a:buAutoNum type="arabicPeriod"/>
            </a:pPr>
            <a:r>
              <a:rPr lang="ru-RU" sz="3200" b="1" dirty="0">
                <a:solidFill>
                  <a:srgbClr val="002060"/>
                </a:solidFill>
              </a:rPr>
              <a:t>В водоемы попадают сточные воды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BAE9BDEC-069E-48A4-99B4-006E5767B131}"/>
              </a:ext>
            </a:extLst>
          </p:cNvPr>
          <p:cNvSpPr/>
          <p:nvPr/>
        </p:nvSpPr>
        <p:spPr>
          <a:xfrm>
            <a:off x="545123" y="4950069"/>
            <a:ext cx="6453554" cy="1705708"/>
          </a:xfrm>
          <a:prstGeom prst="roundRect">
            <a:avLst/>
          </a:prstGeom>
          <a:solidFill>
            <a:srgbClr val="8ACAF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Предприятия предпринимают меры по уменьшению пагубного влияния на экологию.</a:t>
            </a:r>
          </a:p>
        </p:txBody>
      </p:sp>
    </p:spTree>
    <p:extLst>
      <p:ext uri="{BB962C8B-B14F-4D97-AF65-F5344CB8AC3E}">
        <p14:creationId xmlns:p14="http://schemas.microsoft.com/office/powerpoint/2010/main" val="9163810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бъект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sz="4000" b="1" dirty="0">
                <a:solidFill>
                  <a:srgbClr val="0070C0"/>
                </a:solidFill>
              </a:rPr>
              <a:t>Параграф 5 – прочитать + записи в тетради</a:t>
            </a:r>
          </a:p>
          <a:p>
            <a:pPr algn="ctr"/>
            <a:r>
              <a:rPr lang="ru-RU" sz="4000" b="1" dirty="0">
                <a:solidFill>
                  <a:srgbClr val="0070C0"/>
                </a:solidFill>
              </a:rPr>
              <a:t>1. Дать характеристику одного из НПЗ России (по выбору)</a:t>
            </a:r>
          </a:p>
          <a:p>
            <a:endParaRPr lang="ru-RU" dirty="0"/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Домашнее задание</a:t>
            </a:r>
          </a:p>
        </p:txBody>
      </p:sp>
    </p:spTree>
    <p:extLst>
      <p:ext uri="{BB962C8B-B14F-4D97-AF65-F5344CB8AC3E}">
        <p14:creationId xmlns:p14="http://schemas.microsoft.com/office/powerpoint/2010/main" val="2106177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D04278-51BC-454E-966F-404606D19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61" y="1095084"/>
            <a:ext cx="10580493" cy="5206274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0FA8B9A9-241C-4BEA-91CE-01CE0E13A524}"/>
              </a:ext>
            </a:extLst>
          </p:cNvPr>
          <p:cNvSpPr/>
          <p:nvPr/>
        </p:nvSpPr>
        <p:spPr>
          <a:xfrm>
            <a:off x="2356339" y="257703"/>
            <a:ext cx="7174523" cy="597877"/>
          </a:xfrm>
          <a:prstGeom prst="roundRect">
            <a:avLst/>
          </a:prstGeom>
          <a:solidFill>
            <a:srgbClr val="8ACAF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НЕФТЕПРОДУКТЫ</a:t>
            </a:r>
          </a:p>
        </p:txBody>
      </p:sp>
    </p:spTree>
    <p:extLst>
      <p:ext uri="{BB962C8B-B14F-4D97-AF65-F5344CB8AC3E}">
        <p14:creationId xmlns:p14="http://schemas.microsoft.com/office/powerpoint/2010/main" val="377502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69D7CE1C-912C-4514-95F3-B9A0D78814BC}"/>
              </a:ext>
            </a:extLst>
          </p:cNvPr>
          <p:cNvSpPr/>
          <p:nvPr/>
        </p:nvSpPr>
        <p:spPr>
          <a:xfrm>
            <a:off x="589085" y="219808"/>
            <a:ext cx="10128738" cy="844061"/>
          </a:xfrm>
          <a:prstGeom prst="roundRect">
            <a:avLst/>
          </a:prstGeom>
          <a:solidFill>
            <a:srgbClr val="8ACAF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НЕФТЯНАЯ ПРОМЫШЛЕННОСТЬ РОССИИ В МИРЕ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C49BEE63-FDE1-4677-AC11-DAB3048C0A9D}"/>
              </a:ext>
            </a:extLst>
          </p:cNvPr>
          <p:cNvSpPr/>
          <p:nvPr/>
        </p:nvSpPr>
        <p:spPr>
          <a:xfrm>
            <a:off x="225669" y="1397977"/>
            <a:ext cx="11740662" cy="4035669"/>
          </a:xfrm>
          <a:prstGeom prst="roundRect">
            <a:avLst/>
          </a:prstGeom>
          <a:solidFill>
            <a:srgbClr val="8ACAF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РОССИЯ</a:t>
            </a:r>
            <a:r>
              <a:rPr lang="ru-RU" sz="3600" b="1" dirty="0">
                <a:solidFill>
                  <a:srgbClr val="002060"/>
                </a:solidFill>
              </a:rPr>
              <a:t> – один из крупнейших производителей нефти в мире. Занимает 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местов мире </a:t>
            </a:r>
            <a:r>
              <a:rPr lang="ru-RU" sz="3600" b="1" dirty="0">
                <a:solidFill>
                  <a:srgbClr val="002060"/>
                </a:solidFill>
              </a:rPr>
              <a:t>по добыче нефти и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место в мире </a:t>
            </a:r>
            <a:r>
              <a:rPr lang="ru-RU" sz="3600" b="1" dirty="0">
                <a:solidFill>
                  <a:srgbClr val="002060"/>
                </a:solidFill>
              </a:rPr>
              <a:t>по запасам. 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</a:rPr>
              <a:t>Разведанных запасов «черного золота» хватит нашей стране на несколько десятков лет.</a:t>
            </a:r>
          </a:p>
        </p:txBody>
      </p:sp>
    </p:spTree>
    <p:extLst>
      <p:ext uri="{BB962C8B-B14F-4D97-AF65-F5344CB8AC3E}">
        <p14:creationId xmlns:p14="http://schemas.microsoft.com/office/powerpoint/2010/main" val="978459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9DFB37-815D-4E05-B93B-01F52617FB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15" y="1061993"/>
            <a:ext cx="10199492" cy="5419814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5530BD16-CF59-4B3A-B8F0-36D73E669672}"/>
              </a:ext>
            </a:extLst>
          </p:cNvPr>
          <p:cNvSpPr/>
          <p:nvPr/>
        </p:nvSpPr>
        <p:spPr>
          <a:xfrm>
            <a:off x="518746" y="272562"/>
            <a:ext cx="10137531" cy="685800"/>
          </a:xfrm>
          <a:prstGeom prst="roundRect">
            <a:avLst/>
          </a:prstGeom>
          <a:solidFill>
            <a:srgbClr val="8ACAF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Лидеры по добыче нефти (</a:t>
            </a:r>
            <a:r>
              <a:rPr lang="ru-RU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млн.т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в 2021 году</a:t>
            </a:r>
          </a:p>
        </p:txBody>
      </p:sp>
    </p:spTree>
    <p:extLst>
      <p:ext uri="{BB962C8B-B14F-4D97-AF65-F5344CB8AC3E}">
        <p14:creationId xmlns:p14="http://schemas.microsoft.com/office/powerpoint/2010/main" val="1783559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0C025E-9252-42BE-9D08-E079997A6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" y="0"/>
            <a:ext cx="12184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39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7CD950-8981-442A-BB0F-A485A445E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" y="0"/>
            <a:ext cx="12184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06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2D9EBF-68F1-46AA-9414-D7538A14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93" y="83527"/>
            <a:ext cx="9952892" cy="669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537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0A5817-7277-41BC-82CD-A8F4E19E37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05" y="1767244"/>
            <a:ext cx="10744222" cy="502921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0566C2DC-9A1C-423B-B6F2-6035D1C19548}"/>
              </a:ext>
            </a:extLst>
          </p:cNvPr>
          <p:cNvSpPr/>
          <p:nvPr/>
        </p:nvSpPr>
        <p:spPr>
          <a:xfrm>
            <a:off x="1611933" y="61546"/>
            <a:ext cx="10445262" cy="1767244"/>
          </a:xfrm>
          <a:prstGeom prst="roundRect">
            <a:avLst/>
          </a:prstGeom>
          <a:solidFill>
            <a:srgbClr val="8ACAF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РАЙОНЫ ДОБЫЧИ НЕФТИ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</a:rPr>
              <a:t>Основными базами добычи нефти являются Западно-Сибирская и Волго-Уральская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77052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6295</TotalTime>
  <Words>513</Words>
  <Application>Microsoft Office PowerPoint</Application>
  <PresentationFormat>Широкоэкранный</PresentationFormat>
  <Paragraphs>86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AGReverance</vt:lpstr>
      <vt:lpstr>Calibri</vt:lpstr>
      <vt:lpstr>Tw Cen MT</vt:lpstr>
      <vt:lpstr>Wingdings 3</vt:lpstr>
      <vt:lpstr>Интеграл</vt:lpstr>
      <vt:lpstr>Нефтяная промышленность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Домашнее задание</vt:lpstr>
    </vt:vector>
  </TitlesOfParts>
  <Company>МАОУ ДО ЦРТДиЮ Каменского района Пензенской области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«География»</dc:title>
  <dc:subject>География</dc:subject>
  <dc:creator>Viktoriya Polshkova</dc:creator>
  <cp:keywords>география</cp:keywords>
  <cp:lastModifiedBy>Елена Сташкова</cp:lastModifiedBy>
  <cp:revision>261</cp:revision>
  <dcterms:created xsi:type="dcterms:W3CDTF">2018-02-25T15:29:25Z</dcterms:created>
  <dcterms:modified xsi:type="dcterms:W3CDTF">2023-09-07T18:11:10Z</dcterms:modified>
  <cp:category>География;Страны</cp:category>
</cp:coreProperties>
</file>