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3" r:id="rId16"/>
    <p:sldId id="274" r:id="rId17"/>
    <p:sldId id="275" r:id="rId18"/>
    <p:sldId id="285" r:id="rId19"/>
    <p:sldId id="276" r:id="rId20"/>
    <p:sldId id="278" r:id="rId21"/>
    <p:sldId id="279" r:id="rId22"/>
    <p:sldId id="281" r:id="rId23"/>
    <p:sldId id="282" r:id="rId24"/>
    <p:sldId id="283" r:id="rId25"/>
    <p:sldId id="284" r:id="rId26"/>
    <p:sldId id="286" r:id="rId2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60"/>
  </p:normalViewPr>
  <p:slideViewPr>
    <p:cSldViewPr>
      <p:cViewPr varScale="1">
        <p:scale>
          <a:sx n="145" d="100"/>
          <a:sy n="145" d="100"/>
        </p:scale>
        <p:origin x="828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 descr="http://www.edu.shopping-time.ru/images/screenshots/1373290_3.jpg"/>
          <p:cNvSpPr>
            <a:spLocks noChangeAspect="1" noChangeArrowheads="1"/>
          </p:cNvSpPr>
          <p:nvPr userDrawn="1"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Widescreen_Flag_of_Russia_021276_(1).png"/>
          <p:cNvPicPr>
            <a:picLocks noChangeAspect="1"/>
          </p:cNvPicPr>
          <p:nvPr userDrawn="1"/>
        </p:nvPicPr>
        <p:blipFill>
          <a:blip r:embed="rId2"/>
          <a:srcRect t="4286" r="739"/>
          <a:stretch>
            <a:fillRect/>
          </a:stretch>
        </p:blipFill>
        <p:spPr>
          <a:xfrm>
            <a:off x="0" y="0"/>
            <a:ext cx="6643702" cy="5143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334" name="AutoShape 46" descr="https://www.colourbox.com/preview/4289075-green-grass-and-chamomiles.jpg"/>
          <p:cNvSpPr>
            <a:spLocks noChangeAspect="1" noChangeArrowheads="1"/>
          </p:cNvSpPr>
          <p:nvPr userDrawn="1"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8" name="Picture 10" descr="https://img-fotki.yandex.ru/get/5801/200418627.7e/0_1203f7_783b2182_orig.png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10000"/>
          </a:blip>
          <a:srcRect t="5644" r="5014"/>
          <a:stretch>
            <a:fillRect/>
          </a:stretch>
        </p:blipFill>
        <p:spPr bwMode="auto">
          <a:xfrm>
            <a:off x="142844" y="3429006"/>
            <a:ext cx="8786874" cy="1592576"/>
          </a:xfrm>
          <a:prstGeom prst="rect">
            <a:avLst/>
          </a:prstGeom>
          <a:noFill/>
        </p:spPr>
      </p:pic>
      <p:pic>
        <p:nvPicPr>
          <p:cNvPr id="22" name="Picture 8" descr="http://www.careerchangeformula.com/wp-content/uploads/2011/01/Photoxpress_5659840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143548"/>
          </a:xfrm>
          <a:prstGeom prst="frame">
            <a:avLst>
              <a:gd name="adj1" fmla="val 453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302" name="Picture 14" descr="http://img-fotki.yandex.ru/get/6416/16969765.ab/0_6b422_3ad3c536_L.png"/>
          <p:cNvPicPr>
            <a:picLocks noChangeAspect="1" noChangeArrowheads="1"/>
          </p:cNvPicPr>
          <p:nvPr userDrawn="1"/>
        </p:nvPicPr>
        <p:blipFill>
          <a:blip r:embed="rId5">
            <a:lum contrast="10000"/>
          </a:blip>
          <a:srcRect t="72158" r="18181"/>
          <a:stretch>
            <a:fillRect/>
          </a:stretch>
        </p:blipFill>
        <p:spPr bwMode="auto">
          <a:xfrm>
            <a:off x="6143636" y="3500444"/>
            <a:ext cx="2428892" cy="859087"/>
          </a:xfrm>
          <a:prstGeom prst="rect">
            <a:avLst/>
          </a:prstGeom>
          <a:noFill/>
        </p:spPr>
      </p:pic>
      <p:pic>
        <p:nvPicPr>
          <p:cNvPr id="18" name="Picture 14" descr="http://img-fotki.yandex.ru/get/6416/16969765.ab/0_6b422_3ad3c536_L.png"/>
          <p:cNvPicPr>
            <a:picLocks noChangeAspect="1" noChangeArrowheads="1"/>
          </p:cNvPicPr>
          <p:nvPr userDrawn="1"/>
        </p:nvPicPr>
        <p:blipFill>
          <a:blip r:embed="rId5">
            <a:lum contrast="10000"/>
          </a:blip>
          <a:srcRect t="76531" r="68182"/>
          <a:stretch>
            <a:fillRect/>
          </a:stretch>
        </p:blipFill>
        <p:spPr bwMode="auto">
          <a:xfrm flipH="1">
            <a:off x="2214546" y="3857634"/>
            <a:ext cx="813766" cy="623869"/>
          </a:xfrm>
          <a:prstGeom prst="rect">
            <a:avLst/>
          </a:prstGeom>
          <a:noFill/>
        </p:spPr>
      </p:pic>
      <p:pic>
        <p:nvPicPr>
          <p:cNvPr id="20" name="Рисунок 19" descr="exposition389.png"/>
          <p:cNvPicPr>
            <a:picLocks noChangeAspect="1"/>
          </p:cNvPicPr>
          <p:nvPr userDrawn="1"/>
        </p:nvPicPr>
        <p:blipFill>
          <a:blip r:embed="rId6">
            <a:lum bright="-10000" contrast="10000"/>
          </a:blip>
          <a:stretch>
            <a:fillRect/>
          </a:stretch>
        </p:blipFill>
        <p:spPr>
          <a:xfrm>
            <a:off x="285719" y="1142990"/>
            <a:ext cx="4180653" cy="27478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Widescreen_Flag_of_Russia_021276_(1).png"/>
          <p:cNvPicPr>
            <a:picLocks noChangeAspect="1"/>
          </p:cNvPicPr>
          <p:nvPr userDrawn="1"/>
        </p:nvPicPr>
        <p:blipFill>
          <a:blip r:embed="rId2"/>
          <a:srcRect t="4286" r="739"/>
          <a:stretch>
            <a:fillRect/>
          </a:stretch>
        </p:blipFill>
        <p:spPr>
          <a:xfrm>
            <a:off x="0" y="1237472"/>
            <a:ext cx="4572000" cy="353960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Рисунок 8" descr="exposition389.png"/>
          <p:cNvPicPr>
            <a:picLocks noChangeAspect="1"/>
          </p:cNvPicPr>
          <p:nvPr userDrawn="1"/>
        </p:nvPicPr>
        <p:blipFill>
          <a:blip r:embed="rId3">
            <a:lum bright="-10000" contrast="10000"/>
          </a:blip>
          <a:stretch>
            <a:fillRect/>
          </a:stretch>
        </p:blipFill>
        <p:spPr>
          <a:xfrm>
            <a:off x="214282" y="2214560"/>
            <a:ext cx="2857520" cy="1878204"/>
          </a:xfrm>
          <a:prstGeom prst="rect">
            <a:avLst/>
          </a:prstGeom>
        </p:spPr>
      </p:pic>
      <p:pic>
        <p:nvPicPr>
          <p:cNvPr id="10" name="Picture 10" descr="https://img-fotki.yandex.ru/get/5801/200418627.7e/0_1203f7_783b2182_orig.png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10000"/>
          </a:blip>
          <a:srcRect t="5644" r="5014"/>
          <a:stretch>
            <a:fillRect/>
          </a:stretch>
        </p:blipFill>
        <p:spPr bwMode="auto">
          <a:xfrm>
            <a:off x="214282" y="3550924"/>
            <a:ext cx="8786874" cy="1592576"/>
          </a:xfrm>
          <a:prstGeom prst="rect">
            <a:avLst/>
          </a:prstGeom>
          <a:noFill/>
        </p:spPr>
      </p:pic>
      <p:pic>
        <p:nvPicPr>
          <p:cNvPr id="7" name="Picture 8" descr="http://www.careerchangeformula.com/wp-content/uploads/2011/01/Photoxpress_5659840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5143548"/>
          </a:xfrm>
          <a:prstGeom prst="frame">
            <a:avLst>
              <a:gd name="adj1" fmla="val 453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Picture 14" descr="http://img-fotki.yandex.ru/get/6416/16969765.ab/0_6b422_3ad3c536_L.png"/>
          <p:cNvPicPr>
            <a:picLocks noChangeAspect="1" noChangeArrowheads="1"/>
          </p:cNvPicPr>
          <p:nvPr userDrawn="1"/>
        </p:nvPicPr>
        <p:blipFill>
          <a:blip r:embed="rId6">
            <a:lum contrast="10000"/>
          </a:blip>
          <a:srcRect t="76531" r="68182"/>
          <a:stretch>
            <a:fillRect/>
          </a:stretch>
        </p:blipFill>
        <p:spPr bwMode="auto">
          <a:xfrm flipH="1">
            <a:off x="2214546" y="4000510"/>
            <a:ext cx="813766" cy="623869"/>
          </a:xfrm>
          <a:prstGeom prst="rect">
            <a:avLst/>
          </a:prstGeom>
          <a:noFill/>
        </p:spPr>
      </p:pic>
      <p:pic>
        <p:nvPicPr>
          <p:cNvPr id="12" name="Picture 14" descr="http://img-fotki.yandex.ru/get/6416/16969765.ab/0_6b422_3ad3c536_L.png"/>
          <p:cNvPicPr>
            <a:picLocks noChangeAspect="1" noChangeArrowheads="1"/>
          </p:cNvPicPr>
          <p:nvPr userDrawn="1"/>
        </p:nvPicPr>
        <p:blipFill>
          <a:blip r:embed="rId6">
            <a:lum contrast="10000"/>
          </a:blip>
          <a:srcRect t="72158" r="18181"/>
          <a:stretch>
            <a:fillRect/>
          </a:stretch>
        </p:blipFill>
        <p:spPr bwMode="auto">
          <a:xfrm>
            <a:off x="6143636" y="3668587"/>
            <a:ext cx="2357454" cy="8338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ttps://img-fotki.yandex.ru/get/5801/200418627.7e/0_1203f7_783b2182_orig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10000"/>
          </a:blip>
          <a:srcRect t="5644" r="5014"/>
          <a:stretch>
            <a:fillRect/>
          </a:stretch>
        </p:blipFill>
        <p:spPr bwMode="auto">
          <a:xfrm>
            <a:off x="214282" y="3429006"/>
            <a:ext cx="8786874" cy="1592576"/>
          </a:xfrm>
          <a:prstGeom prst="rect">
            <a:avLst/>
          </a:prstGeom>
          <a:noFill/>
        </p:spPr>
      </p:pic>
      <p:pic>
        <p:nvPicPr>
          <p:cNvPr id="7" name="Picture 8" descr="http://www.careerchangeformula.com/wp-content/uploads/2011/01/Photoxpress_5659840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48"/>
          </a:xfrm>
          <a:prstGeom prst="frame">
            <a:avLst>
              <a:gd name="adj1" fmla="val 453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Picture 14" descr="http://img-fotki.yandex.ru/get/6416/16969765.ab/0_6b422_3ad3c536_L.png"/>
          <p:cNvPicPr>
            <a:picLocks noChangeAspect="1" noChangeArrowheads="1"/>
          </p:cNvPicPr>
          <p:nvPr userDrawn="1"/>
        </p:nvPicPr>
        <p:blipFill>
          <a:blip r:embed="rId4">
            <a:lum contrast="10000"/>
          </a:blip>
          <a:srcRect t="76531" r="68182"/>
          <a:stretch>
            <a:fillRect/>
          </a:stretch>
        </p:blipFill>
        <p:spPr bwMode="auto">
          <a:xfrm flipH="1">
            <a:off x="2214546" y="3857634"/>
            <a:ext cx="813766" cy="623869"/>
          </a:xfrm>
          <a:prstGeom prst="rect">
            <a:avLst/>
          </a:prstGeom>
          <a:noFill/>
        </p:spPr>
      </p:pic>
      <p:pic>
        <p:nvPicPr>
          <p:cNvPr id="10" name="Picture 14" descr="http://img-fotki.yandex.ru/get/6416/16969765.ab/0_6b422_3ad3c536_L.png"/>
          <p:cNvPicPr>
            <a:picLocks noChangeAspect="1" noChangeArrowheads="1"/>
          </p:cNvPicPr>
          <p:nvPr userDrawn="1"/>
        </p:nvPicPr>
        <p:blipFill>
          <a:blip r:embed="rId4">
            <a:lum contrast="10000"/>
          </a:blip>
          <a:srcRect t="72158" r="18181"/>
          <a:stretch>
            <a:fillRect/>
          </a:stretch>
        </p:blipFill>
        <p:spPr bwMode="auto">
          <a:xfrm>
            <a:off x="6143636" y="3500444"/>
            <a:ext cx="2428892" cy="8590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://www.careerchangeformula.com/wp-content/uploads/2011/01/Photoxpress_565984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48"/>
          </a:xfrm>
          <a:prstGeom prst="frame">
            <a:avLst>
              <a:gd name="adj1" fmla="val 453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http://www.careerchangeformula.com/wp-content/uploads/2011/01/Photoxpress_5659840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514354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51470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3200" b="1" i="1" dirty="0">
                <a:ln w="1905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Государственная территория России. Территориальные воды. Граница России. Географическое положение России.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6AF0A8-4E55-435C-A5EE-0F45402D8CF0}"/>
              </a:ext>
            </a:extLst>
          </p:cNvPr>
          <p:cNvSpPr txBox="1"/>
          <p:nvPr/>
        </p:nvSpPr>
        <p:spPr>
          <a:xfrm>
            <a:off x="6876256" y="329183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Сташкова Елена Валерьевна</a:t>
            </a:r>
          </a:p>
          <a:p>
            <a:r>
              <a:rPr lang="ru-RU" sz="1200" b="1" dirty="0"/>
              <a:t>Учитель географии</a:t>
            </a:r>
          </a:p>
          <a:p>
            <a:r>
              <a:rPr lang="ru-RU" sz="1200" b="1" dirty="0"/>
              <a:t>МБОУ СОШ № 45</a:t>
            </a:r>
          </a:p>
          <a:p>
            <a:r>
              <a:rPr lang="ru-RU" sz="1200" b="1" dirty="0"/>
              <a:t>г. Мурманск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68C66082-9C5C-486C-B9B5-77D41208BB04}"/>
              </a:ext>
            </a:extLst>
          </p:cNvPr>
          <p:cNvSpPr/>
          <p:nvPr/>
        </p:nvSpPr>
        <p:spPr>
          <a:xfrm>
            <a:off x="323528" y="267494"/>
            <a:ext cx="8568952" cy="46805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ru-RU" sz="3600" b="1" dirty="0">
                <a:solidFill>
                  <a:srgbClr val="002060"/>
                </a:solidFill>
              </a:rPr>
              <a:t>Россия граничит по суше с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государствами</a:t>
            </a:r>
          </a:p>
          <a:p>
            <a:pPr marL="285750" indent="-285750" algn="ctr">
              <a:buFontTx/>
              <a:buChar char="-"/>
            </a:pPr>
            <a:r>
              <a:rPr lang="ru-RU" sz="3600" b="1" dirty="0">
                <a:solidFill>
                  <a:srgbClr val="002060"/>
                </a:solidFill>
              </a:rPr>
              <a:t>Пограничные государства – это соседи первого порядка  - большая их часть это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 СНГ</a:t>
            </a:r>
          </a:p>
          <a:p>
            <a:pPr marL="285750" indent="-285750" algn="ctr">
              <a:buFontTx/>
              <a:buChar char="-"/>
            </a:pPr>
            <a:r>
              <a:rPr lang="ru-RU" sz="3600" b="1" dirty="0">
                <a:solidFill>
                  <a:srgbClr val="002060"/>
                </a:solidFill>
              </a:rPr>
              <a:t>Россия является членом более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</a:t>
            </a:r>
            <a:r>
              <a:rPr lang="ru-RU" sz="3600" b="1" dirty="0">
                <a:solidFill>
                  <a:srgbClr val="002060"/>
                </a:solidFill>
              </a:rPr>
              <a:t>международных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3282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EE4ACA-5696-402C-A777-8C6BF48E0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" y="0"/>
            <a:ext cx="9138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9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1074F32-2CBB-4015-84B9-C94679B06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" y="0"/>
            <a:ext cx="9138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1B611EC9-E4BE-4431-8820-316635DF3421}"/>
              </a:ext>
            </a:extLst>
          </p:cNvPr>
          <p:cNvSpPr/>
          <p:nvPr/>
        </p:nvSpPr>
        <p:spPr>
          <a:xfrm>
            <a:off x="323528" y="195486"/>
            <a:ext cx="8640960" cy="47525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</a:rPr>
              <a:t>ТС России характеризуется развитием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всех видов транспорта.</a:t>
            </a:r>
          </a:p>
          <a:p>
            <a:pPr marL="285750" indent="-28575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</a:rPr>
              <a:t>Неравномерное распределение ТС по территории России.</a:t>
            </a:r>
          </a:p>
          <a:p>
            <a:pPr marL="285750" indent="-285750">
              <a:buFontTx/>
              <a:buChar char="-"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Приморское положение </a:t>
            </a:r>
            <a:r>
              <a:rPr lang="ru-RU" sz="2800" b="1" dirty="0">
                <a:solidFill>
                  <a:srgbClr val="002060"/>
                </a:solidFill>
              </a:rPr>
              <a:t>России имеет важное значение для развития морского транспорта.</a:t>
            </a:r>
          </a:p>
          <a:p>
            <a:pPr marL="285750" indent="-285750">
              <a:buFontTx/>
              <a:buChar char="-"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Главные порты страны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b="1" dirty="0">
                <a:solidFill>
                  <a:srgbClr val="002060"/>
                </a:solidFill>
              </a:rPr>
              <a:t>Мурманск (Баренцево море), Архангельск (Белое море), Севастополь, Новороссийск (Черное море), Владивосток (Японское море), Калининград, Санкт-Петербург (Балтийское море).</a:t>
            </a:r>
          </a:p>
        </p:txBody>
      </p:sp>
    </p:spTree>
    <p:extLst>
      <p:ext uri="{BB962C8B-B14F-4D97-AF65-F5344CB8AC3E}">
        <p14:creationId xmlns:p14="http://schemas.microsoft.com/office/powerpoint/2010/main" val="2085337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333779-9A93-49AF-8BFB-F9517C1E3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" y="0"/>
            <a:ext cx="9138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6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CCAF900A-89EC-408C-854D-05244D93260E}"/>
              </a:ext>
            </a:extLst>
          </p:cNvPr>
          <p:cNvSpPr/>
          <p:nvPr/>
        </p:nvSpPr>
        <p:spPr>
          <a:xfrm>
            <a:off x="235887" y="195486"/>
            <a:ext cx="8672226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территория страны является признаком любой страны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786F66F9-49D5-4FBC-990B-6572680F4249}"/>
              </a:ext>
            </a:extLst>
          </p:cNvPr>
          <p:cNvSpPr/>
          <p:nvPr/>
        </p:nvSpPr>
        <p:spPr>
          <a:xfrm>
            <a:off x="235887" y="915566"/>
            <a:ext cx="8672226" cy="388843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Конституция РФ (ст.67) </a:t>
            </a:r>
            <a:r>
              <a:rPr lang="ru-RU" sz="3600" b="1" dirty="0">
                <a:solidFill>
                  <a:srgbClr val="002060"/>
                </a:solidFill>
              </a:rPr>
              <a:t>регламентирует понятия – территория РФ включает в себя территории её субъектов, внутренние воды и территориальное море, воздушное пространство над ними. 	</a:t>
            </a:r>
          </a:p>
        </p:txBody>
      </p:sp>
    </p:spTree>
    <p:extLst>
      <p:ext uri="{BB962C8B-B14F-4D97-AF65-F5344CB8AC3E}">
        <p14:creationId xmlns:p14="http://schemas.microsoft.com/office/powerpoint/2010/main" val="1478628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B64DAAE2-F8C3-4A0B-8795-A4620CAD7AEE}"/>
              </a:ext>
            </a:extLst>
          </p:cNvPr>
          <p:cNvSpPr/>
          <p:nvPr/>
        </p:nvSpPr>
        <p:spPr>
          <a:xfrm>
            <a:off x="251520" y="236355"/>
            <a:ext cx="8640960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составе государственной территории России выделяют: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DBB6D5FA-1893-46D6-8FD2-B9663A81B9BE}"/>
              </a:ext>
            </a:extLst>
          </p:cNvPr>
          <p:cNvSpPr/>
          <p:nvPr/>
        </p:nvSpPr>
        <p:spPr>
          <a:xfrm>
            <a:off x="317314" y="863798"/>
            <a:ext cx="8496944" cy="50405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2060"/>
                </a:solidFill>
              </a:rPr>
              <a:t>Сушу – площадь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млн.км.кв</a:t>
            </a:r>
            <a:r>
              <a:rPr lang="ru-RU" sz="2400" b="1" dirty="0">
                <a:solidFill>
                  <a:srgbClr val="002060"/>
                </a:solidFill>
              </a:rPr>
              <a:t>., почти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1/9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часть суши планеты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B36A56DE-1F6A-4F94-8F7D-E9BC6FEF30E1}"/>
              </a:ext>
            </a:extLst>
          </p:cNvPr>
          <p:cNvSpPr/>
          <p:nvPr/>
        </p:nvSpPr>
        <p:spPr>
          <a:xfrm>
            <a:off x="317314" y="1461289"/>
            <a:ext cx="8496944" cy="7200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ЭКСКЛАВ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– это регион страны, отделенный от основной ее территории и окруженный территориями других государств.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B661AB8B-8AFF-4596-9ADC-972D00B49B4A}"/>
              </a:ext>
            </a:extLst>
          </p:cNvPr>
          <p:cNvSpPr/>
          <p:nvPr/>
        </p:nvSpPr>
        <p:spPr>
          <a:xfrm>
            <a:off x="317314" y="4155924"/>
            <a:ext cx="8496944" cy="72008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Воздушное пространство </a:t>
            </a:r>
            <a:r>
              <a:rPr lang="ru-RU" sz="2000" b="1" dirty="0">
                <a:solidFill>
                  <a:srgbClr val="002060"/>
                </a:solidFill>
              </a:rPr>
              <a:t>– </a:t>
            </a:r>
            <a:r>
              <a:rPr lang="ru-RU" sz="2200" b="1" dirty="0">
                <a:solidFill>
                  <a:srgbClr val="002060"/>
                </a:solidFill>
              </a:rPr>
              <a:t>от нулевой отметки, здесь проходят внутрироссийские и международные воздушные коридоры.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64E0A79-2608-42A0-8D3D-DF95D7AB25A9}"/>
              </a:ext>
            </a:extLst>
          </p:cNvPr>
          <p:cNvSpPr/>
          <p:nvPr/>
        </p:nvSpPr>
        <p:spPr>
          <a:xfrm>
            <a:off x="317314" y="2274803"/>
            <a:ext cx="8496944" cy="94501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ПОЛУЭКСКЛАВ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– эксклав, имеющий выход в море. В России это Калининградская область.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B6200006-6594-4907-B198-81E4B1974C4A}"/>
              </a:ext>
            </a:extLst>
          </p:cNvPr>
          <p:cNvSpPr/>
          <p:nvPr/>
        </p:nvSpPr>
        <p:spPr>
          <a:xfrm>
            <a:off x="348760" y="3291829"/>
            <a:ext cx="849694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ВОДЫ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100" b="1" dirty="0">
                <a:solidFill>
                  <a:srgbClr val="002060"/>
                </a:solidFill>
              </a:rPr>
              <a:t>поверхностные воды 12,4% территории страны, 84% из них сосредоточены за Уралом. Площадь акватории России 8,6 млн. </a:t>
            </a:r>
            <a:r>
              <a:rPr lang="ru-RU" sz="2100" b="1" dirty="0" err="1">
                <a:solidFill>
                  <a:srgbClr val="002060"/>
                </a:solidFill>
              </a:rPr>
              <a:t>км.кв</a:t>
            </a:r>
            <a:r>
              <a:rPr lang="ru-RU" sz="21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3531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AE833D9-57A0-4A58-A338-8EDF0D317B3C}"/>
              </a:ext>
            </a:extLst>
          </p:cNvPr>
          <p:cNvSpPr/>
          <p:nvPr/>
        </p:nvSpPr>
        <p:spPr>
          <a:xfrm>
            <a:off x="4474955" y="231490"/>
            <a:ext cx="4473440" cy="46805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Территориальные воды (море)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</a:rPr>
              <a:t>это территория государства , к которой относится полоса моря или океана, прилегающая к берегу или внутренним водам суверенного государства.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</a:rPr>
              <a:t>Это пояс шириной 12 морских миль (22,2 км) – поверхность, недра территориальных вод и воздушное пространство под ними.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646DB5-EC30-414A-895C-B44759D49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2777"/>
            <a:ext cx="4106026" cy="46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69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600B784F-59A2-40E8-BE1A-963F4FF89422}"/>
              </a:ext>
            </a:extLst>
          </p:cNvPr>
          <p:cNvSpPr/>
          <p:nvPr/>
        </p:nvSpPr>
        <p:spPr>
          <a:xfrm>
            <a:off x="323528" y="231490"/>
            <a:ext cx="8496944" cy="46805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Исключительная экономическая зона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– это полоса шириной 200 морских миль, которая находится за пределами территориальных вод. В этой зоне под действием особого правового режима государство имеет право на разработку природных ресурсов, строительство островов, установок, сооружений, научные исследования, защиту морской среды.</a:t>
            </a:r>
          </a:p>
        </p:txBody>
      </p:sp>
    </p:spTree>
    <p:extLst>
      <p:ext uri="{BB962C8B-B14F-4D97-AF65-F5344CB8AC3E}">
        <p14:creationId xmlns:p14="http://schemas.microsoft.com/office/powerpoint/2010/main" val="1830032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5246EA-EC59-48EA-92ED-9104E5607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7444"/>
            <a:ext cx="8784976" cy="476861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A97E75C2-AE9A-4FD0-A3C6-7B18B42139C8}"/>
              </a:ext>
            </a:extLst>
          </p:cNvPr>
          <p:cNvSpPr/>
          <p:nvPr/>
        </p:nvSpPr>
        <p:spPr>
          <a:xfrm>
            <a:off x="205814" y="123478"/>
            <a:ext cx="8732372" cy="26642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Воздушное пространство </a:t>
            </a:r>
            <a:r>
              <a:rPr lang="ru-RU" sz="2400" b="1" dirty="0">
                <a:solidFill>
                  <a:srgbClr val="002060"/>
                </a:solidFill>
              </a:rPr>
              <a:t>– это часть атмосферы, пригодная для воздушного (не космического полета). Над частями суши, территориями и внутренними водами , приграничными водными пространствами, принадлежащими государству, располагается суверенное воздушное пространство. Верхняя граница воздушного пространства не определена.</a:t>
            </a:r>
          </a:p>
        </p:txBody>
      </p:sp>
    </p:spTree>
    <p:extLst>
      <p:ext uri="{BB962C8B-B14F-4D97-AF65-F5344CB8AC3E}">
        <p14:creationId xmlns:p14="http://schemas.microsoft.com/office/powerpoint/2010/main" val="298072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588F09-94C2-4FF8-A884-4E42B6235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86"/>
            <a:ext cx="8783444" cy="483223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E98CAE61-6B30-40E9-8CDB-11BE4CD5A026}"/>
              </a:ext>
            </a:extLst>
          </p:cNvPr>
          <p:cNvSpPr/>
          <p:nvPr/>
        </p:nvSpPr>
        <p:spPr>
          <a:xfrm>
            <a:off x="153017" y="115777"/>
            <a:ext cx="4824536" cy="43204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Физическая карта России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8932731-F656-496B-A0FD-E4608DB0A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95486"/>
            <a:ext cx="8855899" cy="475252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F33E3B16-32DC-42C1-819F-6BC7702466A6}"/>
              </a:ext>
            </a:extLst>
          </p:cNvPr>
          <p:cNvSpPr/>
          <p:nvPr/>
        </p:nvSpPr>
        <p:spPr>
          <a:xfrm>
            <a:off x="179511" y="123478"/>
            <a:ext cx="4680521" cy="43204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Границы Российской Федерации 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805CC717-B083-496A-BD12-917FAD694152}"/>
              </a:ext>
            </a:extLst>
          </p:cNvPr>
          <p:cNvCxnSpPr/>
          <p:nvPr/>
        </p:nvCxnSpPr>
        <p:spPr>
          <a:xfrm flipH="1">
            <a:off x="971600" y="555526"/>
            <a:ext cx="1296144" cy="9361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2862D7CF-EC8C-403E-B5D2-5F41963C2145}"/>
              </a:ext>
            </a:extLst>
          </p:cNvPr>
          <p:cNvCxnSpPr/>
          <p:nvPr/>
        </p:nvCxnSpPr>
        <p:spPr>
          <a:xfrm>
            <a:off x="2699792" y="555526"/>
            <a:ext cx="720080" cy="32403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6049ECDF-19DA-45CA-88E5-BB98E2CB7D67}"/>
              </a:ext>
            </a:extLst>
          </p:cNvPr>
          <p:cNvCxnSpPr/>
          <p:nvPr/>
        </p:nvCxnSpPr>
        <p:spPr>
          <a:xfrm>
            <a:off x="3779912" y="555526"/>
            <a:ext cx="3888432" cy="34563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C0EA049B-6755-42D7-A28E-CA2C8CFAAAAE}"/>
              </a:ext>
            </a:extLst>
          </p:cNvPr>
          <p:cNvCxnSpPr/>
          <p:nvPr/>
        </p:nvCxnSpPr>
        <p:spPr>
          <a:xfrm>
            <a:off x="4860032" y="411510"/>
            <a:ext cx="331236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68E13425-638E-46F6-8363-22377EFB4B24}"/>
              </a:ext>
            </a:extLst>
          </p:cNvPr>
          <p:cNvCxnSpPr/>
          <p:nvPr/>
        </p:nvCxnSpPr>
        <p:spPr>
          <a:xfrm>
            <a:off x="4572000" y="555526"/>
            <a:ext cx="3744416" cy="34563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70166280-0B25-4E53-B8FB-0A973D80A08E}"/>
              </a:ext>
            </a:extLst>
          </p:cNvPr>
          <p:cNvCxnSpPr/>
          <p:nvPr/>
        </p:nvCxnSpPr>
        <p:spPr>
          <a:xfrm>
            <a:off x="2411760" y="555526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FF80C1EF-31DD-46C6-8CD9-B6E2C02B1A17}"/>
              </a:ext>
            </a:extLst>
          </p:cNvPr>
          <p:cNvCxnSpPr/>
          <p:nvPr/>
        </p:nvCxnSpPr>
        <p:spPr>
          <a:xfrm>
            <a:off x="3203848" y="555526"/>
            <a:ext cx="2880320" cy="38164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F05CDEA0-4537-4F3A-AE86-3CFCF3905690}"/>
              </a:ext>
            </a:extLst>
          </p:cNvPr>
          <p:cNvCxnSpPr/>
          <p:nvPr/>
        </p:nvCxnSpPr>
        <p:spPr>
          <a:xfrm flipH="1">
            <a:off x="683568" y="555526"/>
            <a:ext cx="1584176" cy="28803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786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FF236BF4-B956-49C3-9959-DEF1D2406D20}"/>
              </a:ext>
            </a:extLst>
          </p:cNvPr>
          <p:cNvSpPr/>
          <p:nvPr/>
        </p:nvSpPr>
        <p:spPr>
          <a:xfrm>
            <a:off x="251520" y="195486"/>
            <a:ext cx="8640960" cy="223224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граница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– это условная линия на поверхности суши или воды и вертикальная поверхность, проходящая по этой линии , которые обозначают пределы территории государства и государственного суверенитета.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F43D7719-2C6E-462C-ACBC-843F297F118E}"/>
              </a:ext>
            </a:extLst>
          </p:cNvPr>
          <p:cNvSpPr/>
          <p:nvPr/>
        </p:nvSpPr>
        <p:spPr>
          <a:xfrm>
            <a:off x="268186" y="2517744"/>
            <a:ext cx="8640960" cy="68407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протяженность границ России – 60 932 м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(40 000 длина экватора)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D313CF7E-8715-42A8-AA04-88E5281068D4}"/>
              </a:ext>
            </a:extLst>
          </p:cNvPr>
          <p:cNvSpPr/>
          <p:nvPr/>
        </p:nvSpPr>
        <p:spPr>
          <a:xfrm>
            <a:off x="251520" y="3291830"/>
            <a:ext cx="8640960" cy="16561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 имеет сухопутные и морские границы</a:t>
            </a:r>
            <a:r>
              <a:rPr lang="ru-RU" sz="28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сухопутные – 22 705 км (по рекам и озерам 8346 км)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морские – 38 227 км (в Балтийском, Черном морях, Тихом океане и его морях)  </a:t>
            </a:r>
          </a:p>
        </p:txBody>
      </p:sp>
    </p:spTree>
    <p:extLst>
      <p:ext uri="{BB962C8B-B14F-4D97-AF65-F5344CB8AC3E}">
        <p14:creationId xmlns:p14="http://schemas.microsoft.com/office/powerpoint/2010/main" val="2302386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6ACC2E-752C-46F5-8B0F-C61DAA2C5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2350"/>
            <a:ext cx="5740102" cy="4738799"/>
          </a:xfrm>
          <a:prstGeom prst="rect">
            <a:avLst/>
          </a:prstGeom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xmlns="" id="{2D8C34AF-715E-4201-AB37-B05E299E4855}"/>
              </a:ext>
            </a:extLst>
          </p:cNvPr>
          <p:cNvSpPr/>
          <p:nvPr/>
        </p:nvSpPr>
        <p:spPr>
          <a:xfrm>
            <a:off x="251520" y="202350"/>
            <a:ext cx="3816424" cy="1728192"/>
          </a:xfrm>
          <a:prstGeom prst="wedgeRoundRectCallout">
            <a:avLst>
              <a:gd name="adj1" fmla="val 86894"/>
              <a:gd name="adj2" fmla="val 112155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Государственная граница с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Казахстаном</a:t>
            </a:r>
            <a:r>
              <a:rPr lang="ru-RU" sz="2400" b="1" dirty="0">
                <a:solidFill>
                  <a:srgbClr val="002060"/>
                </a:solidFill>
              </a:rPr>
              <a:t>  - самая протяженная – 7512,8 км.</a:t>
            </a:r>
          </a:p>
        </p:txBody>
      </p:sp>
    </p:spTree>
    <p:extLst>
      <p:ext uri="{BB962C8B-B14F-4D97-AF65-F5344CB8AC3E}">
        <p14:creationId xmlns:p14="http://schemas.microsoft.com/office/powerpoint/2010/main" val="801480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36C122-D4EE-461C-BC14-BC4C273B9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5486"/>
            <a:ext cx="7100689" cy="4712965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xmlns="" id="{A1DA1AAD-A195-4E21-BBA3-2C5C97161494}"/>
              </a:ext>
            </a:extLst>
          </p:cNvPr>
          <p:cNvSpPr/>
          <p:nvPr/>
        </p:nvSpPr>
        <p:spPr>
          <a:xfrm>
            <a:off x="233664" y="195486"/>
            <a:ext cx="4338336" cy="1800200"/>
          </a:xfrm>
          <a:prstGeom prst="wedgeRoundRectCallout">
            <a:avLst>
              <a:gd name="adj1" fmla="val 96713"/>
              <a:gd name="adj2" fmla="val -27367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Государственная граница с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Китаем</a:t>
            </a:r>
            <a:r>
              <a:rPr lang="ru-RU" sz="2400" b="1" dirty="0">
                <a:solidFill>
                  <a:srgbClr val="002060"/>
                </a:solidFill>
              </a:rPr>
              <a:t> – 4209,3 км. Всего 15% сухопутная, остальная речная и озерная</a:t>
            </a:r>
          </a:p>
        </p:txBody>
      </p:sp>
    </p:spTree>
    <p:extLst>
      <p:ext uri="{BB962C8B-B14F-4D97-AF65-F5344CB8AC3E}">
        <p14:creationId xmlns:p14="http://schemas.microsoft.com/office/powerpoint/2010/main" val="3152440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1A13B6-88F6-4A85-BE4E-33A4AE93A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12752"/>
            <a:ext cx="6885480" cy="4751384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xmlns="" id="{2DB268D9-3CE4-4E58-AD7D-42FED08F4FBE}"/>
              </a:ext>
            </a:extLst>
          </p:cNvPr>
          <p:cNvSpPr/>
          <p:nvPr/>
        </p:nvSpPr>
        <p:spPr>
          <a:xfrm>
            <a:off x="206800" y="212752"/>
            <a:ext cx="7890073" cy="1512168"/>
          </a:xfrm>
          <a:prstGeom prst="wedgeRoundRectCallout">
            <a:avLst>
              <a:gd name="adj1" fmla="val 3031"/>
              <a:gd name="adj2" fmla="val 158448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Граница с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Польшей</a:t>
            </a:r>
            <a:r>
              <a:rPr lang="ru-RU" sz="2400" b="1" dirty="0">
                <a:solidFill>
                  <a:srgbClr val="002060"/>
                </a:solidFill>
              </a:rPr>
              <a:t> – это часть границы Калининградской области. Протяженность границы 204,1 км. Почти вся – сухопутная. 32,2 км – межгосударственная морская.</a:t>
            </a:r>
          </a:p>
        </p:txBody>
      </p:sp>
    </p:spTree>
    <p:extLst>
      <p:ext uri="{BB962C8B-B14F-4D97-AF65-F5344CB8AC3E}">
        <p14:creationId xmlns:p14="http://schemas.microsoft.com/office/powerpoint/2010/main" val="846082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C12EB2-69AC-4C28-8126-3C0C65386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72" y="1719761"/>
            <a:ext cx="6156109" cy="3261387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xmlns="" id="{874E5B7A-CF2E-4B2E-91DE-47F9CE5D4DB7}"/>
              </a:ext>
            </a:extLst>
          </p:cNvPr>
          <p:cNvSpPr/>
          <p:nvPr/>
        </p:nvSpPr>
        <p:spPr>
          <a:xfrm>
            <a:off x="210319" y="195486"/>
            <a:ext cx="5009753" cy="2016224"/>
          </a:xfrm>
          <a:prstGeom prst="wedgeRoundRectCallout">
            <a:avLst>
              <a:gd name="adj1" fmla="val 59366"/>
              <a:gd name="adj2" fmla="val 65989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Граница с </a:t>
            </a:r>
            <a:r>
              <a:rPr lang="ru-RU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Грузией</a:t>
            </a:r>
            <a:r>
              <a:rPr lang="ru-RU" sz="2100" b="1" dirty="0">
                <a:solidFill>
                  <a:srgbClr val="002060"/>
                </a:solidFill>
              </a:rPr>
              <a:t>. Единственный сухопутный пункт перехода через нее пункт пропуска автомобилей «Верхний Ларс» на Военно-Грузинской дороге, в 35 км от Владикавказа.</a:t>
            </a:r>
          </a:p>
        </p:txBody>
      </p:sp>
    </p:spTree>
    <p:extLst>
      <p:ext uri="{BB962C8B-B14F-4D97-AF65-F5344CB8AC3E}">
        <p14:creationId xmlns:p14="http://schemas.microsoft.com/office/powerpoint/2010/main" val="4012710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A94435-A734-4DED-A7E1-45E424E45D91}"/>
              </a:ext>
            </a:extLst>
          </p:cNvPr>
          <p:cNvSpPr txBox="1"/>
          <p:nvPr/>
        </p:nvSpPr>
        <p:spPr>
          <a:xfrm>
            <a:off x="755576" y="465252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94C170-053C-44DD-846C-6A658B8F02D6}"/>
              </a:ext>
            </a:extLst>
          </p:cNvPr>
          <p:cNvSpPr txBox="1"/>
          <p:nvPr/>
        </p:nvSpPr>
        <p:spPr>
          <a:xfrm>
            <a:off x="611560" y="1491630"/>
            <a:ext cx="792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Выучить записи в тетради, основные понятия.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карте в Приложении на стр. 230-231 «Физическая карта России» – повторить нахождение крайних точек, стран – соседей, границы России.</a:t>
            </a:r>
          </a:p>
        </p:txBody>
      </p:sp>
    </p:spTree>
    <p:extLst>
      <p:ext uri="{BB962C8B-B14F-4D97-AF65-F5344CB8AC3E}">
        <p14:creationId xmlns:p14="http://schemas.microsoft.com/office/powerpoint/2010/main" val="4289679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B993B7-233D-4734-B31E-A9CB10FA6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86"/>
            <a:ext cx="8784976" cy="475252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90400305-052F-4203-A8BB-95A3A31D8223}"/>
              </a:ext>
            </a:extLst>
          </p:cNvPr>
          <p:cNvSpPr/>
          <p:nvPr/>
        </p:nvSpPr>
        <p:spPr>
          <a:xfrm>
            <a:off x="205959" y="4083918"/>
            <a:ext cx="8830537" cy="93610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</a:rPr>
              <a:t>Крайние материковые точки России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</a:rPr>
              <a:t>Крупные географические объекты (горная система, реки, озера), по которым проходит граница России.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</a:rPr>
              <a:t>Страны – соседи России.</a:t>
            </a:r>
          </a:p>
        </p:txBody>
      </p:sp>
    </p:spTree>
    <p:extLst>
      <p:ext uri="{BB962C8B-B14F-4D97-AF65-F5344CB8AC3E}">
        <p14:creationId xmlns:p14="http://schemas.microsoft.com/office/powerpoint/2010/main" val="4191480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4795D9F-A1D6-4280-89E9-A2B9EE8CD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5713"/>
            <a:ext cx="8217568" cy="4752073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CFC3379E-6912-4780-ABDD-87F2F4489369}"/>
              </a:ext>
            </a:extLst>
          </p:cNvPr>
          <p:cNvSpPr/>
          <p:nvPr/>
        </p:nvSpPr>
        <p:spPr>
          <a:xfrm>
            <a:off x="539552" y="3321041"/>
            <a:ext cx="3528392" cy="165618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-   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России  - более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  млн. км. квадратных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Протяженность границы более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 тысячи км.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Россию омывают  - 12 морей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 граничит с 18 странами</a:t>
            </a:r>
          </a:p>
          <a:p>
            <a:pPr algn="ctr"/>
            <a:endParaRPr lang="ru-RU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8087EF-3EA5-4562-BF48-CA191DE67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5486"/>
            <a:ext cx="7639501" cy="4752528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0FEAEA0F-2E9C-4017-B902-3F2EF6A4AC5D}"/>
              </a:ext>
            </a:extLst>
          </p:cNvPr>
          <p:cNvSpPr/>
          <p:nvPr/>
        </p:nvSpPr>
        <p:spPr>
          <a:xfrm>
            <a:off x="251520" y="175550"/>
            <a:ext cx="2376264" cy="4736493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СССР – </a:t>
            </a:r>
          </a:p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22,4 млн. км. кв.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Протяженность границ – </a:t>
            </a:r>
          </a:p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62,7 тыс. км.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 омывали – </a:t>
            </a:r>
          </a:p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морей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Граничила с</a:t>
            </a:r>
          </a:p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странами </a:t>
            </a:r>
          </a:p>
        </p:txBody>
      </p:sp>
    </p:spTree>
    <p:extLst>
      <p:ext uri="{BB962C8B-B14F-4D97-AF65-F5344CB8AC3E}">
        <p14:creationId xmlns:p14="http://schemas.microsoft.com/office/powerpoint/2010/main" val="1408519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2236C36-4EB0-43CB-BA82-D9D0387955D4}"/>
              </a:ext>
            </a:extLst>
          </p:cNvPr>
          <p:cNvSpPr/>
          <p:nvPr/>
        </p:nvSpPr>
        <p:spPr>
          <a:xfrm>
            <a:off x="323528" y="267494"/>
            <a:ext cx="8496944" cy="57606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географического положения России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C0431C60-4B4D-4DCA-ACC1-E6199050C00D}"/>
              </a:ext>
            </a:extLst>
          </p:cNvPr>
          <p:cNvSpPr/>
          <p:nvPr/>
        </p:nvSpPr>
        <p:spPr>
          <a:xfrm>
            <a:off x="251520" y="1041918"/>
            <a:ext cx="4320480" cy="129614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Физико-географическое положение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(положение страны на земной поверхности)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334E6A72-2FE1-496C-B7B5-22AD25BA1E58}"/>
              </a:ext>
            </a:extLst>
          </p:cNvPr>
          <p:cNvSpPr/>
          <p:nvPr/>
        </p:nvSpPr>
        <p:spPr>
          <a:xfrm>
            <a:off x="4932040" y="1024965"/>
            <a:ext cx="3960440" cy="131027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Геополитическое положение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(оценка места страны на политической карте)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8BE4B3E7-F966-49F9-9204-4FE35F57D7F7}"/>
              </a:ext>
            </a:extLst>
          </p:cNvPr>
          <p:cNvSpPr/>
          <p:nvPr/>
        </p:nvSpPr>
        <p:spPr>
          <a:xfrm>
            <a:off x="2915816" y="3867894"/>
            <a:ext cx="3456384" cy="115212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Транспортно-географическое положение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0654C247-36D2-4EF4-9A2F-44A90DA329AE}"/>
              </a:ext>
            </a:extLst>
          </p:cNvPr>
          <p:cNvSpPr/>
          <p:nvPr/>
        </p:nvSpPr>
        <p:spPr>
          <a:xfrm>
            <a:off x="4932040" y="2427734"/>
            <a:ext cx="3960440" cy="129614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Эколого-географическое положение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(экологическая обстановка в стране)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53B5F5C7-DBB3-4303-8254-964B5553BED7}"/>
              </a:ext>
            </a:extLst>
          </p:cNvPr>
          <p:cNvSpPr/>
          <p:nvPr/>
        </p:nvSpPr>
        <p:spPr>
          <a:xfrm>
            <a:off x="251520" y="2427734"/>
            <a:ext cx="4320480" cy="129614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Экономико-географическое положение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(экономическое развитие страны с соседними странами и внутри страны)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CEAD9CBF-BE81-43F0-8C63-36441E33B9F5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275856" y="843558"/>
            <a:ext cx="1296144" cy="1814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61E2CF81-D93A-4E3F-81AB-8DE13FEE10E4}"/>
              </a:ext>
            </a:extLst>
          </p:cNvPr>
          <p:cNvCxnSpPr/>
          <p:nvPr/>
        </p:nvCxnSpPr>
        <p:spPr>
          <a:xfrm>
            <a:off x="4572000" y="837058"/>
            <a:ext cx="792088" cy="1814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4740A117-5DC3-4474-9760-923F973BEBF9}"/>
              </a:ext>
            </a:extLst>
          </p:cNvPr>
          <p:cNvCxnSpPr>
            <a:stCxn id="4" idx="2"/>
          </p:cNvCxnSpPr>
          <p:nvPr/>
        </p:nvCxnSpPr>
        <p:spPr>
          <a:xfrm flipH="1">
            <a:off x="4355976" y="843558"/>
            <a:ext cx="216024" cy="1800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41B7F098-1A63-4052-B429-DE97C441459F}"/>
              </a:ext>
            </a:extLst>
          </p:cNvPr>
          <p:cNvCxnSpPr/>
          <p:nvPr/>
        </p:nvCxnSpPr>
        <p:spPr>
          <a:xfrm>
            <a:off x="4589762" y="857221"/>
            <a:ext cx="792088" cy="1800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2250766C-E024-44D7-A497-34B9945C064F}"/>
              </a:ext>
            </a:extLst>
          </p:cNvPr>
          <p:cNvCxnSpPr>
            <a:cxnSpLocks/>
          </p:cNvCxnSpPr>
          <p:nvPr/>
        </p:nvCxnSpPr>
        <p:spPr>
          <a:xfrm>
            <a:off x="4608004" y="843558"/>
            <a:ext cx="72008" cy="30243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18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1B57255-561C-4BF6-8F45-2838FA7CF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" y="0"/>
            <a:ext cx="9138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9F077EBF-3607-4E3D-8BA8-2586D8C4B61D}"/>
              </a:ext>
            </a:extLst>
          </p:cNvPr>
          <p:cNvSpPr/>
          <p:nvPr/>
        </p:nvSpPr>
        <p:spPr>
          <a:xfrm>
            <a:off x="251520" y="195486"/>
            <a:ext cx="8640960" cy="216024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</a:rPr>
              <a:t>Самая большая по площади в мире –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млн.км.кв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</a:rPr>
              <a:t>Расположена на матери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Евразия</a:t>
            </a:r>
          </a:p>
          <a:p>
            <a:pPr marL="285750" indent="-28575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</a:rPr>
              <a:t>В основном расположена в </a:t>
            </a:r>
            <a:r>
              <a:rPr lang="ru-RU" sz="2800" b="1" dirty="0" err="1">
                <a:solidFill>
                  <a:srgbClr val="002060"/>
                </a:solidFill>
              </a:rPr>
              <a:t>северо</a:t>
            </a:r>
            <a:r>
              <a:rPr lang="ru-RU" sz="2800" b="1" dirty="0">
                <a:solidFill>
                  <a:srgbClr val="002060"/>
                </a:solidFill>
              </a:rPr>
              <a:t> и северо-восточной части материка</a:t>
            </a:r>
          </a:p>
          <a:p>
            <a:pPr marL="285750" indent="-285750">
              <a:buFontTx/>
              <a:buChar char="-"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- в Европе и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- в Азии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06E84B6F-B0D0-4F91-BCBD-63196C7B96EA}"/>
              </a:ext>
            </a:extLst>
          </p:cNvPr>
          <p:cNvSpPr/>
          <p:nvPr/>
        </p:nvSpPr>
        <p:spPr>
          <a:xfrm>
            <a:off x="287524" y="2427734"/>
            <a:ext cx="8568952" cy="252028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КРАЙНИЕ ТОЧКИ: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С.К.Т.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– м. Челюскин (п-ов Таймыр), </a:t>
            </a:r>
            <a:r>
              <a:rPr lang="ru-RU" sz="2400" b="1" dirty="0" err="1">
                <a:solidFill>
                  <a:srgbClr val="002060"/>
                </a:solidFill>
              </a:rPr>
              <a:t>кр.островная</a:t>
            </a:r>
            <a:r>
              <a:rPr lang="ru-RU" sz="2400" b="1" dirty="0">
                <a:solidFill>
                  <a:srgbClr val="002060"/>
                </a:solidFill>
              </a:rPr>
              <a:t> точка м. Флигели (</a:t>
            </a:r>
            <a:r>
              <a:rPr lang="ru-RU" sz="2400" b="1" dirty="0" err="1">
                <a:solidFill>
                  <a:srgbClr val="002060"/>
                </a:solidFill>
              </a:rPr>
              <a:t>о.Рудольфа</a:t>
            </a:r>
            <a:r>
              <a:rPr lang="ru-RU" sz="2400" b="1" dirty="0">
                <a:solidFill>
                  <a:srgbClr val="002060"/>
                </a:solidFill>
              </a:rPr>
              <a:t>)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Ю.К.Т.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– г. </a:t>
            </a:r>
            <a:r>
              <a:rPr lang="ru-RU" sz="2400" b="1" dirty="0" err="1">
                <a:solidFill>
                  <a:srgbClr val="002060"/>
                </a:solidFill>
              </a:rPr>
              <a:t>Базардюзю</a:t>
            </a:r>
            <a:r>
              <a:rPr lang="ru-RU" sz="2400" b="1" dirty="0">
                <a:solidFill>
                  <a:srgbClr val="002060"/>
                </a:solidFill>
              </a:rPr>
              <a:t> (Кавказский хребет на границе Дагестана)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З.К.Т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– Балтийская коса (около Калининграда)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В.К.Т.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– м. Дежнева (Чукотка)</a:t>
            </a:r>
          </a:p>
        </p:txBody>
      </p:sp>
    </p:spTree>
    <p:extLst>
      <p:ext uri="{BB962C8B-B14F-4D97-AF65-F5344CB8AC3E}">
        <p14:creationId xmlns:p14="http://schemas.microsoft.com/office/powerpoint/2010/main" val="277661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4A0E6F4-9EC6-4F82-867D-70DC64193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" y="0"/>
            <a:ext cx="9138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440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793</Words>
  <Application>Microsoft Office PowerPoint</Application>
  <PresentationFormat>Экран (16:9)</PresentationFormat>
  <Paragraphs>72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User</cp:lastModifiedBy>
  <cp:revision>68</cp:revision>
  <dcterms:created xsi:type="dcterms:W3CDTF">2016-06-10T07:57:21Z</dcterms:created>
  <dcterms:modified xsi:type="dcterms:W3CDTF">2023-09-15T05:24:23Z</dcterms:modified>
</cp:coreProperties>
</file>