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078" r:id="rId2"/>
    <p:sldId id="1087" r:id="rId3"/>
    <p:sldId id="1088" r:id="rId4"/>
    <p:sldId id="1090" r:id="rId5"/>
    <p:sldId id="1092" r:id="rId6"/>
    <p:sldId id="1094" r:id="rId7"/>
    <p:sldId id="1095" r:id="rId8"/>
    <p:sldId id="1098" r:id="rId9"/>
    <p:sldId id="1104" r:id="rId10"/>
    <p:sldId id="1106" r:id="rId11"/>
    <p:sldId id="1107" r:id="rId12"/>
    <p:sldId id="1105" r:id="rId13"/>
    <p:sldId id="1111" r:id="rId14"/>
    <p:sldId id="1112" r:id="rId15"/>
    <p:sldId id="1113" r:id="rId16"/>
    <p:sldId id="1114" r:id="rId17"/>
    <p:sldId id="1115" r:id="rId18"/>
    <p:sldId id="1116" r:id="rId19"/>
    <p:sldId id="111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00"/>
    <a:srgbClr val="FFA53D"/>
    <a:srgbClr val="EFEFEF"/>
    <a:srgbClr val="FEFEF2"/>
    <a:srgbClr val="52C0B5"/>
    <a:srgbClr val="7F7F7F"/>
    <a:srgbClr val="FBFBFB"/>
    <a:srgbClr val="FFFFFF"/>
    <a:srgbClr val="D66510"/>
    <a:srgbClr val="FF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3" autoAdjust="0"/>
  </p:normalViewPr>
  <p:slideViewPr>
    <p:cSldViewPr snapToGrid="0">
      <p:cViewPr varScale="1">
        <p:scale>
          <a:sx n="85" d="100"/>
          <a:sy n="85" d="100"/>
        </p:scale>
        <p:origin x="3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942AE-5EE9-41EC-B5E9-7021F3D4B8DE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DC9F-7156-4299-9ECE-E18D6E6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0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DC9F-7156-4299-9ECE-E18D6E64DC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A7DA6-207D-40AB-99A9-FE7D77919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2612C7-BBDB-4BF5-A9C1-8983B9A5B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4EC15-A738-467B-B2A2-50286BBC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7B86C8-04B5-444F-AFEB-ECD95E5D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070AA7-7954-4F8E-A31B-E0D3674E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4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765AB-A844-4686-B70D-20243A44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5D9CE2-8F8C-4F9F-AE03-00111C919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873E6-D462-4B1C-9526-ACEFAAF2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300E2-60E6-4C0F-9933-9052A8DF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678B90-C6C9-40D2-8C3B-65DDDAF3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9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ACB05C-E9B0-498A-9C7C-A998B03E1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6D3D44-7C20-4C5A-81D0-19D5A9EFC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44CF9-7CED-4F49-BAC5-C7688C93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BF115D-123A-46B1-842C-A2B647BE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91B69-31B8-405C-B6F8-FEF17EB2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5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444C4-A51A-4F8E-B76A-99304864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845BD5-1D5A-44D4-9100-1AF5A9E7E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C8D942-6FCA-4580-98E7-5EF3B39E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B36DA-B687-49F6-9372-34485346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FB2BD6-D975-41FC-98BC-57F3F437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7565D-897D-4C7A-BBE0-09482592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775C54-3D5B-4C37-B9EA-8D36075AE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D4E4C-568B-4B98-AB69-095FB830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00522-DC71-4BFF-99B8-F4BA39FC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FC8A4-2307-4E9F-8A2A-D9C0BDB0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3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D5299-8F24-4B75-8DC3-5FE5597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64985A-F3A9-4C3D-89FE-3DE4A2118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A57B9A-6322-4F73-9995-7AE2421E5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CA5D4E-9881-4C60-B47F-D6D61E48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210798-9EB2-43E8-91B3-69B6B0C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9C03A-EC69-4D9C-8278-F09E6AD8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8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FA401-DDA0-49C9-8880-6663153E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45651C-0BC7-49D7-84FE-FD0E5E7AF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69CEA9-1294-494D-8E6D-05B65DEE4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D6E322-3F63-410A-B15D-1DEE2B7F0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04B289-0B52-4CF5-9998-5017B33FF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70D12B-2039-4930-9812-7E942379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4A7583-6A3F-4B98-9F14-16D387A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1A4807-7E0D-40E5-BC15-3FD8F3EB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0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B06A7-EEC7-4356-93F6-655CAEE8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CF2A05-9C6D-475D-832D-D98AB0994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94255B-9748-4027-8366-6679426A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BA12EC-6028-42A6-9977-B42A3A8B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5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14DC10-406A-4C6F-AFD8-0CA82FF6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5294A8-1953-461C-9E25-F30BBAF7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E153EA-9058-42F2-A6C9-8466A509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1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79BBD-1D60-4D0C-AF3B-E953C79B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98E3A-50DC-4E2A-993C-547EC05D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230588-8773-4A34-844D-0186FB393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76D0F8-170E-44C7-A99E-AAB78B07E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47262-85A6-4502-8B47-070FC01F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30287-E261-41F3-958A-45369EA1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2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D7C3C-5F9F-4939-85DE-D780098E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2EB199-73C1-4AAB-8DDF-52A225F94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3872FC-F3F4-4F92-9DFF-667D9B4C4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35F58D-089E-4A32-B9D1-605F01E3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E06300-1571-45A4-871B-F184FB50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EC676-6E6B-43EB-B5D1-2029F5E5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14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61E18-FD7C-4C3E-96BD-F44E98B0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80A32D-F28A-4FA4-85D4-0D38A595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9F535-7A60-4884-A6AF-ED51175D0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04190-152E-4DBA-B3E4-B8356DD904CA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38071-2363-48AA-8491-52A59C216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2E160-F91B-40EE-B860-D4D6E1243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1693-5440-49E6-8B27-8FDA5F3C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62E29D-6E3F-464F-8595-EE17C3FF3E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000">
                <a:srgbClr val="FFA53D"/>
              </a:gs>
              <a:gs pos="0">
                <a:srgbClr val="FFA53D"/>
              </a:gs>
              <a:gs pos="100000">
                <a:srgbClr val="FF7B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5892B-A9E2-42B8-85D0-693C94EF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b="16620"/>
          <a:stretch/>
        </p:blipFill>
        <p:spPr>
          <a:xfrm>
            <a:off x="-3873331" y="-1577499"/>
            <a:ext cx="10012998" cy="10012998"/>
          </a:xfrm>
          <a:prstGeom prst="ellipse">
            <a:avLst/>
          </a:prstGeom>
          <a:pattFill prst="pct5">
            <a:fgClr>
              <a:srgbClr val="0051E8"/>
            </a:fgClr>
            <a:bgClr>
              <a:sysClr val="window" lastClr="FFFFFF"/>
            </a:bgClr>
          </a:pattFill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8B6E86F-C80F-4800-9165-FF525F12B100}"/>
              </a:ext>
            </a:extLst>
          </p:cNvPr>
          <p:cNvSpPr/>
          <p:nvPr/>
        </p:nvSpPr>
        <p:spPr>
          <a:xfrm>
            <a:off x="7579039" y="-3856482"/>
            <a:ext cx="8094214" cy="8094214"/>
          </a:xfrm>
          <a:prstGeom prst="ellipse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9093BC9-7B26-460B-ABD4-40C5548AD9F2}"/>
              </a:ext>
            </a:extLst>
          </p:cNvPr>
          <p:cNvSpPr/>
          <p:nvPr/>
        </p:nvSpPr>
        <p:spPr>
          <a:xfrm>
            <a:off x="7144803" y="5242190"/>
            <a:ext cx="2029781" cy="510230"/>
          </a:xfrm>
          <a:prstGeom prst="round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9785B8F-01F3-4AB1-8A88-42D6A3B0BB54}"/>
              </a:ext>
            </a:extLst>
          </p:cNvPr>
          <p:cNvSpPr/>
          <p:nvPr/>
        </p:nvSpPr>
        <p:spPr>
          <a:xfrm>
            <a:off x="8864693" y="5242190"/>
            <a:ext cx="1428137" cy="510230"/>
          </a:xfrm>
          <a:prstGeom prst="roundRect">
            <a:avLst/>
          </a:prstGeom>
          <a:solidFill>
            <a:srgbClr val="FF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4374E-24A1-4E72-8FAB-8B5A70E8173E}"/>
              </a:ext>
            </a:extLst>
          </p:cNvPr>
          <p:cNvSpPr txBox="1">
            <a:spLocks/>
          </p:cNvSpPr>
          <p:nvPr/>
        </p:nvSpPr>
        <p:spPr bwMode="gray">
          <a:xfrm>
            <a:off x="7352492" y="5307144"/>
            <a:ext cx="3119579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FE9"/>
              </a:buClr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Light" pitchFamily="2" charset="-52"/>
                <a:ea typeface="VTB Group Cond Book" panose="020B0506050504020204" pitchFamily="34" charset="77"/>
                <a:cs typeface="+mn-cs"/>
              </a:rPr>
              <a:t>География        8 класс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D99DC-14C0-46F1-8410-F7390C23565C}"/>
              </a:ext>
            </a:extLst>
          </p:cNvPr>
          <p:cNvSpPr txBox="1"/>
          <p:nvPr/>
        </p:nvSpPr>
        <p:spPr>
          <a:xfrm>
            <a:off x="6385113" y="1819394"/>
            <a:ext cx="5241033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История освоения и заселения территории России в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itchFamily="2" charset="-52"/>
                <a:ea typeface="Roboto Condensed" panose="02000000000000000000" pitchFamily="2" charset="0"/>
                <a:cs typeface="+mn-cs"/>
              </a:rPr>
              <a:t>XI–XVI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itchFamily="2" charset="-52"/>
                <a:ea typeface="Roboto Condensed" panose="02000000000000000000" pitchFamily="2" charset="0"/>
                <a:cs typeface="+mn-cs"/>
              </a:rPr>
              <a:t>вв.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itchFamily="2" charset="-52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8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6C08F-645C-418E-A15A-738EEA45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0083"/>
          <a:stretch/>
        </p:blipFill>
        <p:spPr>
          <a:xfrm>
            <a:off x="0" y="-1"/>
            <a:ext cx="12192000" cy="4387273"/>
          </a:xfrm>
          <a:prstGeom prst="rect">
            <a:avLst/>
          </a:pr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BAB3CBB3-CF4F-4BD3-8540-CF5F89DC5F5A}"/>
              </a:ext>
            </a:extLst>
          </p:cNvPr>
          <p:cNvSpPr/>
          <p:nvPr/>
        </p:nvSpPr>
        <p:spPr>
          <a:xfrm>
            <a:off x="1" y="-2"/>
            <a:ext cx="12192000" cy="4387273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24">
            <a:extLst>
              <a:ext uri="{FF2B5EF4-FFF2-40B4-BE49-F238E27FC236}">
                <a16:creationId xmlns:a16="http://schemas.microsoft.com/office/drawing/2014/main" id="{DCE72C9A-D7C7-4CF2-9295-31A79D9D4B92}"/>
              </a:ext>
            </a:extLst>
          </p:cNvPr>
          <p:cNvSpPr txBox="1">
            <a:spLocks/>
          </p:cNvSpPr>
          <p:nvPr/>
        </p:nvSpPr>
        <p:spPr>
          <a:xfrm>
            <a:off x="616226" y="1519383"/>
            <a:ext cx="6643393" cy="82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Поход Ермака</a:t>
            </a:r>
            <a:endParaRPr lang="ru-RU" sz="14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DC8AF627-438E-40E4-B6E3-57DC48D0FA56}"/>
              </a:ext>
            </a:extLst>
          </p:cNvPr>
          <p:cNvSpPr txBox="1">
            <a:spLocks/>
          </p:cNvSpPr>
          <p:nvPr/>
        </p:nvSpPr>
        <p:spPr>
          <a:xfrm>
            <a:off x="593540" y="4808066"/>
            <a:ext cx="2044873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Причина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0" name="Заголовок 24">
            <a:extLst>
              <a:ext uri="{FF2B5EF4-FFF2-40B4-BE49-F238E27FC236}">
                <a16:creationId xmlns:a16="http://schemas.microsoft.com/office/drawing/2014/main" id="{A101B55F-3DB5-41D1-9FD3-00F348145D1A}"/>
              </a:ext>
            </a:extLst>
          </p:cNvPr>
          <p:cNvSpPr txBox="1">
            <a:spLocks/>
          </p:cNvSpPr>
          <p:nvPr/>
        </p:nvSpPr>
        <p:spPr>
          <a:xfrm>
            <a:off x="6594275" y="4808066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Участники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1" name="Заголовок 24">
            <a:extLst>
              <a:ext uri="{FF2B5EF4-FFF2-40B4-BE49-F238E27FC236}">
                <a16:creationId xmlns:a16="http://schemas.microsoft.com/office/drawing/2014/main" id="{3484878C-0CAE-450B-918E-769E018D02C5}"/>
              </a:ext>
            </a:extLst>
          </p:cNvPr>
          <p:cNvSpPr txBox="1">
            <a:spLocks/>
          </p:cNvSpPr>
          <p:nvPr/>
        </p:nvSpPr>
        <p:spPr>
          <a:xfrm>
            <a:off x="9503681" y="4805504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Значение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7738F-D3F2-419D-A1DA-4F6646EF4BA6}"/>
              </a:ext>
            </a:extLst>
          </p:cNvPr>
          <p:cNvSpPr txBox="1"/>
          <p:nvPr/>
        </p:nvSpPr>
        <p:spPr>
          <a:xfrm>
            <a:off x="607003" y="5520002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Набеги сибирских татар и манси на приграничье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98709-EFCC-4806-A4B1-1AA0EBC432D0}"/>
              </a:ext>
            </a:extLst>
          </p:cNvPr>
          <p:cNvSpPr txBox="1"/>
          <p:nvPr/>
        </p:nvSpPr>
        <p:spPr>
          <a:xfrm>
            <a:off x="6594274" y="5517786"/>
            <a:ext cx="265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840 человек, погруженных в 80 стругов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955C6-D2FE-4D1B-96FA-0B56D57F59B9}"/>
              </a:ext>
            </a:extLst>
          </p:cNvPr>
          <p:cNvSpPr txBox="1"/>
          <p:nvPr/>
        </p:nvSpPr>
        <p:spPr>
          <a:xfrm>
            <a:off x="9526617" y="5517786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Положил начало русскому покорению Сибири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5AF10C-C785-4C4B-B31E-B56F1659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0" y="4616603"/>
            <a:ext cx="475729" cy="4757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4913DF-59A5-4DC0-870E-FFE494D2F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5" y="4618446"/>
            <a:ext cx="514196" cy="514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D83B76-4D85-4089-BFAA-0951F405B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7" y="4585356"/>
            <a:ext cx="514197" cy="514197"/>
          </a:xfrm>
          <a:prstGeom prst="rect">
            <a:avLst/>
          </a:prstGeom>
        </p:spPr>
      </p:pic>
      <p:sp>
        <p:nvSpPr>
          <p:cNvPr id="18" name="Rounded Rectangle 106">
            <a:extLst>
              <a:ext uri="{FF2B5EF4-FFF2-40B4-BE49-F238E27FC236}">
                <a16:creationId xmlns:a16="http://schemas.microsoft.com/office/drawing/2014/main" id="{9F755EE3-6DBF-4408-8AF6-B76C51DE4E08}"/>
              </a:ext>
            </a:extLst>
          </p:cNvPr>
          <p:cNvSpPr/>
          <p:nvPr/>
        </p:nvSpPr>
        <p:spPr>
          <a:xfrm>
            <a:off x="3149741" y="3571875"/>
            <a:ext cx="2731904" cy="2181225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Заголовок 24">
            <a:extLst>
              <a:ext uri="{FF2B5EF4-FFF2-40B4-BE49-F238E27FC236}">
                <a16:creationId xmlns:a16="http://schemas.microsoft.com/office/drawing/2014/main" id="{AEFA1F93-9AB7-4347-A7AD-0E98DB5F4EB8}"/>
              </a:ext>
            </a:extLst>
          </p:cNvPr>
          <p:cNvSpPr txBox="1">
            <a:spLocks/>
          </p:cNvSpPr>
          <p:nvPr/>
        </p:nvSpPr>
        <p:spPr>
          <a:xfrm>
            <a:off x="3380908" y="3898869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Идеологи</a:t>
            </a:r>
            <a:endParaRPr lang="ru-RU" sz="10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8C282-7B23-4EF1-BEBD-B2B2E8194923}"/>
              </a:ext>
            </a:extLst>
          </p:cNvPr>
          <p:cNvSpPr txBox="1"/>
          <p:nvPr/>
        </p:nvSpPr>
        <p:spPr>
          <a:xfrm>
            <a:off x="3390381" y="4593818"/>
            <a:ext cx="24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Купцы Строгановы обратились за помощью к казакам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9B9512-7249-43B2-BB9F-70AE21E76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199" y="3677246"/>
            <a:ext cx="514197" cy="514197"/>
          </a:xfrm>
          <a:prstGeom prst="rect">
            <a:avLst/>
          </a:prstGeom>
        </p:spPr>
      </p:pic>
      <p:sp>
        <p:nvSpPr>
          <p:cNvPr id="26" name="Заголовок 24">
            <a:extLst>
              <a:ext uri="{FF2B5EF4-FFF2-40B4-BE49-F238E27FC236}">
                <a16:creationId xmlns:a16="http://schemas.microsoft.com/office/drawing/2014/main" id="{7325FFF7-2653-4E23-9D7E-299902DC991C}"/>
              </a:ext>
            </a:extLst>
          </p:cNvPr>
          <p:cNvSpPr txBox="1">
            <a:spLocks/>
          </p:cNvSpPr>
          <p:nvPr/>
        </p:nvSpPr>
        <p:spPr>
          <a:xfrm>
            <a:off x="631970" y="1057222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</p:spTree>
    <p:extLst>
      <p:ext uri="{BB962C8B-B14F-4D97-AF65-F5344CB8AC3E}">
        <p14:creationId xmlns:p14="http://schemas.microsoft.com/office/powerpoint/2010/main" val="350870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6C08F-645C-418E-A15A-738EEA45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0083"/>
          <a:stretch/>
        </p:blipFill>
        <p:spPr>
          <a:xfrm>
            <a:off x="0" y="-1"/>
            <a:ext cx="12192000" cy="4387273"/>
          </a:xfrm>
          <a:prstGeom prst="rect">
            <a:avLst/>
          </a:pr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BAB3CBB3-CF4F-4BD3-8540-CF5F89DC5F5A}"/>
              </a:ext>
            </a:extLst>
          </p:cNvPr>
          <p:cNvSpPr/>
          <p:nvPr/>
        </p:nvSpPr>
        <p:spPr>
          <a:xfrm>
            <a:off x="1" y="-2"/>
            <a:ext cx="12192000" cy="4387273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24">
            <a:extLst>
              <a:ext uri="{FF2B5EF4-FFF2-40B4-BE49-F238E27FC236}">
                <a16:creationId xmlns:a16="http://schemas.microsoft.com/office/drawing/2014/main" id="{DCE72C9A-D7C7-4CF2-9295-31A79D9D4B92}"/>
              </a:ext>
            </a:extLst>
          </p:cNvPr>
          <p:cNvSpPr txBox="1">
            <a:spLocks/>
          </p:cNvSpPr>
          <p:nvPr/>
        </p:nvSpPr>
        <p:spPr>
          <a:xfrm>
            <a:off x="616226" y="1519383"/>
            <a:ext cx="6643393" cy="82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Поход Ермака</a:t>
            </a:r>
            <a:endParaRPr lang="ru-RU" sz="14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DC8AF627-438E-40E4-B6E3-57DC48D0FA56}"/>
              </a:ext>
            </a:extLst>
          </p:cNvPr>
          <p:cNvSpPr txBox="1">
            <a:spLocks/>
          </p:cNvSpPr>
          <p:nvPr/>
        </p:nvSpPr>
        <p:spPr>
          <a:xfrm>
            <a:off x="593540" y="4808066"/>
            <a:ext cx="2044873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Причина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0B14AA30-2F10-44E6-B37B-FED37C52CF26}"/>
              </a:ext>
            </a:extLst>
          </p:cNvPr>
          <p:cNvSpPr txBox="1">
            <a:spLocks/>
          </p:cNvSpPr>
          <p:nvPr/>
        </p:nvSpPr>
        <p:spPr>
          <a:xfrm>
            <a:off x="3489298" y="4822837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Идеологи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1" name="Заголовок 24">
            <a:extLst>
              <a:ext uri="{FF2B5EF4-FFF2-40B4-BE49-F238E27FC236}">
                <a16:creationId xmlns:a16="http://schemas.microsoft.com/office/drawing/2014/main" id="{3484878C-0CAE-450B-918E-769E018D02C5}"/>
              </a:ext>
            </a:extLst>
          </p:cNvPr>
          <p:cNvSpPr txBox="1">
            <a:spLocks/>
          </p:cNvSpPr>
          <p:nvPr/>
        </p:nvSpPr>
        <p:spPr>
          <a:xfrm>
            <a:off x="9503681" y="4805504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Значение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7738F-D3F2-419D-A1DA-4F6646EF4BA6}"/>
              </a:ext>
            </a:extLst>
          </p:cNvPr>
          <p:cNvSpPr txBox="1"/>
          <p:nvPr/>
        </p:nvSpPr>
        <p:spPr>
          <a:xfrm>
            <a:off x="607003" y="5517786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Набеги сибирских татар и манси на приграничье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417D5-E96D-4574-AAC2-0783F5540E6C}"/>
              </a:ext>
            </a:extLst>
          </p:cNvPr>
          <p:cNvSpPr txBox="1"/>
          <p:nvPr/>
        </p:nvSpPr>
        <p:spPr>
          <a:xfrm>
            <a:off x="3498771" y="5517786"/>
            <a:ext cx="24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Купцы Строгановы обратились за помощью к казакам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955C6-D2FE-4D1B-96FA-0B56D57F59B9}"/>
              </a:ext>
            </a:extLst>
          </p:cNvPr>
          <p:cNvSpPr txBox="1"/>
          <p:nvPr/>
        </p:nvSpPr>
        <p:spPr>
          <a:xfrm>
            <a:off x="9526617" y="5517785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Положил начало русскому покорению Сибири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5AF10C-C785-4C4B-B31E-B56F1659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0" y="4616603"/>
            <a:ext cx="475729" cy="4757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779CCF-6A2E-4139-980D-8C29E05FD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589" y="4601214"/>
            <a:ext cx="514197" cy="51419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D83B76-4D85-4089-BFAA-0951F405B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7" y="4585356"/>
            <a:ext cx="514197" cy="514197"/>
          </a:xfrm>
          <a:prstGeom prst="rect">
            <a:avLst/>
          </a:prstGeom>
        </p:spPr>
      </p:pic>
      <p:sp>
        <p:nvSpPr>
          <p:cNvPr id="18" name="Заголовок 24">
            <a:extLst>
              <a:ext uri="{FF2B5EF4-FFF2-40B4-BE49-F238E27FC236}">
                <a16:creationId xmlns:a16="http://schemas.microsoft.com/office/drawing/2014/main" id="{AF7678FC-3A5C-4615-BA8B-62EFA517FE13}"/>
              </a:ext>
            </a:extLst>
          </p:cNvPr>
          <p:cNvSpPr txBox="1">
            <a:spLocks/>
          </p:cNvSpPr>
          <p:nvPr/>
        </p:nvSpPr>
        <p:spPr>
          <a:xfrm>
            <a:off x="631970" y="1057222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  <p:sp>
        <p:nvSpPr>
          <p:cNvPr id="20" name="Rounded Rectangle 106">
            <a:extLst>
              <a:ext uri="{FF2B5EF4-FFF2-40B4-BE49-F238E27FC236}">
                <a16:creationId xmlns:a16="http://schemas.microsoft.com/office/drawing/2014/main" id="{DBA1281B-169C-4094-A6FE-9FDFE032E419}"/>
              </a:ext>
            </a:extLst>
          </p:cNvPr>
          <p:cNvSpPr/>
          <p:nvPr/>
        </p:nvSpPr>
        <p:spPr>
          <a:xfrm>
            <a:off x="6250759" y="3571875"/>
            <a:ext cx="2731904" cy="2181225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Заголовок 24">
            <a:extLst>
              <a:ext uri="{FF2B5EF4-FFF2-40B4-BE49-F238E27FC236}">
                <a16:creationId xmlns:a16="http://schemas.microsoft.com/office/drawing/2014/main" id="{2DD936F4-FC54-4D40-960F-8EDBC0AA9021}"/>
              </a:ext>
            </a:extLst>
          </p:cNvPr>
          <p:cNvSpPr txBox="1">
            <a:spLocks/>
          </p:cNvSpPr>
          <p:nvPr/>
        </p:nvSpPr>
        <p:spPr>
          <a:xfrm>
            <a:off x="6594275" y="3862952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Участники</a:t>
            </a:r>
            <a:endParaRPr lang="ru-RU" sz="10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5BD30-740E-4D03-BE80-45905E96DBF2}"/>
              </a:ext>
            </a:extLst>
          </p:cNvPr>
          <p:cNvSpPr txBox="1"/>
          <p:nvPr/>
        </p:nvSpPr>
        <p:spPr>
          <a:xfrm>
            <a:off x="6594274" y="4572672"/>
            <a:ext cx="265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840 человек, погруженных в 80 стругов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FA4193-7D57-4C41-A99B-AD39F3A54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6525" y="3673332"/>
            <a:ext cx="514196" cy="5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6C08F-645C-418E-A15A-738EEA45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0083"/>
          <a:stretch/>
        </p:blipFill>
        <p:spPr>
          <a:xfrm>
            <a:off x="0" y="-1"/>
            <a:ext cx="12192000" cy="4387273"/>
          </a:xfrm>
          <a:prstGeom prst="rect">
            <a:avLst/>
          </a:pr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BAB3CBB3-CF4F-4BD3-8540-CF5F89DC5F5A}"/>
              </a:ext>
            </a:extLst>
          </p:cNvPr>
          <p:cNvSpPr/>
          <p:nvPr/>
        </p:nvSpPr>
        <p:spPr>
          <a:xfrm>
            <a:off x="1" y="-2"/>
            <a:ext cx="12192000" cy="4387273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24">
            <a:extLst>
              <a:ext uri="{FF2B5EF4-FFF2-40B4-BE49-F238E27FC236}">
                <a16:creationId xmlns:a16="http://schemas.microsoft.com/office/drawing/2014/main" id="{DCE72C9A-D7C7-4CF2-9295-31A79D9D4B92}"/>
              </a:ext>
            </a:extLst>
          </p:cNvPr>
          <p:cNvSpPr txBox="1">
            <a:spLocks/>
          </p:cNvSpPr>
          <p:nvPr/>
        </p:nvSpPr>
        <p:spPr>
          <a:xfrm>
            <a:off x="616226" y="1519383"/>
            <a:ext cx="6643393" cy="82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Поход Ермака</a:t>
            </a:r>
            <a:endParaRPr lang="ru-RU" sz="14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DC8AF627-438E-40E4-B6E3-57DC48D0FA56}"/>
              </a:ext>
            </a:extLst>
          </p:cNvPr>
          <p:cNvSpPr txBox="1">
            <a:spLocks/>
          </p:cNvSpPr>
          <p:nvPr/>
        </p:nvSpPr>
        <p:spPr>
          <a:xfrm>
            <a:off x="593540" y="4808066"/>
            <a:ext cx="2044873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Причина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0B14AA30-2F10-44E6-B37B-FED37C52CF26}"/>
              </a:ext>
            </a:extLst>
          </p:cNvPr>
          <p:cNvSpPr txBox="1">
            <a:spLocks/>
          </p:cNvSpPr>
          <p:nvPr/>
        </p:nvSpPr>
        <p:spPr>
          <a:xfrm>
            <a:off x="3489298" y="4822837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Идеологи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0" name="Заголовок 24">
            <a:extLst>
              <a:ext uri="{FF2B5EF4-FFF2-40B4-BE49-F238E27FC236}">
                <a16:creationId xmlns:a16="http://schemas.microsoft.com/office/drawing/2014/main" id="{A101B55F-3DB5-41D1-9FD3-00F348145D1A}"/>
              </a:ext>
            </a:extLst>
          </p:cNvPr>
          <p:cNvSpPr txBox="1">
            <a:spLocks/>
          </p:cNvSpPr>
          <p:nvPr/>
        </p:nvSpPr>
        <p:spPr>
          <a:xfrm>
            <a:off x="6594275" y="4808066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Участники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7738F-D3F2-419D-A1DA-4F6646EF4BA6}"/>
              </a:ext>
            </a:extLst>
          </p:cNvPr>
          <p:cNvSpPr txBox="1"/>
          <p:nvPr/>
        </p:nvSpPr>
        <p:spPr>
          <a:xfrm>
            <a:off x="607003" y="5517786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Набеги сибирских татар и манси на приграничье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417D5-E96D-4574-AAC2-0783F5540E6C}"/>
              </a:ext>
            </a:extLst>
          </p:cNvPr>
          <p:cNvSpPr txBox="1"/>
          <p:nvPr/>
        </p:nvSpPr>
        <p:spPr>
          <a:xfrm>
            <a:off x="3498771" y="5517786"/>
            <a:ext cx="24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Купцы Строгановы обратились за помощью к казакам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98709-EFCC-4806-A4B1-1AA0EBC432D0}"/>
              </a:ext>
            </a:extLst>
          </p:cNvPr>
          <p:cNvSpPr txBox="1"/>
          <p:nvPr/>
        </p:nvSpPr>
        <p:spPr>
          <a:xfrm>
            <a:off x="6594274" y="5517786"/>
            <a:ext cx="265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840 человек, погруженных в 80 стругов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5AF10C-C785-4C4B-B31E-B56F1659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0" y="4616603"/>
            <a:ext cx="475729" cy="4757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779CCF-6A2E-4139-980D-8C29E05FD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589" y="4601214"/>
            <a:ext cx="514197" cy="5141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4913DF-59A5-4DC0-870E-FFE494D2F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5" y="4618446"/>
            <a:ext cx="514196" cy="514196"/>
          </a:xfrm>
          <a:prstGeom prst="rect">
            <a:avLst/>
          </a:prstGeom>
        </p:spPr>
      </p:pic>
      <p:sp>
        <p:nvSpPr>
          <p:cNvPr id="18" name="Заголовок 24">
            <a:extLst>
              <a:ext uri="{FF2B5EF4-FFF2-40B4-BE49-F238E27FC236}">
                <a16:creationId xmlns:a16="http://schemas.microsoft.com/office/drawing/2014/main" id="{AF7678FC-3A5C-4615-BA8B-62EFA517FE13}"/>
              </a:ext>
            </a:extLst>
          </p:cNvPr>
          <p:cNvSpPr txBox="1">
            <a:spLocks/>
          </p:cNvSpPr>
          <p:nvPr/>
        </p:nvSpPr>
        <p:spPr>
          <a:xfrm>
            <a:off x="631970" y="1057222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  <p:sp>
        <p:nvSpPr>
          <p:cNvPr id="31" name="Rounded Rectangle 106">
            <a:extLst>
              <a:ext uri="{FF2B5EF4-FFF2-40B4-BE49-F238E27FC236}">
                <a16:creationId xmlns:a16="http://schemas.microsoft.com/office/drawing/2014/main" id="{8D8266DF-909E-4821-953F-123512851398}"/>
              </a:ext>
            </a:extLst>
          </p:cNvPr>
          <p:cNvSpPr/>
          <p:nvPr/>
        </p:nvSpPr>
        <p:spPr>
          <a:xfrm>
            <a:off x="9070159" y="3571875"/>
            <a:ext cx="2731904" cy="2181225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Заголовок 24">
            <a:extLst>
              <a:ext uri="{FF2B5EF4-FFF2-40B4-BE49-F238E27FC236}">
                <a16:creationId xmlns:a16="http://schemas.microsoft.com/office/drawing/2014/main" id="{4601AB94-CF05-4BF7-A83F-BBEB4ED48FBD}"/>
              </a:ext>
            </a:extLst>
          </p:cNvPr>
          <p:cNvSpPr txBox="1">
            <a:spLocks/>
          </p:cNvSpPr>
          <p:nvPr/>
        </p:nvSpPr>
        <p:spPr>
          <a:xfrm>
            <a:off x="9347409" y="3860391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Значение</a:t>
            </a:r>
            <a:endParaRPr lang="ru-RU" sz="10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C49349-07D0-4869-B113-C6540EC38BA9}"/>
              </a:ext>
            </a:extLst>
          </p:cNvPr>
          <p:cNvSpPr txBox="1"/>
          <p:nvPr/>
        </p:nvSpPr>
        <p:spPr>
          <a:xfrm>
            <a:off x="9370345" y="4572672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Положил начало русскому покорению Сибири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645DD8D-A994-4063-AF6D-669E4975F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0345" y="3640243"/>
            <a:ext cx="514197" cy="5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0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937ED6B-D193-4B96-A561-43764CC68E07}"/>
              </a:ext>
            </a:extLst>
          </p:cNvPr>
          <p:cNvGrpSpPr/>
          <p:nvPr/>
        </p:nvGrpSpPr>
        <p:grpSpPr>
          <a:xfrm>
            <a:off x="1268060" y="1960368"/>
            <a:ext cx="10923940" cy="3805431"/>
            <a:chOff x="1268060" y="1960368"/>
            <a:chExt cx="10923940" cy="380543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5D0727F-9013-49AB-9F6B-842DCE63BEE5}"/>
                </a:ext>
              </a:extLst>
            </p:cNvPr>
            <p:cNvSpPr/>
            <p:nvPr/>
          </p:nvSpPr>
          <p:spPr>
            <a:xfrm rot="5400000">
              <a:off x="4789055" y="2715659"/>
              <a:ext cx="1589467" cy="78886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8928CB00-7746-4AFE-A34F-6A586B63D06E}"/>
                </a:ext>
              </a:extLst>
            </p:cNvPr>
            <p:cNvSpPr/>
            <p:nvPr/>
          </p:nvSpPr>
          <p:spPr>
            <a:xfrm>
              <a:off x="5493585" y="35498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B96A3E7-CCA6-4F8D-BCF9-1DB241A82550}"/>
                </a:ext>
              </a:extLst>
            </p:cNvPr>
            <p:cNvSpPr/>
            <p:nvPr/>
          </p:nvSpPr>
          <p:spPr>
            <a:xfrm>
              <a:off x="1535160" y="3609974"/>
              <a:ext cx="3891974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F37D092-C74A-43EF-B8D0-5C2E5887B8B9}"/>
                </a:ext>
              </a:extLst>
            </p:cNvPr>
            <p:cNvSpPr/>
            <p:nvPr/>
          </p:nvSpPr>
          <p:spPr>
            <a:xfrm>
              <a:off x="5742035" y="3609974"/>
              <a:ext cx="2477655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ACDAAD7-EAD3-4B67-9865-B3BC63119264}"/>
                </a:ext>
              </a:extLst>
            </p:cNvPr>
            <p:cNvSpPr/>
            <p:nvPr/>
          </p:nvSpPr>
          <p:spPr>
            <a:xfrm>
              <a:off x="8534591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0C2FE29-8DF3-406A-87AE-A6075704A66B}"/>
                </a:ext>
              </a:extLst>
            </p:cNvPr>
            <p:cNvSpPr/>
            <p:nvPr/>
          </p:nvSpPr>
          <p:spPr>
            <a:xfrm rot="16200000">
              <a:off x="565122" y="4522914"/>
              <a:ext cx="1589467" cy="78886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F26012-584B-4355-966C-66D9CD007A34}"/>
                </a:ext>
              </a:extLst>
            </p:cNvPr>
            <p:cNvSpPr/>
            <p:nvPr/>
          </p:nvSpPr>
          <p:spPr>
            <a:xfrm rot="10800000">
              <a:off x="1268060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C2A5C5-8F4C-4961-BD88-7456C28B917D}"/>
                </a:ext>
              </a:extLst>
            </p:cNvPr>
            <p:cNvSpPr/>
            <p:nvPr/>
          </p:nvSpPr>
          <p:spPr>
            <a:xfrm rot="16200000">
              <a:off x="7379825" y="4727267"/>
              <a:ext cx="1998177" cy="78887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7DA3154-3AF9-4966-B8BE-DBE00242F0C9}"/>
                </a:ext>
              </a:extLst>
            </p:cNvPr>
            <p:cNvSpPr/>
            <p:nvPr/>
          </p:nvSpPr>
          <p:spPr>
            <a:xfrm rot="10800000">
              <a:off x="8287117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Заголовок 24">
            <a:extLst>
              <a:ext uri="{FF2B5EF4-FFF2-40B4-BE49-F238E27FC236}">
                <a16:creationId xmlns:a16="http://schemas.microsoft.com/office/drawing/2014/main" id="{FF311235-5F0C-4465-A581-35C64B98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26" y="191973"/>
            <a:ext cx="6643393" cy="154282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Montserrat ExtraBold" panose="00000900000000000000" pitchFamily="50" charset="-52"/>
              </a:rPr>
              <a:t>Итоги</a:t>
            </a:r>
            <a:endParaRPr lang="ru-RU" sz="1400" b="1" dirty="0">
              <a:latin typeface="Montserrat ExtraBold" panose="00000900000000000000" pitchFamily="50" charset="-52"/>
            </a:endParaRPr>
          </a:p>
        </p:txBody>
      </p:sp>
      <p:sp>
        <p:nvSpPr>
          <p:cNvPr id="20" name="Заголовок 24">
            <a:extLst>
              <a:ext uri="{FF2B5EF4-FFF2-40B4-BE49-F238E27FC236}">
                <a16:creationId xmlns:a16="http://schemas.microsoft.com/office/drawing/2014/main" id="{E538B8F8-013B-48F7-A13E-EA8FE5D4B21C}"/>
              </a:ext>
            </a:extLst>
          </p:cNvPr>
          <p:cNvSpPr txBox="1">
            <a:spLocks/>
          </p:cNvSpPr>
          <p:nvPr/>
        </p:nvSpPr>
        <p:spPr>
          <a:xfrm>
            <a:off x="269839" y="4070876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</a:t>
            </a:r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в.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DED16DC-E525-4469-B79A-DFC5E0C121BE}"/>
              </a:ext>
            </a:extLst>
          </p:cNvPr>
          <p:cNvGrpSpPr/>
          <p:nvPr/>
        </p:nvGrpSpPr>
        <p:grpSpPr>
          <a:xfrm>
            <a:off x="4735225" y="1825624"/>
            <a:ext cx="6855642" cy="3652309"/>
            <a:chOff x="4735225" y="1825624"/>
            <a:chExt cx="6855642" cy="365230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469D96C-A5CC-43F8-ABC2-9A90FE6CE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8" t="14512" r="3984" b="13881"/>
            <a:stretch/>
          </p:blipFill>
          <p:spPr>
            <a:xfrm>
              <a:off x="4735225" y="3928534"/>
              <a:ext cx="2320477" cy="1549399"/>
            </a:xfrm>
            <a:custGeom>
              <a:avLst/>
              <a:gdLst>
                <a:gd name="connsiteX0" fmla="*/ 258238 w 2385242"/>
                <a:gd name="connsiteY0" fmla="*/ 0 h 1549399"/>
                <a:gd name="connsiteX1" fmla="*/ 2127004 w 2385242"/>
                <a:gd name="connsiteY1" fmla="*/ 0 h 1549399"/>
                <a:gd name="connsiteX2" fmla="*/ 2385242 w 2385242"/>
                <a:gd name="connsiteY2" fmla="*/ 258238 h 1549399"/>
                <a:gd name="connsiteX3" fmla="*/ 2385242 w 2385242"/>
                <a:gd name="connsiteY3" fmla="*/ 1291161 h 1549399"/>
                <a:gd name="connsiteX4" fmla="*/ 2127004 w 2385242"/>
                <a:gd name="connsiteY4" fmla="*/ 1549399 h 1549399"/>
                <a:gd name="connsiteX5" fmla="*/ 258238 w 2385242"/>
                <a:gd name="connsiteY5" fmla="*/ 1549399 h 1549399"/>
                <a:gd name="connsiteX6" fmla="*/ 0 w 2385242"/>
                <a:gd name="connsiteY6" fmla="*/ 1291161 h 1549399"/>
                <a:gd name="connsiteX7" fmla="*/ 0 w 2385242"/>
                <a:gd name="connsiteY7" fmla="*/ 258238 h 1549399"/>
                <a:gd name="connsiteX8" fmla="*/ 258238 w 2385242"/>
                <a:gd name="connsiteY8" fmla="*/ 0 h 154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42" h="1549399">
                  <a:moveTo>
                    <a:pt x="258238" y="0"/>
                  </a:moveTo>
                  <a:lnTo>
                    <a:pt x="2127004" y="0"/>
                  </a:lnTo>
                  <a:cubicBezTo>
                    <a:pt x="2269625" y="0"/>
                    <a:pt x="2385242" y="115617"/>
                    <a:pt x="2385242" y="258238"/>
                  </a:cubicBezTo>
                  <a:lnTo>
                    <a:pt x="2385242" y="1291161"/>
                  </a:lnTo>
                  <a:cubicBezTo>
                    <a:pt x="2385242" y="1433782"/>
                    <a:pt x="2269625" y="1549399"/>
                    <a:pt x="2127004" y="1549399"/>
                  </a:cubicBezTo>
                  <a:lnTo>
                    <a:pt x="258238" y="1549399"/>
                  </a:lnTo>
                  <a:cubicBezTo>
                    <a:pt x="115617" y="1549399"/>
                    <a:pt x="0" y="1433782"/>
                    <a:pt x="0" y="1291161"/>
                  </a:cubicBezTo>
                  <a:lnTo>
                    <a:pt x="0" y="258238"/>
                  </a:lnTo>
                  <a:cubicBezTo>
                    <a:pt x="0" y="115617"/>
                    <a:pt x="115617" y="0"/>
                    <a:pt x="258238" y="0"/>
                  </a:cubicBezTo>
                  <a:close/>
                </a:path>
              </a:pathLst>
            </a:cu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93549FD-CE24-47F3-8EAB-D64C8DD1B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5" b="12085"/>
            <a:stretch/>
          </p:blipFill>
          <p:spPr>
            <a:xfrm>
              <a:off x="8485959" y="1825624"/>
              <a:ext cx="3104908" cy="1603375"/>
            </a:xfrm>
            <a:custGeom>
              <a:avLst/>
              <a:gdLst>
                <a:gd name="connsiteX0" fmla="*/ 267235 w 3104908"/>
                <a:gd name="connsiteY0" fmla="*/ 0 h 1603375"/>
                <a:gd name="connsiteX1" fmla="*/ 2837673 w 3104908"/>
                <a:gd name="connsiteY1" fmla="*/ 0 h 1603375"/>
                <a:gd name="connsiteX2" fmla="*/ 3104908 w 3104908"/>
                <a:gd name="connsiteY2" fmla="*/ 267235 h 1603375"/>
                <a:gd name="connsiteX3" fmla="*/ 3104908 w 3104908"/>
                <a:gd name="connsiteY3" fmla="*/ 1336140 h 1603375"/>
                <a:gd name="connsiteX4" fmla="*/ 2837673 w 3104908"/>
                <a:gd name="connsiteY4" fmla="*/ 1603375 h 1603375"/>
                <a:gd name="connsiteX5" fmla="*/ 267235 w 3104908"/>
                <a:gd name="connsiteY5" fmla="*/ 1603375 h 1603375"/>
                <a:gd name="connsiteX6" fmla="*/ 0 w 3104908"/>
                <a:gd name="connsiteY6" fmla="*/ 1336140 h 1603375"/>
                <a:gd name="connsiteX7" fmla="*/ 0 w 3104908"/>
                <a:gd name="connsiteY7" fmla="*/ 267235 h 1603375"/>
                <a:gd name="connsiteX8" fmla="*/ 267235 w 3104908"/>
                <a:gd name="connsiteY8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908" h="1603375">
                  <a:moveTo>
                    <a:pt x="267235" y="0"/>
                  </a:moveTo>
                  <a:lnTo>
                    <a:pt x="2837673" y="0"/>
                  </a:lnTo>
                  <a:cubicBezTo>
                    <a:pt x="2985263" y="0"/>
                    <a:pt x="3104908" y="119645"/>
                    <a:pt x="3104908" y="267235"/>
                  </a:cubicBezTo>
                  <a:lnTo>
                    <a:pt x="3104908" y="1336140"/>
                  </a:lnTo>
                  <a:cubicBezTo>
                    <a:pt x="3104908" y="1483730"/>
                    <a:pt x="2985263" y="1603375"/>
                    <a:pt x="2837673" y="1603375"/>
                  </a:cubicBezTo>
                  <a:lnTo>
                    <a:pt x="267235" y="1603375"/>
                  </a:lnTo>
                  <a:cubicBezTo>
                    <a:pt x="119645" y="1603375"/>
                    <a:pt x="0" y="1483730"/>
                    <a:pt x="0" y="1336140"/>
                  </a:cubicBezTo>
                  <a:lnTo>
                    <a:pt x="0" y="267235"/>
                  </a:lnTo>
                  <a:cubicBezTo>
                    <a:pt x="0" y="119645"/>
                    <a:pt x="119645" y="0"/>
                    <a:pt x="267235" y="0"/>
                  </a:cubicBezTo>
                  <a:close/>
                </a:path>
              </a:pathLst>
            </a:custGeom>
          </p:spPr>
        </p:pic>
      </p:grp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A3683233-C0CC-48E4-A1A9-0C90A4E5B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11995"/>
          <a:stretch/>
        </p:blipFill>
        <p:spPr>
          <a:xfrm>
            <a:off x="1331626" y="1825626"/>
            <a:ext cx="3164125" cy="1603375"/>
          </a:xfrm>
          <a:custGeom>
            <a:avLst/>
            <a:gdLst>
              <a:gd name="connsiteX0" fmla="*/ 267235 w 3104908"/>
              <a:gd name="connsiteY0" fmla="*/ 0 h 1603375"/>
              <a:gd name="connsiteX1" fmla="*/ 2837673 w 3104908"/>
              <a:gd name="connsiteY1" fmla="*/ 0 h 1603375"/>
              <a:gd name="connsiteX2" fmla="*/ 3104908 w 3104908"/>
              <a:gd name="connsiteY2" fmla="*/ 267235 h 1603375"/>
              <a:gd name="connsiteX3" fmla="*/ 3104908 w 3104908"/>
              <a:gd name="connsiteY3" fmla="*/ 1336140 h 1603375"/>
              <a:gd name="connsiteX4" fmla="*/ 2837673 w 3104908"/>
              <a:gd name="connsiteY4" fmla="*/ 1603375 h 1603375"/>
              <a:gd name="connsiteX5" fmla="*/ 267235 w 3104908"/>
              <a:gd name="connsiteY5" fmla="*/ 1603375 h 1603375"/>
              <a:gd name="connsiteX6" fmla="*/ 0 w 3104908"/>
              <a:gd name="connsiteY6" fmla="*/ 1336140 h 1603375"/>
              <a:gd name="connsiteX7" fmla="*/ 0 w 3104908"/>
              <a:gd name="connsiteY7" fmla="*/ 267235 h 1603375"/>
              <a:gd name="connsiteX8" fmla="*/ 267235 w 3104908"/>
              <a:gd name="connsiteY8" fmla="*/ 0 h 16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4908" h="1603375">
                <a:moveTo>
                  <a:pt x="267235" y="0"/>
                </a:moveTo>
                <a:lnTo>
                  <a:pt x="2837673" y="0"/>
                </a:lnTo>
                <a:cubicBezTo>
                  <a:pt x="2985263" y="0"/>
                  <a:pt x="3104908" y="119645"/>
                  <a:pt x="3104908" y="267235"/>
                </a:cubicBezTo>
                <a:lnTo>
                  <a:pt x="3104908" y="1336140"/>
                </a:lnTo>
                <a:cubicBezTo>
                  <a:pt x="3104908" y="1483730"/>
                  <a:pt x="2985263" y="1603375"/>
                  <a:pt x="2837673" y="1603375"/>
                </a:cubicBezTo>
                <a:lnTo>
                  <a:pt x="267235" y="1603375"/>
                </a:lnTo>
                <a:cubicBezTo>
                  <a:pt x="119645" y="1603375"/>
                  <a:pt x="0" y="1483730"/>
                  <a:pt x="0" y="1336140"/>
                </a:cubicBezTo>
                <a:lnTo>
                  <a:pt x="0" y="267235"/>
                </a:lnTo>
                <a:cubicBezTo>
                  <a:pt x="0" y="119645"/>
                  <a:pt x="119645" y="0"/>
                  <a:pt x="267235" y="0"/>
                </a:cubicBezTo>
                <a:close/>
              </a:path>
            </a:pathLst>
          </a:cu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C62FDB-5DCE-434E-A535-8A4B00CE85DE}"/>
              </a:ext>
            </a:extLst>
          </p:cNvPr>
          <p:cNvGrpSpPr/>
          <p:nvPr/>
        </p:nvGrpSpPr>
        <p:grpSpPr>
          <a:xfrm>
            <a:off x="1450059" y="1940532"/>
            <a:ext cx="10058467" cy="3825268"/>
            <a:chOff x="1450059" y="1940532"/>
            <a:chExt cx="10058467" cy="3825268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3485AFE9-5262-40F9-90C4-26D7D410B75D}"/>
                </a:ext>
              </a:extLst>
            </p:cNvPr>
            <p:cNvSpPr/>
            <p:nvPr/>
          </p:nvSpPr>
          <p:spPr>
            <a:xfrm>
              <a:off x="5644188" y="1960367"/>
              <a:ext cx="2575502" cy="143582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9A473679-3896-4428-B54F-615D33925CAD}"/>
                </a:ext>
              </a:extLst>
            </p:cNvPr>
            <p:cNvSpPr/>
            <p:nvPr/>
          </p:nvSpPr>
          <p:spPr>
            <a:xfrm>
              <a:off x="1450059" y="4070877"/>
              <a:ext cx="3045692" cy="1286214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06C79FED-0FEB-4EBA-B4CE-EA16AB77E7F5}"/>
                </a:ext>
              </a:extLst>
            </p:cNvPr>
            <p:cNvSpPr/>
            <p:nvPr/>
          </p:nvSpPr>
          <p:spPr>
            <a:xfrm>
              <a:off x="8465143" y="4070877"/>
              <a:ext cx="3043383" cy="1694923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Заголовок 24">
              <a:extLst>
                <a:ext uri="{FF2B5EF4-FFF2-40B4-BE49-F238E27FC236}">
                  <a16:creationId xmlns:a16="http://schemas.microsoft.com/office/drawing/2014/main" id="{D315A76E-EDC1-42BB-9620-3A24C17464F6}"/>
                </a:ext>
              </a:extLst>
            </p:cNvPr>
            <p:cNvSpPr txBox="1">
              <a:spLocks/>
            </p:cNvSpPr>
            <p:nvPr/>
          </p:nvSpPr>
          <p:spPr>
            <a:xfrm>
              <a:off x="4531976" y="1940532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22" name="Заголовок 24">
              <a:extLst>
                <a:ext uri="{FF2B5EF4-FFF2-40B4-BE49-F238E27FC236}">
                  <a16:creationId xmlns:a16="http://schemas.microsoft.com/office/drawing/2014/main" id="{4450F2EA-4FA5-4876-A596-0510C40038F6}"/>
                </a:ext>
              </a:extLst>
            </p:cNvPr>
            <p:cNvSpPr txBox="1">
              <a:spLocks/>
            </p:cNvSpPr>
            <p:nvPr/>
          </p:nvSpPr>
          <p:spPr>
            <a:xfrm>
              <a:off x="7106461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XIV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3ED137-86C6-4843-897B-91BE67208FC2}"/>
                </a:ext>
              </a:extLst>
            </p:cNvPr>
            <p:cNvSpPr txBox="1"/>
            <p:nvPr/>
          </p:nvSpPr>
          <p:spPr>
            <a:xfrm>
              <a:off x="1535160" y="4280927"/>
              <a:ext cx="2822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Освоение Европейского Севера, выход к Баренцеву и Белому морю.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49E030-0C1B-452B-A137-35DE29298D45}"/>
                </a:ext>
              </a:extLst>
            </p:cNvPr>
            <p:cNvSpPr txBox="1"/>
            <p:nvPr/>
          </p:nvSpPr>
          <p:spPr>
            <a:xfrm>
              <a:off x="5685465" y="2010667"/>
              <a:ext cx="25976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Присоединение Кольского полуострова, побережья реки Печора, открытие архипелага Новая Земля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50F4FE-BD7E-45AF-891B-9CDE0C8AE5B7}"/>
                </a:ext>
              </a:extLst>
            </p:cNvPr>
            <p:cNvSpPr txBox="1"/>
            <p:nvPr/>
          </p:nvSpPr>
          <p:spPr>
            <a:xfrm>
              <a:off x="8559130" y="4241568"/>
              <a:ext cx="29493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Поморы продолжают осваивать и заселять северные территории. Совершают путешествия по самому холодному океану  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B046AFB-24C9-4A4E-A866-152B7508472E}"/>
              </a:ext>
            </a:extLst>
          </p:cNvPr>
          <p:cNvGrpSpPr/>
          <p:nvPr/>
        </p:nvGrpSpPr>
        <p:grpSpPr>
          <a:xfrm>
            <a:off x="17098026" y="1825624"/>
            <a:ext cx="6720175" cy="3652309"/>
            <a:chOff x="4870692" y="1825624"/>
            <a:chExt cx="6720175" cy="3652309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7950951-8CC9-48D5-BFAD-E7CDDFEC6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" b="259"/>
            <a:stretch/>
          </p:blipFill>
          <p:spPr>
            <a:xfrm>
              <a:off x="4870692" y="3928534"/>
              <a:ext cx="2148004" cy="1549399"/>
            </a:xfrm>
            <a:custGeom>
              <a:avLst/>
              <a:gdLst>
                <a:gd name="connsiteX0" fmla="*/ 258238 w 2385242"/>
                <a:gd name="connsiteY0" fmla="*/ 0 h 1549399"/>
                <a:gd name="connsiteX1" fmla="*/ 2127004 w 2385242"/>
                <a:gd name="connsiteY1" fmla="*/ 0 h 1549399"/>
                <a:gd name="connsiteX2" fmla="*/ 2385242 w 2385242"/>
                <a:gd name="connsiteY2" fmla="*/ 258238 h 1549399"/>
                <a:gd name="connsiteX3" fmla="*/ 2385242 w 2385242"/>
                <a:gd name="connsiteY3" fmla="*/ 1291161 h 1549399"/>
                <a:gd name="connsiteX4" fmla="*/ 2127004 w 2385242"/>
                <a:gd name="connsiteY4" fmla="*/ 1549399 h 1549399"/>
                <a:gd name="connsiteX5" fmla="*/ 258238 w 2385242"/>
                <a:gd name="connsiteY5" fmla="*/ 1549399 h 1549399"/>
                <a:gd name="connsiteX6" fmla="*/ 0 w 2385242"/>
                <a:gd name="connsiteY6" fmla="*/ 1291161 h 1549399"/>
                <a:gd name="connsiteX7" fmla="*/ 0 w 2385242"/>
                <a:gd name="connsiteY7" fmla="*/ 258238 h 1549399"/>
                <a:gd name="connsiteX8" fmla="*/ 258238 w 2385242"/>
                <a:gd name="connsiteY8" fmla="*/ 0 h 154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42" h="1549399">
                  <a:moveTo>
                    <a:pt x="258238" y="0"/>
                  </a:moveTo>
                  <a:lnTo>
                    <a:pt x="2127004" y="0"/>
                  </a:lnTo>
                  <a:cubicBezTo>
                    <a:pt x="2269625" y="0"/>
                    <a:pt x="2385242" y="115617"/>
                    <a:pt x="2385242" y="258238"/>
                  </a:cubicBezTo>
                  <a:lnTo>
                    <a:pt x="2385242" y="1291161"/>
                  </a:lnTo>
                  <a:cubicBezTo>
                    <a:pt x="2385242" y="1433782"/>
                    <a:pt x="2269625" y="1549399"/>
                    <a:pt x="2127004" y="1549399"/>
                  </a:cubicBezTo>
                  <a:lnTo>
                    <a:pt x="258238" y="1549399"/>
                  </a:lnTo>
                  <a:cubicBezTo>
                    <a:pt x="115617" y="1549399"/>
                    <a:pt x="0" y="1433782"/>
                    <a:pt x="0" y="1291161"/>
                  </a:cubicBezTo>
                  <a:lnTo>
                    <a:pt x="0" y="258238"/>
                  </a:lnTo>
                  <a:cubicBezTo>
                    <a:pt x="0" y="115617"/>
                    <a:pt x="115617" y="0"/>
                    <a:pt x="258238" y="0"/>
                  </a:cubicBezTo>
                  <a:close/>
                </a:path>
              </a:pathLst>
            </a:cu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CD50C5F-7832-4A8A-AB84-F3EAE695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6" b="5366"/>
            <a:stretch/>
          </p:blipFill>
          <p:spPr>
            <a:xfrm>
              <a:off x="8485959" y="1825624"/>
              <a:ext cx="3104908" cy="1603375"/>
            </a:xfrm>
            <a:custGeom>
              <a:avLst/>
              <a:gdLst>
                <a:gd name="connsiteX0" fmla="*/ 267235 w 3104908"/>
                <a:gd name="connsiteY0" fmla="*/ 0 h 1603375"/>
                <a:gd name="connsiteX1" fmla="*/ 2837673 w 3104908"/>
                <a:gd name="connsiteY1" fmla="*/ 0 h 1603375"/>
                <a:gd name="connsiteX2" fmla="*/ 3104908 w 3104908"/>
                <a:gd name="connsiteY2" fmla="*/ 267235 h 1603375"/>
                <a:gd name="connsiteX3" fmla="*/ 3104908 w 3104908"/>
                <a:gd name="connsiteY3" fmla="*/ 1336140 h 1603375"/>
                <a:gd name="connsiteX4" fmla="*/ 2837673 w 3104908"/>
                <a:gd name="connsiteY4" fmla="*/ 1603375 h 1603375"/>
                <a:gd name="connsiteX5" fmla="*/ 267235 w 3104908"/>
                <a:gd name="connsiteY5" fmla="*/ 1603375 h 1603375"/>
                <a:gd name="connsiteX6" fmla="*/ 0 w 3104908"/>
                <a:gd name="connsiteY6" fmla="*/ 1336140 h 1603375"/>
                <a:gd name="connsiteX7" fmla="*/ 0 w 3104908"/>
                <a:gd name="connsiteY7" fmla="*/ 267235 h 1603375"/>
                <a:gd name="connsiteX8" fmla="*/ 267235 w 3104908"/>
                <a:gd name="connsiteY8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908" h="1603375">
                  <a:moveTo>
                    <a:pt x="267235" y="0"/>
                  </a:moveTo>
                  <a:lnTo>
                    <a:pt x="2837673" y="0"/>
                  </a:lnTo>
                  <a:cubicBezTo>
                    <a:pt x="2985263" y="0"/>
                    <a:pt x="3104908" y="119645"/>
                    <a:pt x="3104908" y="267235"/>
                  </a:cubicBezTo>
                  <a:lnTo>
                    <a:pt x="3104908" y="1336140"/>
                  </a:lnTo>
                  <a:cubicBezTo>
                    <a:pt x="3104908" y="1483730"/>
                    <a:pt x="2985263" y="1603375"/>
                    <a:pt x="2837673" y="1603375"/>
                  </a:cubicBezTo>
                  <a:lnTo>
                    <a:pt x="267235" y="1603375"/>
                  </a:lnTo>
                  <a:cubicBezTo>
                    <a:pt x="119645" y="1603375"/>
                    <a:pt x="0" y="1483730"/>
                    <a:pt x="0" y="1336140"/>
                  </a:cubicBezTo>
                  <a:lnTo>
                    <a:pt x="0" y="267235"/>
                  </a:lnTo>
                  <a:cubicBezTo>
                    <a:pt x="0" y="119645"/>
                    <a:pt x="119645" y="0"/>
                    <a:pt x="267235" y="0"/>
                  </a:cubicBezTo>
                  <a:close/>
                </a:path>
              </a:pathLst>
            </a:cu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FAB8BED-EC1E-45FB-B981-3873B80857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6744" r="7315" b="49096"/>
          <a:stretch/>
        </p:blipFill>
        <p:spPr>
          <a:xfrm>
            <a:off x="13558960" y="1825626"/>
            <a:ext cx="2961309" cy="1603375"/>
          </a:xfrm>
          <a:custGeom>
            <a:avLst/>
            <a:gdLst>
              <a:gd name="connsiteX0" fmla="*/ 267235 w 3104908"/>
              <a:gd name="connsiteY0" fmla="*/ 0 h 1603375"/>
              <a:gd name="connsiteX1" fmla="*/ 2837673 w 3104908"/>
              <a:gd name="connsiteY1" fmla="*/ 0 h 1603375"/>
              <a:gd name="connsiteX2" fmla="*/ 3104908 w 3104908"/>
              <a:gd name="connsiteY2" fmla="*/ 267235 h 1603375"/>
              <a:gd name="connsiteX3" fmla="*/ 3104908 w 3104908"/>
              <a:gd name="connsiteY3" fmla="*/ 1336140 h 1603375"/>
              <a:gd name="connsiteX4" fmla="*/ 2837673 w 3104908"/>
              <a:gd name="connsiteY4" fmla="*/ 1603375 h 1603375"/>
              <a:gd name="connsiteX5" fmla="*/ 267235 w 3104908"/>
              <a:gd name="connsiteY5" fmla="*/ 1603375 h 1603375"/>
              <a:gd name="connsiteX6" fmla="*/ 0 w 3104908"/>
              <a:gd name="connsiteY6" fmla="*/ 1336140 h 1603375"/>
              <a:gd name="connsiteX7" fmla="*/ 0 w 3104908"/>
              <a:gd name="connsiteY7" fmla="*/ 267235 h 1603375"/>
              <a:gd name="connsiteX8" fmla="*/ 267235 w 3104908"/>
              <a:gd name="connsiteY8" fmla="*/ 0 h 16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4908" h="1603375">
                <a:moveTo>
                  <a:pt x="267235" y="0"/>
                </a:moveTo>
                <a:lnTo>
                  <a:pt x="2837673" y="0"/>
                </a:lnTo>
                <a:cubicBezTo>
                  <a:pt x="2985263" y="0"/>
                  <a:pt x="3104908" y="119645"/>
                  <a:pt x="3104908" y="267235"/>
                </a:cubicBezTo>
                <a:lnTo>
                  <a:pt x="3104908" y="1336140"/>
                </a:lnTo>
                <a:cubicBezTo>
                  <a:pt x="3104908" y="1483730"/>
                  <a:pt x="2985263" y="1603375"/>
                  <a:pt x="2837673" y="1603375"/>
                </a:cubicBezTo>
                <a:lnTo>
                  <a:pt x="267235" y="1603375"/>
                </a:lnTo>
                <a:cubicBezTo>
                  <a:pt x="119645" y="1603375"/>
                  <a:pt x="0" y="1483730"/>
                  <a:pt x="0" y="1336140"/>
                </a:cubicBezTo>
                <a:lnTo>
                  <a:pt x="0" y="267235"/>
                </a:lnTo>
                <a:cubicBezTo>
                  <a:pt x="0" y="119645"/>
                  <a:pt x="119645" y="0"/>
                  <a:pt x="267235" y="0"/>
                </a:cubicBezTo>
                <a:close/>
              </a:path>
            </a:pathLst>
          </a:cu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4EC2CB6-BB41-449A-BA44-1DCE2E57481C}"/>
              </a:ext>
            </a:extLst>
          </p:cNvPr>
          <p:cNvGrpSpPr/>
          <p:nvPr/>
        </p:nvGrpSpPr>
        <p:grpSpPr>
          <a:xfrm>
            <a:off x="12331110" y="1940532"/>
            <a:ext cx="11187801" cy="3649391"/>
            <a:chOff x="103776" y="1940532"/>
            <a:chExt cx="11187801" cy="3649391"/>
          </a:xfrm>
        </p:grpSpPr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9B7DE401-FEC2-40F1-9D8C-E435A39CA973}"/>
                </a:ext>
              </a:extLst>
            </p:cNvPr>
            <p:cNvSpPr/>
            <p:nvPr/>
          </p:nvSpPr>
          <p:spPr>
            <a:xfrm>
              <a:off x="5644188" y="1960367"/>
              <a:ext cx="2575502" cy="143582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7BB840EE-A567-41C5-8DD6-1CD5FD3B63B6}"/>
                </a:ext>
              </a:extLst>
            </p:cNvPr>
            <p:cNvSpPr/>
            <p:nvPr/>
          </p:nvSpPr>
          <p:spPr>
            <a:xfrm>
              <a:off x="1450059" y="4070876"/>
              <a:ext cx="3045692" cy="1519047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B59EC870-AEA3-4DC1-A10A-102A3601332F}"/>
                </a:ext>
              </a:extLst>
            </p:cNvPr>
            <p:cNvSpPr/>
            <p:nvPr/>
          </p:nvSpPr>
          <p:spPr>
            <a:xfrm>
              <a:off x="8465144" y="4070877"/>
              <a:ext cx="2826433" cy="142124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Заголовок 24">
              <a:extLst>
                <a:ext uri="{FF2B5EF4-FFF2-40B4-BE49-F238E27FC236}">
                  <a16:creationId xmlns:a16="http://schemas.microsoft.com/office/drawing/2014/main" id="{17EB6CB5-19D7-4E79-9DF2-79AFC40FCF9B}"/>
                </a:ext>
              </a:extLst>
            </p:cNvPr>
            <p:cNvSpPr txBox="1">
              <a:spLocks/>
            </p:cNvSpPr>
            <p:nvPr/>
          </p:nvSpPr>
          <p:spPr>
            <a:xfrm>
              <a:off x="103776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</a:t>
              </a:r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63" name="Заголовок 24">
              <a:extLst>
                <a:ext uri="{FF2B5EF4-FFF2-40B4-BE49-F238E27FC236}">
                  <a16:creationId xmlns:a16="http://schemas.microsoft.com/office/drawing/2014/main" id="{3DEB0105-5E8F-4A8B-B95B-7165072D7251}"/>
                </a:ext>
              </a:extLst>
            </p:cNvPr>
            <p:cNvSpPr txBox="1">
              <a:spLocks/>
            </p:cNvSpPr>
            <p:nvPr/>
          </p:nvSpPr>
          <p:spPr>
            <a:xfrm>
              <a:off x="4334212" y="1940532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64" name="Заголовок 24">
              <a:extLst>
                <a:ext uri="{FF2B5EF4-FFF2-40B4-BE49-F238E27FC236}">
                  <a16:creationId xmlns:a16="http://schemas.microsoft.com/office/drawing/2014/main" id="{016876D5-2E50-4D82-B81D-986CAC780B41}"/>
                </a:ext>
              </a:extLst>
            </p:cNvPr>
            <p:cNvSpPr txBox="1">
              <a:spLocks/>
            </p:cNvSpPr>
            <p:nvPr/>
          </p:nvSpPr>
          <p:spPr>
            <a:xfrm>
              <a:off x="7112681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9D7CE2E-9D62-49A0-B455-17E958F69224}"/>
                </a:ext>
              </a:extLst>
            </p:cNvPr>
            <p:cNvSpPr txBox="1"/>
            <p:nvPr/>
          </p:nvSpPr>
          <p:spPr>
            <a:xfrm>
              <a:off x="1535160" y="4168679"/>
              <a:ext cx="2822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Сильное Московское княжество стало расширяться на восток. В его состав вошли страна Коми и Пермь Великая.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FA15068-465E-4414-9818-76C4E65B7686}"/>
                </a:ext>
              </a:extLst>
            </p:cNvPr>
            <p:cNvSpPr txBox="1"/>
            <p:nvPr/>
          </p:nvSpPr>
          <p:spPr>
            <a:xfrm>
              <a:off x="5644188" y="2116490"/>
              <a:ext cx="25976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Русское государство присоединило к своей территории Казанское и Астраханское ханства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CA8C456-F4AF-4193-9D14-80798CB39CEB}"/>
                </a:ext>
              </a:extLst>
            </p:cNvPr>
            <p:cNvSpPr txBox="1"/>
            <p:nvPr/>
          </p:nvSpPr>
          <p:spPr>
            <a:xfrm>
              <a:off x="8559129" y="4241568"/>
              <a:ext cx="26879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Начинается заселение и освоение Сибири. Начало этому положил поход Ермака.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4BDDCB96-ECCB-4E4A-A89D-D0BD5A70FEB7}"/>
              </a:ext>
            </a:extLst>
          </p:cNvPr>
          <p:cNvGrpSpPr/>
          <p:nvPr/>
        </p:nvGrpSpPr>
        <p:grpSpPr>
          <a:xfrm>
            <a:off x="9752884" y="1960368"/>
            <a:ext cx="14666450" cy="3629554"/>
            <a:chOff x="-2474450" y="1960368"/>
            <a:chExt cx="14666450" cy="3629554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25570FE5-85CE-45E8-9E13-82F5EEC8122C}"/>
                </a:ext>
              </a:extLst>
            </p:cNvPr>
            <p:cNvGrpSpPr/>
            <p:nvPr/>
          </p:nvGrpSpPr>
          <p:grpSpPr>
            <a:xfrm>
              <a:off x="5493585" y="1960368"/>
              <a:ext cx="181999" cy="1779456"/>
              <a:chOff x="5315189" y="1960368"/>
              <a:chExt cx="181999" cy="1779456"/>
            </a:xfrm>
          </p:grpSpPr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id="{7C3C3C76-BA42-4BCF-9ACB-13942B7C8E68}"/>
                  </a:ext>
                </a:extLst>
              </p:cNvPr>
              <p:cNvSpPr/>
              <p:nvPr/>
            </p:nvSpPr>
            <p:spPr>
              <a:xfrm rot="5400000">
                <a:off x="4610659" y="2715659"/>
                <a:ext cx="1589467" cy="78886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ffectLst>
                <a:outerShdw blurRad="1041400" dist="50800" dir="5400000" sx="102000" sy="102000" algn="ctr" rotWithShape="0">
                  <a:srgbClr val="000000">
                    <a:alpha val="1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2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4435A491-4BE1-4EA0-BEBC-DE290CA39D96}"/>
                  </a:ext>
                </a:extLst>
              </p:cNvPr>
              <p:cNvSpPr/>
              <p:nvPr/>
            </p:nvSpPr>
            <p:spPr>
              <a:xfrm>
                <a:off x="5315189" y="3549835"/>
                <a:ext cx="181999" cy="189989"/>
              </a:xfrm>
              <a:prstGeom prst="ellipse">
                <a:avLst/>
              </a:prstGeom>
              <a:noFill/>
              <a:ln w="76200">
                <a:solidFill>
                  <a:srgbClr val="FF7B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E2EF58E6-4349-4BA5-8FC2-F6D5967A26B1}"/>
                </a:ext>
              </a:extLst>
            </p:cNvPr>
            <p:cNvSpPr/>
            <p:nvPr/>
          </p:nvSpPr>
          <p:spPr>
            <a:xfrm>
              <a:off x="1535160" y="3609974"/>
              <a:ext cx="3891974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4DE4325-A8E2-462A-8672-FB14F2A08675}"/>
                </a:ext>
              </a:extLst>
            </p:cNvPr>
            <p:cNvSpPr/>
            <p:nvPr/>
          </p:nvSpPr>
          <p:spPr>
            <a:xfrm>
              <a:off x="5742035" y="3609974"/>
              <a:ext cx="2477655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462D77CC-0DC9-4D23-AF33-8E148B702B6E}"/>
                </a:ext>
              </a:extLst>
            </p:cNvPr>
            <p:cNvSpPr/>
            <p:nvPr/>
          </p:nvSpPr>
          <p:spPr>
            <a:xfrm>
              <a:off x="8534591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253DE8ED-6457-48F5-861D-4B0D1AC06A80}"/>
                </a:ext>
              </a:extLst>
            </p:cNvPr>
            <p:cNvSpPr/>
            <p:nvPr/>
          </p:nvSpPr>
          <p:spPr>
            <a:xfrm rot="16200000">
              <a:off x="451840" y="4636196"/>
              <a:ext cx="1822299" cy="85154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3CB97F41-F668-4E4C-AE20-D27D86A7DB36}"/>
                </a:ext>
              </a:extLst>
            </p:cNvPr>
            <p:cNvSpPr/>
            <p:nvPr/>
          </p:nvSpPr>
          <p:spPr>
            <a:xfrm rot="10800000">
              <a:off x="1268060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95BA12FB-EBED-4B9A-8A52-30D1B8E04DA2}"/>
                </a:ext>
              </a:extLst>
            </p:cNvPr>
            <p:cNvSpPr/>
            <p:nvPr/>
          </p:nvSpPr>
          <p:spPr>
            <a:xfrm rot="16200000">
              <a:off x="7517812" y="4589280"/>
              <a:ext cx="1724496" cy="81180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E899EA16-9671-4D8E-ABB2-5AD22ED23CE9}"/>
                </a:ext>
              </a:extLst>
            </p:cNvPr>
            <p:cNvSpPr/>
            <p:nvPr/>
          </p:nvSpPr>
          <p:spPr>
            <a:xfrm rot="10800000">
              <a:off x="8287117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30616795-A3DC-443E-A6BA-455E4185C710}"/>
                </a:ext>
              </a:extLst>
            </p:cNvPr>
            <p:cNvSpPr/>
            <p:nvPr/>
          </p:nvSpPr>
          <p:spPr>
            <a:xfrm>
              <a:off x="-2474450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66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4">
            <a:extLst>
              <a:ext uri="{FF2B5EF4-FFF2-40B4-BE49-F238E27FC236}">
                <a16:creationId xmlns:a16="http://schemas.microsoft.com/office/drawing/2014/main" id="{FF311235-5F0C-4465-A581-35C64B98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26" y="191973"/>
            <a:ext cx="6643393" cy="154282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Montserrat ExtraBold" panose="00000900000000000000" pitchFamily="50" charset="-52"/>
              </a:rPr>
              <a:t>Итоги</a:t>
            </a:r>
            <a:endParaRPr lang="ru-RU" sz="1400" b="1" dirty="0">
              <a:latin typeface="Montserrat ExtraBold" panose="00000900000000000000" pitchFamily="50" charset="-52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33D53D-356F-448E-9FB1-680FE43F02B5}"/>
              </a:ext>
            </a:extLst>
          </p:cNvPr>
          <p:cNvGrpSpPr/>
          <p:nvPr/>
        </p:nvGrpSpPr>
        <p:grpSpPr>
          <a:xfrm>
            <a:off x="4870692" y="1825624"/>
            <a:ext cx="6720175" cy="3652309"/>
            <a:chOff x="4870692" y="1825624"/>
            <a:chExt cx="6720175" cy="365230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469D96C-A5CC-43F8-ABC2-9A90FE6C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" b="259"/>
            <a:stretch/>
          </p:blipFill>
          <p:spPr>
            <a:xfrm>
              <a:off x="4870692" y="3928534"/>
              <a:ext cx="2148004" cy="1549399"/>
            </a:xfrm>
            <a:custGeom>
              <a:avLst/>
              <a:gdLst>
                <a:gd name="connsiteX0" fmla="*/ 258238 w 2385242"/>
                <a:gd name="connsiteY0" fmla="*/ 0 h 1549399"/>
                <a:gd name="connsiteX1" fmla="*/ 2127004 w 2385242"/>
                <a:gd name="connsiteY1" fmla="*/ 0 h 1549399"/>
                <a:gd name="connsiteX2" fmla="*/ 2385242 w 2385242"/>
                <a:gd name="connsiteY2" fmla="*/ 258238 h 1549399"/>
                <a:gd name="connsiteX3" fmla="*/ 2385242 w 2385242"/>
                <a:gd name="connsiteY3" fmla="*/ 1291161 h 1549399"/>
                <a:gd name="connsiteX4" fmla="*/ 2127004 w 2385242"/>
                <a:gd name="connsiteY4" fmla="*/ 1549399 h 1549399"/>
                <a:gd name="connsiteX5" fmla="*/ 258238 w 2385242"/>
                <a:gd name="connsiteY5" fmla="*/ 1549399 h 1549399"/>
                <a:gd name="connsiteX6" fmla="*/ 0 w 2385242"/>
                <a:gd name="connsiteY6" fmla="*/ 1291161 h 1549399"/>
                <a:gd name="connsiteX7" fmla="*/ 0 w 2385242"/>
                <a:gd name="connsiteY7" fmla="*/ 258238 h 1549399"/>
                <a:gd name="connsiteX8" fmla="*/ 258238 w 2385242"/>
                <a:gd name="connsiteY8" fmla="*/ 0 h 154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42" h="1549399">
                  <a:moveTo>
                    <a:pt x="258238" y="0"/>
                  </a:moveTo>
                  <a:lnTo>
                    <a:pt x="2127004" y="0"/>
                  </a:lnTo>
                  <a:cubicBezTo>
                    <a:pt x="2269625" y="0"/>
                    <a:pt x="2385242" y="115617"/>
                    <a:pt x="2385242" y="258238"/>
                  </a:cubicBezTo>
                  <a:lnTo>
                    <a:pt x="2385242" y="1291161"/>
                  </a:lnTo>
                  <a:cubicBezTo>
                    <a:pt x="2385242" y="1433782"/>
                    <a:pt x="2269625" y="1549399"/>
                    <a:pt x="2127004" y="1549399"/>
                  </a:cubicBezTo>
                  <a:lnTo>
                    <a:pt x="258238" y="1549399"/>
                  </a:lnTo>
                  <a:cubicBezTo>
                    <a:pt x="115617" y="1549399"/>
                    <a:pt x="0" y="1433782"/>
                    <a:pt x="0" y="1291161"/>
                  </a:cubicBezTo>
                  <a:lnTo>
                    <a:pt x="0" y="258238"/>
                  </a:lnTo>
                  <a:cubicBezTo>
                    <a:pt x="0" y="115617"/>
                    <a:pt x="115617" y="0"/>
                    <a:pt x="258238" y="0"/>
                  </a:cubicBezTo>
                  <a:close/>
                </a:path>
              </a:pathLst>
            </a:cu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93549FD-CE24-47F3-8EAB-D64C8DD1B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6" b="5366"/>
            <a:stretch/>
          </p:blipFill>
          <p:spPr>
            <a:xfrm>
              <a:off x="8485959" y="1825624"/>
              <a:ext cx="3104908" cy="1603375"/>
            </a:xfrm>
            <a:custGeom>
              <a:avLst/>
              <a:gdLst>
                <a:gd name="connsiteX0" fmla="*/ 267235 w 3104908"/>
                <a:gd name="connsiteY0" fmla="*/ 0 h 1603375"/>
                <a:gd name="connsiteX1" fmla="*/ 2837673 w 3104908"/>
                <a:gd name="connsiteY1" fmla="*/ 0 h 1603375"/>
                <a:gd name="connsiteX2" fmla="*/ 3104908 w 3104908"/>
                <a:gd name="connsiteY2" fmla="*/ 267235 h 1603375"/>
                <a:gd name="connsiteX3" fmla="*/ 3104908 w 3104908"/>
                <a:gd name="connsiteY3" fmla="*/ 1336140 h 1603375"/>
                <a:gd name="connsiteX4" fmla="*/ 2837673 w 3104908"/>
                <a:gd name="connsiteY4" fmla="*/ 1603375 h 1603375"/>
                <a:gd name="connsiteX5" fmla="*/ 267235 w 3104908"/>
                <a:gd name="connsiteY5" fmla="*/ 1603375 h 1603375"/>
                <a:gd name="connsiteX6" fmla="*/ 0 w 3104908"/>
                <a:gd name="connsiteY6" fmla="*/ 1336140 h 1603375"/>
                <a:gd name="connsiteX7" fmla="*/ 0 w 3104908"/>
                <a:gd name="connsiteY7" fmla="*/ 267235 h 1603375"/>
                <a:gd name="connsiteX8" fmla="*/ 267235 w 3104908"/>
                <a:gd name="connsiteY8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908" h="1603375">
                  <a:moveTo>
                    <a:pt x="267235" y="0"/>
                  </a:moveTo>
                  <a:lnTo>
                    <a:pt x="2837673" y="0"/>
                  </a:lnTo>
                  <a:cubicBezTo>
                    <a:pt x="2985263" y="0"/>
                    <a:pt x="3104908" y="119645"/>
                    <a:pt x="3104908" y="267235"/>
                  </a:cubicBezTo>
                  <a:lnTo>
                    <a:pt x="3104908" y="1336140"/>
                  </a:lnTo>
                  <a:cubicBezTo>
                    <a:pt x="3104908" y="1483730"/>
                    <a:pt x="2985263" y="1603375"/>
                    <a:pt x="2837673" y="1603375"/>
                  </a:cubicBezTo>
                  <a:lnTo>
                    <a:pt x="267235" y="1603375"/>
                  </a:lnTo>
                  <a:cubicBezTo>
                    <a:pt x="119645" y="1603375"/>
                    <a:pt x="0" y="1483730"/>
                    <a:pt x="0" y="1336140"/>
                  </a:cubicBezTo>
                  <a:lnTo>
                    <a:pt x="0" y="267235"/>
                  </a:lnTo>
                  <a:cubicBezTo>
                    <a:pt x="0" y="119645"/>
                    <a:pt x="119645" y="0"/>
                    <a:pt x="267235" y="0"/>
                  </a:cubicBezTo>
                  <a:close/>
                </a:path>
              </a:pathLst>
            </a:custGeom>
          </p:spPr>
        </p:pic>
      </p:grp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A3683233-C0CC-48E4-A1A9-0C90A4E5B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6744" r="7315" b="49096"/>
          <a:stretch/>
        </p:blipFill>
        <p:spPr>
          <a:xfrm>
            <a:off x="1331626" y="1825626"/>
            <a:ext cx="2961309" cy="1603375"/>
          </a:xfrm>
          <a:custGeom>
            <a:avLst/>
            <a:gdLst>
              <a:gd name="connsiteX0" fmla="*/ 267235 w 3104908"/>
              <a:gd name="connsiteY0" fmla="*/ 0 h 1603375"/>
              <a:gd name="connsiteX1" fmla="*/ 2837673 w 3104908"/>
              <a:gd name="connsiteY1" fmla="*/ 0 h 1603375"/>
              <a:gd name="connsiteX2" fmla="*/ 3104908 w 3104908"/>
              <a:gd name="connsiteY2" fmla="*/ 267235 h 1603375"/>
              <a:gd name="connsiteX3" fmla="*/ 3104908 w 3104908"/>
              <a:gd name="connsiteY3" fmla="*/ 1336140 h 1603375"/>
              <a:gd name="connsiteX4" fmla="*/ 2837673 w 3104908"/>
              <a:gd name="connsiteY4" fmla="*/ 1603375 h 1603375"/>
              <a:gd name="connsiteX5" fmla="*/ 267235 w 3104908"/>
              <a:gd name="connsiteY5" fmla="*/ 1603375 h 1603375"/>
              <a:gd name="connsiteX6" fmla="*/ 0 w 3104908"/>
              <a:gd name="connsiteY6" fmla="*/ 1336140 h 1603375"/>
              <a:gd name="connsiteX7" fmla="*/ 0 w 3104908"/>
              <a:gd name="connsiteY7" fmla="*/ 267235 h 1603375"/>
              <a:gd name="connsiteX8" fmla="*/ 267235 w 3104908"/>
              <a:gd name="connsiteY8" fmla="*/ 0 h 16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4908" h="1603375">
                <a:moveTo>
                  <a:pt x="267235" y="0"/>
                </a:moveTo>
                <a:lnTo>
                  <a:pt x="2837673" y="0"/>
                </a:lnTo>
                <a:cubicBezTo>
                  <a:pt x="2985263" y="0"/>
                  <a:pt x="3104908" y="119645"/>
                  <a:pt x="3104908" y="267235"/>
                </a:cubicBezTo>
                <a:lnTo>
                  <a:pt x="3104908" y="1336140"/>
                </a:lnTo>
                <a:cubicBezTo>
                  <a:pt x="3104908" y="1483730"/>
                  <a:pt x="2985263" y="1603375"/>
                  <a:pt x="2837673" y="1603375"/>
                </a:cubicBezTo>
                <a:lnTo>
                  <a:pt x="267235" y="1603375"/>
                </a:lnTo>
                <a:cubicBezTo>
                  <a:pt x="119645" y="1603375"/>
                  <a:pt x="0" y="1483730"/>
                  <a:pt x="0" y="1336140"/>
                </a:cubicBezTo>
                <a:lnTo>
                  <a:pt x="0" y="267235"/>
                </a:lnTo>
                <a:cubicBezTo>
                  <a:pt x="0" y="119645"/>
                  <a:pt x="119645" y="0"/>
                  <a:pt x="267235" y="0"/>
                </a:cubicBezTo>
                <a:close/>
              </a:path>
            </a:pathLst>
          </a:cu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B8C2B36-A0AC-4D25-950D-E41DFA3EADB3}"/>
              </a:ext>
            </a:extLst>
          </p:cNvPr>
          <p:cNvGrpSpPr/>
          <p:nvPr/>
        </p:nvGrpSpPr>
        <p:grpSpPr>
          <a:xfrm>
            <a:off x="103776" y="1940532"/>
            <a:ext cx="11187801" cy="3649391"/>
            <a:chOff x="103776" y="1940532"/>
            <a:chExt cx="11187801" cy="3649391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3485AFE9-5262-40F9-90C4-26D7D410B75D}"/>
                </a:ext>
              </a:extLst>
            </p:cNvPr>
            <p:cNvSpPr/>
            <p:nvPr/>
          </p:nvSpPr>
          <p:spPr>
            <a:xfrm>
              <a:off x="5644188" y="1960367"/>
              <a:ext cx="2575502" cy="143582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9A473679-3896-4428-B54F-615D33925CAD}"/>
                </a:ext>
              </a:extLst>
            </p:cNvPr>
            <p:cNvSpPr/>
            <p:nvPr/>
          </p:nvSpPr>
          <p:spPr>
            <a:xfrm>
              <a:off x="1450059" y="4070876"/>
              <a:ext cx="3045692" cy="1519047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06C79FED-0FEB-4EBA-B4CE-EA16AB77E7F5}"/>
                </a:ext>
              </a:extLst>
            </p:cNvPr>
            <p:cNvSpPr/>
            <p:nvPr/>
          </p:nvSpPr>
          <p:spPr>
            <a:xfrm>
              <a:off x="8465144" y="4070877"/>
              <a:ext cx="2826433" cy="142124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Заголовок 24">
              <a:extLst>
                <a:ext uri="{FF2B5EF4-FFF2-40B4-BE49-F238E27FC236}">
                  <a16:creationId xmlns:a16="http://schemas.microsoft.com/office/drawing/2014/main" id="{E538B8F8-013B-48F7-A13E-EA8FE5D4B21C}"/>
                </a:ext>
              </a:extLst>
            </p:cNvPr>
            <p:cNvSpPr txBox="1">
              <a:spLocks/>
            </p:cNvSpPr>
            <p:nvPr/>
          </p:nvSpPr>
          <p:spPr>
            <a:xfrm>
              <a:off x="103776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</a:t>
              </a:r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21" name="Заголовок 24">
              <a:extLst>
                <a:ext uri="{FF2B5EF4-FFF2-40B4-BE49-F238E27FC236}">
                  <a16:creationId xmlns:a16="http://schemas.microsoft.com/office/drawing/2014/main" id="{D315A76E-EDC1-42BB-9620-3A24C17464F6}"/>
                </a:ext>
              </a:extLst>
            </p:cNvPr>
            <p:cNvSpPr txBox="1">
              <a:spLocks/>
            </p:cNvSpPr>
            <p:nvPr/>
          </p:nvSpPr>
          <p:spPr>
            <a:xfrm>
              <a:off x="4334212" y="1940532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22" name="Заголовок 24">
              <a:extLst>
                <a:ext uri="{FF2B5EF4-FFF2-40B4-BE49-F238E27FC236}">
                  <a16:creationId xmlns:a16="http://schemas.microsoft.com/office/drawing/2014/main" id="{4450F2EA-4FA5-4876-A596-0510C40038F6}"/>
                </a:ext>
              </a:extLst>
            </p:cNvPr>
            <p:cNvSpPr txBox="1">
              <a:spLocks/>
            </p:cNvSpPr>
            <p:nvPr/>
          </p:nvSpPr>
          <p:spPr>
            <a:xfrm>
              <a:off x="7112681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XVI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3ED137-86C6-4843-897B-91BE67208FC2}"/>
                </a:ext>
              </a:extLst>
            </p:cNvPr>
            <p:cNvSpPr txBox="1"/>
            <p:nvPr/>
          </p:nvSpPr>
          <p:spPr>
            <a:xfrm>
              <a:off x="1535160" y="4168679"/>
              <a:ext cx="2822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Сильное Московское княжество стало расширяться на восток. В его состав вошли страна Коми и Пермь Великая.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49E030-0C1B-452B-A137-35DE29298D45}"/>
                </a:ext>
              </a:extLst>
            </p:cNvPr>
            <p:cNvSpPr txBox="1"/>
            <p:nvPr/>
          </p:nvSpPr>
          <p:spPr>
            <a:xfrm>
              <a:off x="5644188" y="2116490"/>
              <a:ext cx="25976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Русское государство присоединило к своей территории Казанское и Астраханское ханства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50F4FE-BD7E-45AF-891B-9CDE0C8AE5B7}"/>
                </a:ext>
              </a:extLst>
            </p:cNvPr>
            <p:cNvSpPr txBox="1"/>
            <p:nvPr/>
          </p:nvSpPr>
          <p:spPr>
            <a:xfrm>
              <a:off x="8559129" y="4241568"/>
              <a:ext cx="26879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Начинается заселение и освоение Сибири. Начало этому положил поход Ермака.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E32F25C-470F-4BD2-B2EE-6BA0434341CA}"/>
              </a:ext>
            </a:extLst>
          </p:cNvPr>
          <p:cNvGrpSpPr/>
          <p:nvPr/>
        </p:nvGrpSpPr>
        <p:grpSpPr>
          <a:xfrm>
            <a:off x="-2474450" y="1960368"/>
            <a:ext cx="14666450" cy="3629554"/>
            <a:chOff x="-2474450" y="1960368"/>
            <a:chExt cx="14666450" cy="3629554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9359F48-D525-4E56-B0CC-9AEEC79993A1}"/>
                </a:ext>
              </a:extLst>
            </p:cNvPr>
            <p:cNvGrpSpPr/>
            <p:nvPr/>
          </p:nvGrpSpPr>
          <p:grpSpPr>
            <a:xfrm>
              <a:off x="5493585" y="1960368"/>
              <a:ext cx="181999" cy="1779456"/>
              <a:chOff x="5315189" y="1960368"/>
              <a:chExt cx="181999" cy="1779456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5D0727F-9013-49AB-9F6B-842DCE63BEE5}"/>
                  </a:ext>
                </a:extLst>
              </p:cNvPr>
              <p:cNvSpPr/>
              <p:nvPr/>
            </p:nvSpPr>
            <p:spPr>
              <a:xfrm rot="5400000">
                <a:off x="4610659" y="2715659"/>
                <a:ext cx="1589467" cy="78886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ffectLst>
                <a:outerShdw blurRad="1041400" dist="50800" dir="5400000" sx="102000" sy="102000" algn="ctr" rotWithShape="0">
                  <a:srgbClr val="000000">
                    <a:alpha val="1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2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8928CB00-7746-4AFE-A34F-6A586B63D06E}"/>
                  </a:ext>
                </a:extLst>
              </p:cNvPr>
              <p:cNvSpPr/>
              <p:nvPr/>
            </p:nvSpPr>
            <p:spPr>
              <a:xfrm>
                <a:off x="5315189" y="3549835"/>
                <a:ext cx="181999" cy="189989"/>
              </a:xfrm>
              <a:prstGeom prst="ellipse">
                <a:avLst/>
              </a:prstGeom>
              <a:noFill/>
              <a:ln w="76200">
                <a:solidFill>
                  <a:srgbClr val="FF7B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B96A3E7-CCA6-4F8D-BCF9-1DB241A82550}"/>
                </a:ext>
              </a:extLst>
            </p:cNvPr>
            <p:cNvSpPr/>
            <p:nvPr/>
          </p:nvSpPr>
          <p:spPr>
            <a:xfrm>
              <a:off x="1535160" y="3609974"/>
              <a:ext cx="3891974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F37D092-C74A-43EF-B8D0-5C2E5887B8B9}"/>
                </a:ext>
              </a:extLst>
            </p:cNvPr>
            <p:cNvSpPr/>
            <p:nvPr/>
          </p:nvSpPr>
          <p:spPr>
            <a:xfrm>
              <a:off x="5742035" y="3609974"/>
              <a:ext cx="2477655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ACDAAD7-EAD3-4B67-9865-B3BC63119264}"/>
                </a:ext>
              </a:extLst>
            </p:cNvPr>
            <p:cNvSpPr/>
            <p:nvPr/>
          </p:nvSpPr>
          <p:spPr>
            <a:xfrm>
              <a:off x="8534591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0C2FE29-8DF3-406A-87AE-A6075704A66B}"/>
                </a:ext>
              </a:extLst>
            </p:cNvPr>
            <p:cNvSpPr/>
            <p:nvPr/>
          </p:nvSpPr>
          <p:spPr>
            <a:xfrm rot="16200000">
              <a:off x="451840" y="4636196"/>
              <a:ext cx="1822299" cy="85154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F26012-584B-4355-966C-66D9CD007A34}"/>
                </a:ext>
              </a:extLst>
            </p:cNvPr>
            <p:cNvSpPr/>
            <p:nvPr/>
          </p:nvSpPr>
          <p:spPr>
            <a:xfrm rot="10800000">
              <a:off x="1268060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C2A5C5-8F4C-4961-BD88-7456C28B917D}"/>
                </a:ext>
              </a:extLst>
            </p:cNvPr>
            <p:cNvSpPr/>
            <p:nvPr/>
          </p:nvSpPr>
          <p:spPr>
            <a:xfrm rot="16200000">
              <a:off x="7517812" y="4589280"/>
              <a:ext cx="1724496" cy="81180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7DA3154-3AF9-4966-B8BE-DBE00242F0C9}"/>
                </a:ext>
              </a:extLst>
            </p:cNvPr>
            <p:cNvSpPr/>
            <p:nvPr/>
          </p:nvSpPr>
          <p:spPr>
            <a:xfrm rot="10800000">
              <a:off x="8287117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48626E3-3236-4C55-8173-228C08FFE192}"/>
                </a:ext>
              </a:extLst>
            </p:cNvPr>
            <p:cNvSpPr/>
            <p:nvPr/>
          </p:nvSpPr>
          <p:spPr>
            <a:xfrm>
              <a:off x="-2474450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63586C36-2088-48D9-9389-20A2412CE8D4}"/>
              </a:ext>
            </a:extLst>
          </p:cNvPr>
          <p:cNvGrpSpPr/>
          <p:nvPr/>
        </p:nvGrpSpPr>
        <p:grpSpPr>
          <a:xfrm>
            <a:off x="-10944446" y="1960368"/>
            <a:ext cx="10923940" cy="3805431"/>
            <a:chOff x="1268060" y="1960368"/>
            <a:chExt cx="10923940" cy="3805431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A3F21DFD-B7AD-463C-801F-0F89167C7BF8}"/>
                </a:ext>
              </a:extLst>
            </p:cNvPr>
            <p:cNvSpPr/>
            <p:nvPr/>
          </p:nvSpPr>
          <p:spPr>
            <a:xfrm rot="5400000">
              <a:off x="4789055" y="2715659"/>
              <a:ext cx="1589467" cy="78886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A25425B0-BC15-41F3-93EA-A426D1CBFAD4}"/>
                </a:ext>
              </a:extLst>
            </p:cNvPr>
            <p:cNvSpPr/>
            <p:nvPr/>
          </p:nvSpPr>
          <p:spPr>
            <a:xfrm>
              <a:off x="5493585" y="35498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0B503146-E440-41D2-85A8-719DEB02A389}"/>
                </a:ext>
              </a:extLst>
            </p:cNvPr>
            <p:cNvSpPr/>
            <p:nvPr/>
          </p:nvSpPr>
          <p:spPr>
            <a:xfrm>
              <a:off x="1535160" y="3609974"/>
              <a:ext cx="3891974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61F150E4-FB89-4CBA-AEC5-BFEA6E176886}"/>
                </a:ext>
              </a:extLst>
            </p:cNvPr>
            <p:cNvSpPr/>
            <p:nvPr/>
          </p:nvSpPr>
          <p:spPr>
            <a:xfrm>
              <a:off x="5742035" y="3609974"/>
              <a:ext cx="2477655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DD580717-FE08-4565-9138-A587FB9F7521}"/>
                </a:ext>
              </a:extLst>
            </p:cNvPr>
            <p:cNvSpPr/>
            <p:nvPr/>
          </p:nvSpPr>
          <p:spPr>
            <a:xfrm>
              <a:off x="8534591" y="3609974"/>
              <a:ext cx="3657409" cy="1047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9F43C41A-DE9C-4AC7-9B47-5A9148DC14A3}"/>
                </a:ext>
              </a:extLst>
            </p:cNvPr>
            <p:cNvSpPr/>
            <p:nvPr/>
          </p:nvSpPr>
          <p:spPr>
            <a:xfrm rot="16200000">
              <a:off x="565122" y="4522914"/>
              <a:ext cx="1589467" cy="78886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30BC1EF2-B1DC-4AD4-8244-A143ADAFBC07}"/>
                </a:ext>
              </a:extLst>
            </p:cNvPr>
            <p:cNvSpPr/>
            <p:nvPr/>
          </p:nvSpPr>
          <p:spPr>
            <a:xfrm rot="10800000">
              <a:off x="1268060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0A3947F1-DF19-45FF-8EB0-F05E903096CC}"/>
                </a:ext>
              </a:extLst>
            </p:cNvPr>
            <p:cNvSpPr/>
            <p:nvPr/>
          </p:nvSpPr>
          <p:spPr>
            <a:xfrm rot="16200000">
              <a:off x="7379825" y="4727267"/>
              <a:ext cx="1998177" cy="78887"/>
            </a:xfrm>
            <a:prstGeom prst="rect">
              <a:avLst/>
            </a:prstGeom>
            <a:solidFill>
              <a:srgbClr val="FF7B00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58A6030D-9DD2-46EC-A9C8-AD1540B2C78A}"/>
                </a:ext>
              </a:extLst>
            </p:cNvPr>
            <p:cNvSpPr/>
            <p:nvPr/>
          </p:nvSpPr>
          <p:spPr>
            <a:xfrm rot="10800000">
              <a:off x="8287117" y="3577635"/>
              <a:ext cx="181999" cy="189989"/>
            </a:xfrm>
            <a:prstGeom prst="ellipse">
              <a:avLst/>
            </a:prstGeom>
            <a:noFill/>
            <a:ln w="76200">
              <a:solidFill>
                <a:srgbClr val="FF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0" name="Заголовок 24">
            <a:extLst>
              <a:ext uri="{FF2B5EF4-FFF2-40B4-BE49-F238E27FC236}">
                <a16:creationId xmlns:a16="http://schemas.microsoft.com/office/drawing/2014/main" id="{CA0C6B10-C327-4686-A635-01B234EA5177}"/>
              </a:ext>
            </a:extLst>
          </p:cNvPr>
          <p:cNvSpPr txBox="1">
            <a:spLocks/>
          </p:cNvSpPr>
          <p:nvPr/>
        </p:nvSpPr>
        <p:spPr>
          <a:xfrm>
            <a:off x="-11942667" y="4070876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</a:t>
            </a:r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в.</a:t>
            </a:r>
          </a:p>
        </p:txBody>
      </p: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67F63102-1D50-4CC9-8576-39808E25E844}"/>
              </a:ext>
            </a:extLst>
          </p:cNvPr>
          <p:cNvGrpSpPr/>
          <p:nvPr/>
        </p:nvGrpSpPr>
        <p:grpSpPr>
          <a:xfrm>
            <a:off x="-7477281" y="1825624"/>
            <a:ext cx="6855642" cy="3652309"/>
            <a:chOff x="4735225" y="1825624"/>
            <a:chExt cx="6855642" cy="3652309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7BB842FF-647E-4F4D-99B4-AA098DE9A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8" t="14512" r="3984" b="13881"/>
            <a:stretch/>
          </p:blipFill>
          <p:spPr>
            <a:xfrm>
              <a:off x="4735225" y="3928534"/>
              <a:ext cx="2320477" cy="1549399"/>
            </a:xfrm>
            <a:custGeom>
              <a:avLst/>
              <a:gdLst>
                <a:gd name="connsiteX0" fmla="*/ 258238 w 2385242"/>
                <a:gd name="connsiteY0" fmla="*/ 0 h 1549399"/>
                <a:gd name="connsiteX1" fmla="*/ 2127004 w 2385242"/>
                <a:gd name="connsiteY1" fmla="*/ 0 h 1549399"/>
                <a:gd name="connsiteX2" fmla="*/ 2385242 w 2385242"/>
                <a:gd name="connsiteY2" fmla="*/ 258238 h 1549399"/>
                <a:gd name="connsiteX3" fmla="*/ 2385242 w 2385242"/>
                <a:gd name="connsiteY3" fmla="*/ 1291161 h 1549399"/>
                <a:gd name="connsiteX4" fmla="*/ 2127004 w 2385242"/>
                <a:gd name="connsiteY4" fmla="*/ 1549399 h 1549399"/>
                <a:gd name="connsiteX5" fmla="*/ 258238 w 2385242"/>
                <a:gd name="connsiteY5" fmla="*/ 1549399 h 1549399"/>
                <a:gd name="connsiteX6" fmla="*/ 0 w 2385242"/>
                <a:gd name="connsiteY6" fmla="*/ 1291161 h 1549399"/>
                <a:gd name="connsiteX7" fmla="*/ 0 w 2385242"/>
                <a:gd name="connsiteY7" fmla="*/ 258238 h 1549399"/>
                <a:gd name="connsiteX8" fmla="*/ 258238 w 2385242"/>
                <a:gd name="connsiteY8" fmla="*/ 0 h 154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42" h="1549399">
                  <a:moveTo>
                    <a:pt x="258238" y="0"/>
                  </a:moveTo>
                  <a:lnTo>
                    <a:pt x="2127004" y="0"/>
                  </a:lnTo>
                  <a:cubicBezTo>
                    <a:pt x="2269625" y="0"/>
                    <a:pt x="2385242" y="115617"/>
                    <a:pt x="2385242" y="258238"/>
                  </a:cubicBezTo>
                  <a:lnTo>
                    <a:pt x="2385242" y="1291161"/>
                  </a:lnTo>
                  <a:cubicBezTo>
                    <a:pt x="2385242" y="1433782"/>
                    <a:pt x="2269625" y="1549399"/>
                    <a:pt x="2127004" y="1549399"/>
                  </a:cubicBezTo>
                  <a:lnTo>
                    <a:pt x="258238" y="1549399"/>
                  </a:lnTo>
                  <a:cubicBezTo>
                    <a:pt x="115617" y="1549399"/>
                    <a:pt x="0" y="1433782"/>
                    <a:pt x="0" y="1291161"/>
                  </a:cubicBezTo>
                  <a:lnTo>
                    <a:pt x="0" y="258238"/>
                  </a:lnTo>
                  <a:cubicBezTo>
                    <a:pt x="0" y="115617"/>
                    <a:pt x="115617" y="0"/>
                    <a:pt x="258238" y="0"/>
                  </a:cubicBezTo>
                  <a:close/>
                </a:path>
              </a:pathLst>
            </a:cu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2F21E3CF-B57F-4273-8B31-DAC63820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5" b="12085"/>
            <a:stretch/>
          </p:blipFill>
          <p:spPr>
            <a:xfrm>
              <a:off x="8485959" y="1825624"/>
              <a:ext cx="3104908" cy="1603375"/>
            </a:xfrm>
            <a:custGeom>
              <a:avLst/>
              <a:gdLst>
                <a:gd name="connsiteX0" fmla="*/ 267235 w 3104908"/>
                <a:gd name="connsiteY0" fmla="*/ 0 h 1603375"/>
                <a:gd name="connsiteX1" fmla="*/ 2837673 w 3104908"/>
                <a:gd name="connsiteY1" fmla="*/ 0 h 1603375"/>
                <a:gd name="connsiteX2" fmla="*/ 3104908 w 3104908"/>
                <a:gd name="connsiteY2" fmla="*/ 267235 h 1603375"/>
                <a:gd name="connsiteX3" fmla="*/ 3104908 w 3104908"/>
                <a:gd name="connsiteY3" fmla="*/ 1336140 h 1603375"/>
                <a:gd name="connsiteX4" fmla="*/ 2837673 w 3104908"/>
                <a:gd name="connsiteY4" fmla="*/ 1603375 h 1603375"/>
                <a:gd name="connsiteX5" fmla="*/ 267235 w 3104908"/>
                <a:gd name="connsiteY5" fmla="*/ 1603375 h 1603375"/>
                <a:gd name="connsiteX6" fmla="*/ 0 w 3104908"/>
                <a:gd name="connsiteY6" fmla="*/ 1336140 h 1603375"/>
                <a:gd name="connsiteX7" fmla="*/ 0 w 3104908"/>
                <a:gd name="connsiteY7" fmla="*/ 267235 h 1603375"/>
                <a:gd name="connsiteX8" fmla="*/ 267235 w 3104908"/>
                <a:gd name="connsiteY8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908" h="1603375">
                  <a:moveTo>
                    <a:pt x="267235" y="0"/>
                  </a:moveTo>
                  <a:lnTo>
                    <a:pt x="2837673" y="0"/>
                  </a:lnTo>
                  <a:cubicBezTo>
                    <a:pt x="2985263" y="0"/>
                    <a:pt x="3104908" y="119645"/>
                    <a:pt x="3104908" y="267235"/>
                  </a:cubicBezTo>
                  <a:lnTo>
                    <a:pt x="3104908" y="1336140"/>
                  </a:lnTo>
                  <a:cubicBezTo>
                    <a:pt x="3104908" y="1483730"/>
                    <a:pt x="2985263" y="1603375"/>
                    <a:pt x="2837673" y="1603375"/>
                  </a:cubicBezTo>
                  <a:lnTo>
                    <a:pt x="267235" y="1603375"/>
                  </a:lnTo>
                  <a:cubicBezTo>
                    <a:pt x="119645" y="1603375"/>
                    <a:pt x="0" y="1483730"/>
                    <a:pt x="0" y="1336140"/>
                  </a:cubicBezTo>
                  <a:lnTo>
                    <a:pt x="0" y="267235"/>
                  </a:lnTo>
                  <a:cubicBezTo>
                    <a:pt x="0" y="119645"/>
                    <a:pt x="119645" y="0"/>
                    <a:pt x="267235" y="0"/>
                  </a:cubicBezTo>
                  <a:close/>
                </a:path>
              </a:pathLst>
            </a:custGeom>
          </p:spPr>
        </p:pic>
      </p:grpSp>
      <p:pic>
        <p:nvPicPr>
          <p:cNvPr id="114" name="Объект 24">
            <a:extLst>
              <a:ext uri="{FF2B5EF4-FFF2-40B4-BE49-F238E27FC236}">
                <a16:creationId xmlns:a16="http://schemas.microsoft.com/office/drawing/2014/main" id="{E4CCD3B6-944B-4F0C-AB08-EE3CB424A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11995"/>
          <a:stretch/>
        </p:blipFill>
        <p:spPr>
          <a:xfrm>
            <a:off x="-10880880" y="1825626"/>
            <a:ext cx="3164125" cy="1603375"/>
          </a:xfrm>
          <a:custGeom>
            <a:avLst/>
            <a:gdLst>
              <a:gd name="connsiteX0" fmla="*/ 267235 w 3104908"/>
              <a:gd name="connsiteY0" fmla="*/ 0 h 1603375"/>
              <a:gd name="connsiteX1" fmla="*/ 2837673 w 3104908"/>
              <a:gd name="connsiteY1" fmla="*/ 0 h 1603375"/>
              <a:gd name="connsiteX2" fmla="*/ 3104908 w 3104908"/>
              <a:gd name="connsiteY2" fmla="*/ 267235 h 1603375"/>
              <a:gd name="connsiteX3" fmla="*/ 3104908 w 3104908"/>
              <a:gd name="connsiteY3" fmla="*/ 1336140 h 1603375"/>
              <a:gd name="connsiteX4" fmla="*/ 2837673 w 3104908"/>
              <a:gd name="connsiteY4" fmla="*/ 1603375 h 1603375"/>
              <a:gd name="connsiteX5" fmla="*/ 267235 w 3104908"/>
              <a:gd name="connsiteY5" fmla="*/ 1603375 h 1603375"/>
              <a:gd name="connsiteX6" fmla="*/ 0 w 3104908"/>
              <a:gd name="connsiteY6" fmla="*/ 1336140 h 1603375"/>
              <a:gd name="connsiteX7" fmla="*/ 0 w 3104908"/>
              <a:gd name="connsiteY7" fmla="*/ 267235 h 1603375"/>
              <a:gd name="connsiteX8" fmla="*/ 267235 w 3104908"/>
              <a:gd name="connsiteY8" fmla="*/ 0 h 16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4908" h="1603375">
                <a:moveTo>
                  <a:pt x="267235" y="0"/>
                </a:moveTo>
                <a:lnTo>
                  <a:pt x="2837673" y="0"/>
                </a:lnTo>
                <a:cubicBezTo>
                  <a:pt x="2985263" y="0"/>
                  <a:pt x="3104908" y="119645"/>
                  <a:pt x="3104908" y="267235"/>
                </a:cubicBezTo>
                <a:lnTo>
                  <a:pt x="3104908" y="1336140"/>
                </a:lnTo>
                <a:cubicBezTo>
                  <a:pt x="3104908" y="1483730"/>
                  <a:pt x="2985263" y="1603375"/>
                  <a:pt x="2837673" y="1603375"/>
                </a:cubicBezTo>
                <a:lnTo>
                  <a:pt x="267235" y="1603375"/>
                </a:lnTo>
                <a:cubicBezTo>
                  <a:pt x="119645" y="1603375"/>
                  <a:pt x="0" y="1483730"/>
                  <a:pt x="0" y="1336140"/>
                </a:cubicBezTo>
                <a:lnTo>
                  <a:pt x="0" y="267235"/>
                </a:lnTo>
                <a:cubicBezTo>
                  <a:pt x="0" y="119645"/>
                  <a:pt x="119645" y="0"/>
                  <a:pt x="267235" y="0"/>
                </a:cubicBezTo>
                <a:close/>
              </a:path>
            </a:pathLst>
          </a:custGeom>
        </p:spPr>
      </p:pic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04933B2F-6FFB-4B11-8D91-0F2BBC0B95BE}"/>
              </a:ext>
            </a:extLst>
          </p:cNvPr>
          <p:cNvGrpSpPr/>
          <p:nvPr/>
        </p:nvGrpSpPr>
        <p:grpSpPr>
          <a:xfrm>
            <a:off x="-10762447" y="1940532"/>
            <a:ext cx="10058467" cy="3825268"/>
            <a:chOff x="1450059" y="1940532"/>
            <a:chExt cx="10058467" cy="3825268"/>
          </a:xfrm>
        </p:grpSpPr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6AC19FE5-55C3-4D48-AF89-1308F428231B}"/>
                </a:ext>
              </a:extLst>
            </p:cNvPr>
            <p:cNvSpPr/>
            <p:nvPr/>
          </p:nvSpPr>
          <p:spPr>
            <a:xfrm>
              <a:off x="5644188" y="1960367"/>
              <a:ext cx="2575502" cy="1435821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A9A40DBB-94E9-4601-BA1C-D3AEB81448A7}"/>
                </a:ext>
              </a:extLst>
            </p:cNvPr>
            <p:cNvSpPr/>
            <p:nvPr/>
          </p:nvSpPr>
          <p:spPr>
            <a:xfrm>
              <a:off x="1450059" y="4070877"/>
              <a:ext cx="3045692" cy="1286214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87276326-7625-436E-BBA4-F759194B5C17}"/>
                </a:ext>
              </a:extLst>
            </p:cNvPr>
            <p:cNvSpPr/>
            <p:nvPr/>
          </p:nvSpPr>
          <p:spPr>
            <a:xfrm>
              <a:off x="8465143" y="4070877"/>
              <a:ext cx="3043383" cy="1694923"/>
            </a:xfrm>
            <a:custGeom>
              <a:avLst/>
              <a:gdLst>
                <a:gd name="connsiteX0" fmla="*/ 0 w 4627934"/>
                <a:gd name="connsiteY0" fmla="*/ 0 h 1603476"/>
                <a:gd name="connsiteX1" fmla="*/ 1707091 w 4627934"/>
                <a:gd name="connsiteY1" fmla="*/ 0 h 1603476"/>
                <a:gd name="connsiteX2" fmla="*/ 3188094 w 4627934"/>
                <a:gd name="connsiteY2" fmla="*/ 0 h 1603476"/>
                <a:gd name="connsiteX3" fmla="*/ 4360683 w 4627934"/>
                <a:gd name="connsiteY3" fmla="*/ 0 h 1603476"/>
                <a:gd name="connsiteX4" fmla="*/ 4627934 w 4627934"/>
                <a:gd name="connsiteY4" fmla="*/ 267251 h 1603476"/>
                <a:gd name="connsiteX5" fmla="*/ 4627934 w 4627934"/>
                <a:gd name="connsiteY5" fmla="*/ 1336225 h 1603476"/>
                <a:gd name="connsiteX6" fmla="*/ 4360683 w 4627934"/>
                <a:gd name="connsiteY6" fmla="*/ 1603476 h 1603476"/>
                <a:gd name="connsiteX7" fmla="*/ 3188094 w 4627934"/>
                <a:gd name="connsiteY7" fmla="*/ 1603476 h 1603476"/>
                <a:gd name="connsiteX8" fmla="*/ 1707091 w 4627934"/>
                <a:gd name="connsiteY8" fmla="*/ 1603476 h 1603476"/>
                <a:gd name="connsiteX9" fmla="*/ 0 w 4627934"/>
                <a:gd name="connsiteY9" fmla="*/ 1603476 h 160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934" h="1603476">
                  <a:moveTo>
                    <a:pt x="0" y="0"/>
                  </a:moveTo>
                  <a:lnTo>
                    <a:pt x="1707091" y="0"/>
                  </a:lnTo>
                  <a:lnTo>
                    <a:pt x="3188094" y="0"/>
                  </a:lnTo>
                  <a:lnTo>
                    <a:pt x="4360683" y="0"/>
                  </a:lnTo>
                  <a:cubicBezTo>
                    <a:pt x="4508282" y="0"/>
                    <a:pt x="4627934" y="119652"/>
                    <a:pt x="4627934" y="267251"/>
                  </a:cubicBezTo>
                  <a:lnTo>
                    <a:pt x="4627934" y="1336225"/>
                  </a:lnTo>
                  <a:cubicBezTo>
                    <a:pt x="4627934" y="1483824"/>
                    <a:pt x="4508282" y="1603476"/>
                    <a:pt x="4360683" y="1603476"/>
                  </a:cubicBezTo>
                  <a:lnTo>
                    <a:pt x="3188094" y="1603476"/>
                  </a:lnTo>
                  <a:lnTo>
                    <a:pt x="1707091" y="1603476"/>
                  </a:lnTo>
                  <a:lnTo>
                    <a:pt x="0" y="1603476"/>
                  </a:lnTo>
                  <a:close/>
                </a:path>
              </a:pathLst>
            </a:custGeom>
            <a:solidFill>
              <a:srgbClr val="FEFEF2"/>
            </a:solidFill>
            <a:ln>
              <a:noFill/>
            </a:ln>
            <a:effectLst>
              <a:outerShdw blurRad="1041400" dist="50800" dir="5400000" sx="102000" sy="102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9" name="Заголовок 24">
              <a:extLst>
                <a:ext uri="{FF2B5EF4-FFF2-40B4-BE49-F238E27FC236}">
                  <a16:creationId xmlns:a16="http://schemas.microsoft.com/office/drawing/2014/main" id="{F3D00B08-CF44-4A99-B684-6D6EACEAFDFE}"/>
                </a:ext>
              </a:extLst>
            </p:cNvPr>
            <p:cNvSpPr txBox="1">
              <a:spLocks/>
            </p:cNvSpPr>
            <p:nvPr/>
          </p:nvSpPr>
          <p:spPr>
            <a:xfrm>
              <a:off x="4531976" y="1940532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XI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120" name="Заголовок 24">
              <a:extLst>
                <a:ext uri="{FF2B5EF4-FFF2-40B4-BE49-F238E27FC236}">
                  <a16:creationId xmlns:a16="http://schemas.microsoft.com/office/drawing/2014/main" id="{F20F8751-4AA7-4D24-BB9A-F4834DA22566}"/>
                </a:ext>
              </a:extLst>
            </p:cNvPr>
            <p:cNvSpPr txBox="1">
              <a:spLocks/>
            </p:cNvSpPr>
            <p:nvPr/>
          </p:nvSpPr>
          <p:spPr>
            <a:xfrm>
              <a:off x="7106461" y="4070876"/>
              <a:ext cx="3446142" cy="6717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XIV</a:t>
              </a:r>
              <a:r>
                <a:rPr lang="ru-RU" sz="2800" b="1" dirty="0">
                  <a:solidFill>
                    <a:srgbClr val="FF7B00"/>
                  </a:solidFill>
                  <a:latin typeface="Montserrat ExtraBold" panose="00000900000000000000" pitchFamily="50" charset="-52"/>
                </a:rPr>
                <a:t> в.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9FBBE24-B21A-4BD9-9151-9E05A7565A07}"/>
                </a:ext>
              </a:extLst>
            </p:cNvPr>
            <p:cNvSpPr txBox="1"/>
            <p:nvPr/>
          </p:nvSpPr>
          <p:spPr>
            <a:xfrm>
              <a:off x="1535160" y="4280927"/>
              <a:ext cx="2822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Освоение Европейского Севера, выход к Баренцеву и Белому морю.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B2E610D-2916-452C-86D8-AD8D19F6BF77}"/>
                </a:ext>
              </a:extLst>
            </p:cNvPr>
            <p:cNvSpPr txBox="1"/>
            <p:nvPr/>
          </p:nvSpPr>
          <p:spPr>
            <a:xfrm>
              <a:off x="5685465" y="2010667"/>
              <a:ext cx="25976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Присоединение Кольского полуострова, побережья реки Печора, открытие архипелага Новая Земля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01D7E9-A25D-4D23-9162-B3BC4B357C8F}"/>
                </a:ext>
              </a:extLst>
            </p:cNvPr>
            <p:cNvSpPr txBox="1"/>
            <p:nvPr/>
          </p:nvSpPr>
          <p:spPr>
            <a:xfrm>
              <a:off x="8559130" y="4241568"/>
              <a:ext cx="29493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Поморы продолжают осваивать и заселять северные территории. Совершают путешествия по самому холодному океану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584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AC98B51-C81F-47BF-AB22-60959D29FF5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B5F0210-1F06-4380-ACCD-AA8CAC9B99AD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FF7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B0716E-02D8-4CB0-ACA1-02F6199012F2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060F6E-A0C8-40C7-BC7B-079E13C7B5FC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A980"/>
              </a:solidFill>
              <a:effectLst/>
              <a:uLnTx/>
              <a:uFillTx/>
              <a:latin typeface="Montserrat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A04129-1DF9-467A-A19A-497293A40CCF}"/>
              </a:ext>
            </a:extLst>
          </p:cNvPr>
          <p:cNvGrpSpPr/>
          <p:nvPr/>
        </p:nvGrpSpPr>
        <p:grpSpPr>
          <a:xfrm>
            <a:off x="10612111" y="994903"/>
            <a:ext cx="6075548" cy="1569660"/>
            <a:chOff x="10612111" y="994903"/>
            <a:chExt cx="6075548" cy="1569660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286F45F-B56D-4227-8926-BDE0625EB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177BC88-A9B9-416B-8057-F5D5E712D2CF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03C37B-D91F-44B2-B7B7-5FA1C4FFCC8A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689E51-DD79-4F5F-9D83-01F0817675D9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такие землепроходцы?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совершили Новгородцы?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Чем занимались Поморы?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6FA5F5A-FC75-43A9-935F-D13DF9EA035A}"/>
              </a:ext>
            </a:extLst>
          </p:cNvPr>
          <p:cNvGrpSpPr/>
          <p:nvPr/>
        </p:nvGrpSpPr>
        <p:grpSpPr>
          <a:xfrm>
            <a:off x="10612111" y="2850801"/>
            <a:ext cx="6075548" cy="1569660"/>
            <a:chOff x="10612111" y="994903"/>
            <a:chExt cx="6075548" cy="1569660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9D5442B3-19B5-4BA4-B885-DAC328D7C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EA2F8C5F-A6C9-4FA9-99EC-4EEFFB2FC911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4275BA-E291-480A-A853-CFA784A3005B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B2EBFD-1697-40D5-91F4-DBE378631122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территории были присоединены к Московскому княжеству в 15 веке?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присоединил территории Казанского и Астраханского ханства?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7143DEE-A55B-41FE-8E1E-18E83B4ED8A0}"/>
              </a:ext>
            </a:extLst>
          </p:cNvPr>
          <p:cNvGrpSpPr/>
          <p:nvPr/>
        </p:nvGrpSpPr>
        <p:grpSpPr>
          <a:xfrm>
            <a:off x="10612111" y="4820291"/>
            <a:ext cx="6075548" cy="1569660"/>
            <a:chOff x="10612111" y="994903"/>
            <a:chExt cx="6075548" cy="1569660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34B28E33-5470-4928-8B2A-0E990E2D9AB3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760A20CA-FBF5-47F7-AD13-C580EBCD3DAD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E74B10-9E0C-4A64-9333-1A6A17E30488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D602B8-E03D-487C-A959-F746CD7A5474}"/>
                </a:ext>
              </a:extLst>
            </p:cNvPr>
            <p:cNvSpPr txBox="1"/>
            <p:nvPr/>
          </p:nvSpPr>
          <p:spPr>
            <a:xfrm>
              <a:off x="12125966" y="1179569"/>
              <a:ext cx="43965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положил начало освоению Сибири?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Каковы были причины, идеологи и участники его похода?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03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AC98B51-C81F-47BF-AB22-60959D29FF5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B5F0210-1F06-4380-ACCD-AA8CAC9B99AD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FF7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B0716E-02D8-4CB0-ACA1-02F6199012F2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060F6E-A0C8-40C7-BC7B-079E13C7B5FC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A980"/>
              </a:solidFill>
              <a:effectLst/>
              <a:uLnTx/>
              <a:uFillTx/>
              <a:latin typeface="Montserrat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A04129-1DF9-467A-A19A-497293A40CCF}"/>
              </a:ext>
            </a:extLst>
          </p:cNvPr>
          <p:cNvGrpSpPr/>
          <p:nvPr/>
        </p:nvGrpSpPr>
        <p:grpSpPr>
          <a:xfrm>
            <a:off x="6116452" y="994903"/>
            <a:ext cx="6075548" cy="1569660"/>
            <a:chOff x="10612111" y="994903"/>
            <a:chExt cx="6075548" cy="1569660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286F45F-B56D-4227-8926-BDE0625EB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177BC88-A9B9-416B-8057-F5D5E712D2CF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03C37B-D91F-44B2-B7B7-5FA1C4FFCC8A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689E51-DD79-4F5F-9D83-01F0817675D9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такие землепроходцы?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совершили Новгородцы?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Чем занимались Поморы?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6FA5F5A-FC75-43A9-935F-D13DF9EA035A}"/>
              </a:ext>
            </a:extLst>
          </p:cNvPr>
          <p:cNvGrpSpPr/>
          <p:nvPr/>
        </p:nvGrpSpPr>
        <p:grpSpPr>
          <a:xfrm>
            <a:off x="10612111" y="2850801"/>
            <a:ext cx="6075548" cy="1569660"/>
            <a:chOff x="10612111" y="994903"/>
            <a:chExt cx="6075548" cy="1569660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9D5442B3-19B5-4BA4-B885-DAC328D7C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EA2F8C5F-A6C9-4FA9-99EC-4EEFFB2FC911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4275BA-E291-480A-A853-CFA784A3005B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B2EBFD-1697-40D5-91F4-DBE378631122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территории были присоединены к Московскому княжеству в 15 веке?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присоединил территории Казанского и Астраханского ханства?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63D3A5-D35A-4EDE-AD67-0CA9BD3F058A}"/>
              </a:ext>
            </a:extLst>
          </p:cNvPr>
          <p:cNvSpPr txBox="1"/>
          <p:nvPr/>
        </p:nvSpPr>
        <p:spPr>
          <a:xfrm>
            <a:off x="1428750" y="2722297"/>
            <a:ext cx="4015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Землепроходы</a:t>
            </a:r>
            <a:r>
              <a:rPr lang="ru-RU" sz="2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это русские путешественники, осваивавшие ранее неизвестные территории. Новгородцам принадлежат открытия островов архипелагов Шпицберген и Новая Земля. Поморы продолжали осваивать и заселять северные территории.</a:t>
            </a:r>
          </a:p>
          <a:p>
            <a:pPr lvl="0"/>
            <a:endParaRPr lang="ru-RU" sz="20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FD780D3-06B4-4FC3-87B1-0F0043EB1FB2}"/>
              </a:ext>
            </a:extLst>
          </p:cNvPr>
          <p:cNvGrpSpPr/>
          <p:nvPr/>
        </p:nvGrpSpPr>
        <p:grpSpPr>
          <a:xfrm>
            <a:off x="10612111" y="4820291"/>
            <a:ext cx="6075548" cy="1569660"/>
            <a:chOff x="10612111" y="994903"/>
            <a:chExt cx="6075548" cy="1569660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BE8844C7-9D9B-46D8-A3E0-C54E39F11030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9182DCD-EF69-466F-8105-DE1093D864D5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494F1F-36BE-47CE-A878-218D7213C8D3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BF78DC-5EB0-42DA-84EC-845DE7A1D585}"/>
                </a:ext>
              </a:extLst>
            </p:cNvPr>
            <p:cNvSpPr txBox="1"/>
            <p:nvPr/>
          </p:nvSpPr>
          <p:spPr>
            <a:xfrm>
              <a:off x="12125966" y="1179569"/>
              <a:ext cx="43965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положил начало освоению Сибири?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Каковы были причины, идеологи и участники его похода?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38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AC98B51-C81F-47BF-AB22-60959D29FF5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B5F0210-1F06-4380-ACCD-AA8CAC9B99AD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FF7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B0716E-02D8-4CB0-ACA1-02F6199012F2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060F6E-A0C8-40C7-BC7B-079E13C7B5FC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A980"/>
              </a:solidFill>
              <a:effectLst/>
              <a:uLnTx/>
              <a:uFillTx/>
              <a:latin typeface="Montserrat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A04129-1DF9-467A-A19A-497293A40CCF}"/>
              </a:ext>
            </a:extLst>
          </p:cNvPr>
          <p:cNvGrpSpPr/>
          <p:nvPr/>
        </p:nvGrpSpPr>
        <p:grpSpPr>
          <a:xfrm>
            <a:off x="10612111" y="994903"/>
            <a:ext cx="6075548" cy="1569660"/>
            <a:chOff x="10612111" y="994903"/>
            <a:chExt cx="6075548" cy="1569660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286F45F-B56D-4227-8926-BDE0625EB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177BC88-A9B9-416B-8057-F5D5E712D2CF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03C37B-D91F-44B2-B7B7-5FA1C4FFCC8A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689E51-DD79-4F5F-9D83-01F0817675D9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такие землепроходцы?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совершили Новгородцы?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Чем занимались Поморы?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6FA5F5A-FC75-43A9-935F-D13DF9EA035A}"/>
              </a:ext>
            </a:extLst>
          </p:cNvPr>
          <p:cNvGrpSpPr/>
          <p:nvPr/>
        </p:nvGrpSpPr>
        <p:grpSpPr>
          <a:xfrm>
            <a:off x="6116452" y="2850801"/>
            <a:ext cx="6075548" cy="1569660"/>
            <a:chOff x="10612111" y="994903"/>
            <a:chExt cx="6075548" cy="1569660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9D5442B3-19B5-4BA4-B885-DAC328D7C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EA2F8C5F-A6C9-4FA9-99EC-4EEFFB2FC911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4275BA-E291-480A-A853-CFA784A3005B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B2EBFD-1697-40D5-91F4-DBE378631122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территории были присоединены к Московскому княжеству в 15 веке?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присоединил территории Казанского и Астраханского ханства?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63D3A5-D35A-4EDE-AD67-0CA9BD3F058A}"/>
              </a:ext>
            </a:extLst>
          </p:cNvPr>
          <p:cNvSpPr txBox="1"/>
          <p:nvPr/>
        </p:nvSpPr>
        <p:spPr>
          <a:xfrm>
            <a:off x="1428750" y="2722297"/>
            <a:ext cx="40153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15 веке Сильное Московское княжество стало расширяться на восток. В его состав вошли страна Коми и Пермь Великая. Русское государство во главе с Иваном Грозным присоединило к своей территории Казанское и Астраханское ханства</a:t>
            </a:r>
          </a:p>
          <a:p>
            <a:pPr lvl="0"/>
            <a:r>
              <a:rPr lang="ru-RU" sz="2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380A044-BAF6-41F3-BD2A-A2B786A35941}"/>
              </a:ext>
            </a:extLst>
          </p:cNvPr>
          <p:cNvGrpSpPr/>
          <p:nvPr/>
        </p:nvGrpSpPr>
        <p:grpSpPr>
          <a:xfrm>
            <a:off x="10612111" y="4820291"/>
            <a:ext cx="6075548" cy="1569660"/>
            <a:chOff x="10612111" y="994903"/>
            <a:chExt cx="6075548" cy="1569660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C381C357-EBEE-4319-934A-B53C2944007A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C370E75-63DB-4E93-B455-4A35F126E098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0FE695-0B25-46A8-827E-A9E309C209C5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3A0722-FF7C-4B44-B333-BA89E5DE26F8}"/>
                </a:ext>
              </a:extLst>
            </p:cNvPr>
            <p:cNvSpPr txBox="1"/>
            <p:nvPr/>
          </p:nvSpPr>
          <p:spPr>
            <a:xfrm>
              <a:off x="12125966" y="1179569"/>
              <a:ext cx="43965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положил начало освоению Сибири?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Каковы были причины, идеологи и участники его похода?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35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AC98B51-C81F-47BF-AB22-60959D29FF5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B5F0210-1F06-4380-ACCD-AA8CAC9B99AD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FF7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B0716E-02D8-4CB0-ACA1-02F6199012F2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060F6E-A0C8-40C7-BC7B-079E13C7B5FC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A980"/>
              </a:solidFill>
              <a:effectLst/>
              <a:uLnTx/>
              <a:uFillTx/>
              <a:latin typeface="Montserrat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A04129-1DF9-467A-A19A-497293A40CCF}"/>
              </a:ext>
            </a:extLst>
          </p:cNvPr>
          <p:cNvGrpSpPr/>
          <p:nvPr/>
        </p:nvGrpSpPr>
        <p:grpSpPr>
          <a:xfrm>
            <a:off x="10612111" y="994903"/>
            <a:ext cx="6075548" cy="1569660"/>
            <a:chOff x="10612111" y="994903"/>
            <a:chExt cx="6075548" cy="1569660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286F45F-B56D-4227-8926-BDE0625EB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177BC88-A9B9-416B-8057-F5D5E712D2CF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03C37B-D91F-44B2-B7B7-5FA1C4FFCC8A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689E51-DD79-4F5F-9D83-01F0817675D9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такие землепроходцы?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совершили Новгородцы?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Чем занимались Поморы?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6FA5F5A-FC75-43A9-935F-D13DF9EA035A}"/>
              </a:ext>
            </a:extLst>
          </p:cNvPr>
          <p:cNvGrpSpPr/>
          <p:nvPr/>
        </p:nvGrpSpPr>
        <p:grpSpPr>
          <a:xfrm>
            <a:off x="10612111" y="2850801"/>
            <a:ext cx="6075548" cy="1569660"/>
            <a:chOff x="10612111" y="994903"/>
            <a:chExt cx="6075548" cy="1569660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9D5442B3-19B5-4BA4-B885-DAC328D7C71B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EA2F8C5F-A6C9-4FA9-99EC-4EEFFB2FC911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4275BA-E291-480A-A853-CFA784A3005B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B2EBFD-1697-40D5-91F4-DBE378631122}"/>
                </a:ext>
              </a:extLst>
            </p:cNvPr>
            <p:cNvSpPr txBox="1"/>
            <p:nvPr/>
          </p:nvSpPr>
          <p:spPr>
            <a:xfrm>
              <a:off x="12125966" y="1179569"/>
              <a:ext cx="4511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территории были присоединены к Московскому княжеству в 15 веке?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присоединил территории Казанского и Астраханского ханства?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156E18A-D464-4B75-AE73-7AB10DEBEB09}"/>
              </a:ext>
            </a:extLst>
          </p:cNvPr>
          <p:cNvGrpSpPr/>
          <p:nvPr/>
        </p:nvGrpSpPr>
        <p:grpSpPr>
          <a:xfrm>
            <a:off x="6116452" y="4820291"/>
            <a:ext cx="6075548" cy="1569660"/>
            <a:chOff x="10612111" y="994903"/>
            <a:chExt cx="6075548" cy="1569660"/>
          </a:xfrm>
        </p:grpSpPr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C80CF88A-482D-4494-ADAC-2C35FC610B41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FF7B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BFFB514A-01EB-43EE-9E35-BFA81E113B5C}"/>
                </a:ext>
              </a:extLst>
            </p:cNvPr>
            <p:cNvSpPr/>
            <p:nvPr/>
          </p:nvSpPr>
          <p:spPr>
            <a:xfrm>
              <a:off x="10612111" y="1032762"/>
              <a:ext cx="1463582" cy="1463582"/>
            </a:xfrm>
            <a:prstGeom prst="ellipse">
              <a:avLst/>
            </a:prstGeom>
            <a:solidFill>
              <a:srgbClr val="FF7B00">
                <a:alpha val="80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B93E044-EC00-49F5-B472-130F4ED145B3}"/>
                </a:ext>
              </a:extLst>
            </p:cNvPr>
            <p:cNvSpPr txBox="1"/>
            <p:nvPr/>
          </p:nvSpPr>
          <p:spPr>
            <a:xfrm>
              <a:off x="10873785" y="994903"/>
              <a:ext cx="4994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6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</a:t>
              </a:r>
              <a:endPara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00A9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6F7001-9397-4367-AA06-EBF28B9D4073}"/>
                </a:ext>
              </a:extLst>
            </p:cNvPr>
            <p:cNvSpPr txBox="1"/>
            <p:nvPr/>
          </p:nvSpPr>
          <p:spPr>
            <a:xfrm>
              <a:off x="12125966" y="1179569"/>
              <a:ext cx="43965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Кто положил начало освоению Сибири?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Каковы были причины, идеологи и участники его похода?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63D3A5-D35A-4EDE-AD67-0CA9BD3F058A}"/>
              </a:ext>
            </a:extLst>
          </p:cNvPr>
          <p:cNvSpPr txBox="1"/>
          <p:nvPr/>
        </p:nvSpPr>
        <p:spPr>
          <a:xfrm>
            <a:off x="1428750" y="2722297"/>
            <a:ext cx="4015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16 веке начинается заселение и освоение Сибири. Начало этому положил поход Ермака. Набеги сибирских татар и манси на приграничье</a:t>
            </a:r>
          </a:p>
          <a:p>
            <a:pPr lvl="0"/>
            <a:r>
              <a:rPr lang="ru-RU" sz="20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побудили купцов Строгановых обратиться за помощью к казакам. 840 человек, погруженных в 80 стругов во главе с Ермаком отправились в Сибирь.</a:t>
            </a:r>
          </a:p>
          <a:p>
            <a:pPr lvl="0"/>
            <a:endParaRPr lang="ru-RU" sz="20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3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39230364-D8F5-4E35-8266-3AF9E8D1D7A7}"/>
              </a:ext>
            </a:extLst>
          </p:cNvPr>
          <p:cNvSpPr/>
          <p:nvPr/>
        </p:nvSpPr>
        <p:spPr>
          <a:xfrm>
            <a:off x="1243597" y="812052"/>
            <a:ext cx="5461983" cy="5233895"/>
          </a:xfrm>
          <a:prstGeom prst="roundRect">
            <a:avLst/>
          </a:prstGeom>
          <a:solidFill>
            <a:srgbClr val="FF7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AC98B51-C81F-47BF-AB22-60959D29FF5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IPHONE DEVICE 01">
            <a:extLst>
              <a:ext uri="{FF2B5EF4-FFF2-40B4-BE49-F238E27FC236}">
                <a16:creationId xmlns:a16="http://schemas.microsoft.com/office/drawing/2014/main" id="{5DEE0F89-F0F0-421C-8ABB-CFE1B706D67F}"/>
              </a:ext>
            </a:extLst>
          </p:cNvPr>
          <p:cNvGrpSpPr/>
          <p:nvPr/>
        </p:nvGrpSpPr>
        <p:grpSpPr>
          <a:xfrm>
            <a:off x="8325462" y="829072"/>
            <a:ext cx="2802898" cy="5553090"/>
            <a:chOff x="19601840" y="3549898"/>
            <a:chExt cx="2357437" cy="46709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2624B56-A3AE-41C1-BD28-68BF14FA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BE342AAB-60D6-41EC-B7F6-8A7D1511A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BB2B3A8F-CB59-4685-B726-75A2F93AE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1A0AF12B-26BA-4370-BC1D-3C47E7F94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03327909-F6F0-4CFE-B25E-46F0EB0D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891C119E-9856-45C8-9E26-2AFA258CF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4CDE1E-593D-4F81-A200-2A2F05CB8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" b="173"/>
          <a:stretch/>
        </p:blipFill>
        <p:spPr>
          <a:xfrm>
            <a:off x="8498883" y="958920"/>
            <a:ext cx="2449520" cy="5286855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BFF6D-073A-45CE-B496-60C3D2773D6A}"/>
              </a:ext>
            </a:extLst>
          </p:cNvPr>
          <p:cNvSpPr txBox="1"/>
          <p:nvPr/>
        </p:nvSpPr>
        <p:spPr>
          <a:xfrm>
            <a:off x="1337393" y="1339387"/>
            <a:ext cx="5722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-52"/>
                <a:ea typeface="+mn-ea"/>
                <a:cs typeface="+mn-cs"/>
              </a:rPr>
              <a:t>СПАСИБО ЗА ВНИМАНИЕ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00A980"/>
              </a:solidFill>
              <a:effectLst/>
              <a:uLnTx/>
              <a:uFillTx/>
              <a:latin typeface="Montserrat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0B2D13A-2C6F-4163-AABC-330C72782966}"/>
              </a:ext>
            </a:extLst>
          </p:cNvPr>
          <p:cNvGrpSpPr/>
          <p:nvPr/>
        </p:nvGrpSpPr>
        <p:grpSpPr>
          <a:xfrm>
            <a:off x="1462022" y="3429000"/>
            <a:ext cx="6172635" cy="1503597"/>
            <a:chOff x="1471499" y="3007934"/>
            <a:chExt cx="6172635" cy="1503597"/>
          </a:xfrm>
        </p:grpSpPr>
        <p:sp>
          <p:nvSpPr>
            <p:cNvPr id="36" name="Объект 2">
              <a:extLst>
                <a:ext uri="{FF2B5EF4-FFF2-40B4-BE49-F238E27FC236}">
                  <a16:creationId xmlns:a16="http://schemas.microsoft.com/office/drawing/2014/main" id="{8592977F-F188-4291-9B57-EBEF9B0E3B1A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4023247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AAF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461igf@mail.ru</a:t>
              </a:r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1301605-1E17-4C46-881B-A3E70D875E3B}"/>
                </a:ext>
              </a:extLst>
            </p:cNvPr>
            <p:cNvGrpSpPr/>
            <p:nvPr/>
          </p:nvGrpSpPr>
          <p:grpSpPr>
            <a:xfrm>
              <a:off x="1473980" y="3848204"/>
              <a:ext cx="663327" cy="663327"/>
              <a:chOff x="1473980" y="3848204"/>
              <a:chExt cx="663327" cy="663327"/>
            </a:xfrm>
          </p:grpSpPr>
          <p:sp>
            <p:nvSpPr>
              <p:cNvPr id="42" name="Oval 49">
                <a:extLst>
                  <a:ext uri="{FF2B5EF4-FFF2-40B4-BE49-F238E27FC236}">
                    <a16:creationId xmlns:a16="http://schemas.microsoft.com/office/drawing/2014/main" id="{C897CC63-98B8-4744-86C6-81D22EB5DC16}"/>
                  </a:ext>
                </a:extLst>
              </p:cNvPr>
              <p:cNvSpPr/>
              <p:nvPr/>
            </p:nvSpPr>
            <p:spPr>
              <a:xfrm>
                <a:off x="1473980" y="3848204"/>
                <a:ext cx="663327" cy="663327"/>
              </a:xfrm>
              <a:prstGeom prst="ellipse">
                <a:avLst/>
              </a:prstGeom>
              <a:solidFill>
                <a:srgbClr val="FF7B00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43" name="Рисунок 25">
                <a:extLst>
                  <a:ext uri="{FF2B5EF4-FFF2-40B4-BE49-F238E27FC236}">
                    <a16:creationId xmlns:a16="http://schemas.microsoft.com/office/drawing/2014/main" id="{1B48C867-9BD1-43ED-8033-910EE06067AF}"/>
                  </a:ext>
                </a:extLst>
              </p:cNvPr>
              <p:cNvSpPr/>
              <p:nvPr/>
            </p:nvSpPr>
            <p:spPr>
              <a:xfrm>
                <a:off x="1625694" y="4051332"/>
                <a:ext cx="359899" cy="257070"/>
              </a:xfrm>
              <a:custGeom>
                <a:avLst/>
                <a:gdLst>
                  <a:gd name="connsiteX0" fmla="*/ 347046 w 359899"/>
                  <a:gd name="connsiteY0" fmla="*/ 0 h 257070"/>
                  <a:gd name="connsiteX1" fmla="*/ 12854 w 359899"/>
                  <a:gd name="connsiteY1" fmla="*/ 0 h 257070"/>
                  <a:gd name="connsiteX2" fmla="*/ 0 w 359899"/>
                  <a:gd name="connsiteY2" fmla="*/ 12853 h 257070"/>
                  <a:gd name="connsiteX3" fmla="*/ 0 w 359899"/>
                  <a:gd name="connsiteY3" fmla="*/ 244217 h 257070"/>
                  <a:gd name="connsiteX4" fmla="*/ 12854 w 359899"/>
                  <a:gd name="connsiteY4" fmla="*/ 257071 h 257070"/>
                  <a:gd name="connsiteX5" fmla="*/ 347046 w 359899"/>
                  <a:gd name="connsiteY5" fmla="*/ 257071 h 257070"/>
                  <a:gd name="connsiteX6" fmla="*/ 359900 w 359899"/>
                  <a:gd name="connsiteY6" fmla="*/ 244217 h 257070"/>
                  <a:gd name="connsiteX7" fmla="*/ 359900 w 359899"/>
                  <a:gd name="connsiteY7" fmla="*/ 12853 h 257070"/>
                  <a:gd name="connsiteX8" fmla="*/ 347046 w 359899"/>
                  <a:gd name="connsiteY8" fmla="*/ 0 h 257070"/>
                  <a:gd name="connsiteX9" fmla="*/ 325966 w 359899"/>
                  <a:gd name="connsiteY9" fmla="*/ 25707 h 257070"/>
                  <a:gd name="connsiteX10" fmla="*/ 179950 w 359899"/>
                  <a:gd name="connsiteY10" fmla="*/ 138022 h 257070"/>
                  <a:gd name="connsiteX11" fmla="*/ 33933 w 359899"/>
                  <a:gd name="connsiteY11" fmla="*/ 25707 h 257070"/>
                  <a:gd name="connsiteX12" fmla="*/ 325966 w 359899"/>
                  <a:gd name="connsiteY12" fmla="*/ 25707 h 257070"/>
                  <a:gd name="connsiteX13" fmla="*/ 334192 w 359899"/>
                  <a:gd name="connsiteY13" fmla="*/ 231364 h 257070"/>
                  <a:gd name="connsiteX14" fmla="*/ 25707 w 359899"/>
                  <a:gd name="connsiteY14" fmla="*/ 231364 h 257070"/>
                  <a:gd name="connsiteX15" fmla="*/ 25707 w 359899"/>
                  <a:gd name="connsiteY15" fmla="*/ 51812 h 257070"/>
                  <a:gd name="connsiteX16" fmla="*/ 172122 w 359899"/>
                  <a:gd name="connsiteY16" fmla="*/ 164435 h 257070"/>
                  <a:gd name="connsiteX17" fmla="*/ 187778 w 359899"/>
                  <a:gd name="connsiteY17" fmla="*/ 164435 h 257070"/>
                  <a:gd name="connsiteX18" fmla="*/ 334192 w 359899"/>
                  <a:gd name="connsiteY18" fmla="*/ 51812 h 257070"/>
                  <a:gd name="connsiteX19" fmla="*/ 334192 w 359899"/>
                  <a:gd name="connsiteY19" fmla="*/ 231364 h 25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899" h="257070">
                    <a:moveTo>
                      <a:pt x="347046" y="0"/>
                    </a:moveTo>
                    <a:lnTo>
                      <a:pt x="12854" y="0"/>
                    </a:lnTo>
                    <a:cubicBezTo>
                      <a:pt x="5755" y="0"/>
                      <a:pt x="0" y="5755"/>
                      <a:pt x="0" y="12853"/>
                    </a:cubicBezTo>
                    <a:lnTo>
                      <a:pt x="0" y="244217"/>
                    </a:lnTo>
                    <a:cubicBezTo>
                      <a:pt x="0" y="251316"/>
                      <a:pt x="5755" y="257071"/>
                      <a:pt x="12854" y="257071"/>
                    </a:cubicBezTo>
                    <a:lnTo>
                      <a:pt x="347046" y="257071"/>
                    </a:lnTo>
                    <a:cubicBezTo>
                      <a:pt x="354145" y="257071"/>
                      <a:pt x="359900" y="251316"/>
                      <a:pt x="359900" y="244217"/>
                    </a:cubicBezTo>
                    <a:lnTo>
                      <a:pt x="359900" y="12853"/>
                    </a:lnTo>
                    <a:cubicBezTo>
                      <a:pt x="359900" y="5755"/>
                      <a:pt x="354145" y="0"/>
                      <a:pt x="347046" y="0"/>
                    </a:cubicBezTo>
                    <a:close/>
                    <a:moveTo>
                      <a:pt x="325966" y="25707"/>
                    </a:moveTo>
                    <a:lnTo>
                      <a:pt x="179950" y="138022"/>
                    </a:lnTo>
                    <a:lnTo>
                      <a:pt x="33933" y="25707"/>
                    </a:lnTo>
                    <a:lnTo>
                      <a:pt x="325966" y="25707"/>
                    </a:lnTo>
                    <a:close/>
                    <a:moveTo>
                      <a:pt x="334192" y="231364"/>
                    </a:moveTo>
                    <a:lnTo>
                      <a:pt x="25707" y="231364"/>
                    </a:lnTo>
                    <a:lnTo>
                      <a:pt x="25707" y="51812"/>
                    </a:lnTo>
                    <a:lnTo>
                      <a:pt x="172122" y="164435"/>
                    </a:lnTo>
                    <a:cubicBezTo>
                      <a:pt x="176739" y="167980"/>
                      <a:pt x="183161" y="167980"/>
                      <a:pt x="187778" y="164435"/>
                    </a:cubicBezTo>
                    <a:lnTo>
                      <a:pt x="334192" y="51812"/>
                    </a:lnTo>
                    <a:lnTo>
                      <a:pt x="334192" y="231364"/>
                    </a:lnTo>
                    <a:close/>
                  </a:path>
                </a:pathLst>
              </a:custGeom>
              <a:solidFill>
                <a:schemeClr val="bg1"/>
              </a:solidFill>
              <a:ln w="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97DD401-D753-437C-8B93-36DBA2700FF0}"/>
                </a:ext>
              </a:extLst>
            </p:cNvPr>
            <p:cNvGrpSpPr/>
            <p:nvPr/>
          </p:nvGrpSpPr>
          <p:grpSpPr>
            <a:xfrm>
              <a:off x="1471499" y="3007934"/>
              <a:ext cx="663327" cy="663327"/>
              <a:chOff x="1471499" y="3007934"/>
              <a:chExt cx="663327" cy="663327"/>
            </a:xfrm>
          </p:grpSpPr>
          <p:sp>
            <p:nvSpPr>
              <p:cNvPr id="40" name="Oval 49">
                <a:extLst>
                  <a:ext uri="{FF2B5EF4-FFF2-40B4-BE49-F238E27FC236}">
                    <a16:creationId xmlns:a16="http://schemas.microsoft.com/office/drawing/2014/main" id="{233DF955-D869-4549-99A4-5E0F04F01F3D}"/>
                  </a:ext>
                </a:extLst>
              </p:cNvPr>
              <p:cNvSpPr/>
              <p:nvPr/>
            </p:nvSpPr>
            <p:spPr>
              <a:xfrm>
                <a:off x="1471499" y="3007934"/>
                <a:ext cx="663327" cy="663327"/>
              </a:xfrm>
              <a:prstGeom prst="ellipse">
                <a:avLst/>
              </a:prstGeom>
              <a:solidFill>
                <a:srgbClr val="FF7B00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  <a:ea typeface="+mn-ea"/>
                  <a:cs typeface="+mn-cs"/>
                </a:endParaRPr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7A335EA-5AAF-42C7-9A3A-457C6ECB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666" y="3142164"/>
                <a:ext cx="431939" cy="431939"/>
              </a:xfrm>
              <a:prstGeom prst="rect">
                <a:avLst/>
              </a:prstGeom>
            </p:spPr>
          </p:pic>
        </p:grpSp>
        <p:sp>
          <p:nvSpPr>
            <p:cNvPr id="39" name="Объект 2">
              <a:extLst>
                <a:ext uri="{FF2B5EF4-FFF2-40B4-BE49-F238E27FC236}">
                  <a16:creationId xmlns:a16="http://schemas.microsoft.com/office/drawing/2014/main" id="{310D3CC0-49CC-4A14-AD87-81073EA1F680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3184551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AAF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t.me/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geographtime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52"/>
                <a:ea typeface="VTB Group Cond Book" panose="020B0506050504020204" pitchFamily="34" charset="-5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14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DCD8DF-4244-4AC3-95BA-F7E7A60DB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12610"/>
          <a:stretch/>
        </p:blipFill>
        <p:spPr>
          <a:xfrm>
            <a:off x="8577310" y="3497803"/>
            <a:ext cx="3027285" cy="2530136"/>
          </a:xfrm>
          <a:custGeom>
            <a:avLst/>
            <a:gdLst>
              <a:gd name="connsiteX0" fmla="*/ 421698 w 3027285"/>
              <a:gd name="connsiteY0" fmla="*/ 0 h 2530136"/>
              <a:gd name="connsiteX1" fmla="*/ 2605587 w 3027285"/>
              <a:gd name="connsiteY1" fmla="*/ 0 h 2530136"/>
              <a:gd name="connsiteX2" fmla="*/ 3027285 w 3027285"/>
              <a:gd name="connsiteY2" fmla="*/ 421698 h 2530136"/>
              <a:gd name="connsiteX3" fmla="*/ 3027285 w 3027285"/>
              <a:gd name="connsiteY3" fmla="*/ 2108438 h 2530136"/>
              <a:gd name="connsiteX4" fmla="*/ 2605587 w 3027285"/>
              <a:gd name="connsiteY4" fmla="*/ 2530136 h 2530136"/>
              <a:gd name="connsiteX5" fmla="*/ 421698 w 3027285"/>
              <a:gd name="connsiteY5" fmla="*/ 2530136 h 2530136"/>
              <a:gd name="connsiteX6" fmla="*/ 0 w 3027285"/>
              <a:gd name="connsiteY6" fmla="*/ 2108438 h 2530136"/>
              <a:gd name="connsiteX7" fmla="*/ 0 w 3027285"/>
              <a:gd name="connsiteY7" fmla="*/ 421698 h 2530136"/>
              <a:gd name="connsiteX8" fmla="*/ 421698 w 3027285"/>
              <a:gd name="connsiteY8" fmla="*/ 0 h 253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7285" h="2530136">
                <a:moveTo>
                  <a:pt x="421698" y="0"/>
                </a:moveTo>
                <a:lnTo>
                  <a:pt x="2605587" y="0"/>
                </a:lnTo>
                <a:cubicBezTo>
                  <a:pt x="2838484" y="0"/>
                  <a:pt x="3027285" y="188801"/>
                  <a:pt x="3027285" y="421698"/>
                </a:cubicBezTo>
                <a:lnTo>
                  <a:pt x="3027285" y="2108438"/>
                </a:lnTo>
                <a:cubicBezTo>
                  <a:pt x="3027285" y="2341335"/>
                  <a:pt x="2838484" y="2530136"/>
                  <a:pt x="2605587" y="2530136"/>
                </a:cubicBezTo>
                <a:lnTo>
                  <a:pt x="421698" y="2530136"/>
                </a:lnTo>
                <a:cubicBezTo>
                  <a:pt x="188801" y="2530136"/>
                  <a:pt x="0" y="2341335"/>
                  <a:pt x="0" y="2108438"/>
                </a:cubicBezTo>
                <a:lnTo>
                  <a:pt x="0" y="421698"/>
                </a:lnTo>
                <a:cubicBezTo>
                  <a:pt x="0" y="188801"/>
                  <a:pt x="188801" y="0"/>
                  <a:pt x="421698" y="0"/>
                </a:cubicBezTo>
                <a:close/>
              </a:path>
            </a:pathLst>
          </a:cu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757FF7-B8D8-4E02-B726-97AF283D9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0" b="8160"/>
          <a:stretch/>
        </p:blipFill>
        <p:spPr>
          <a:xfrm>
            <a:off x="3801122" y="3497803"/>
            <a:ext cx="4570521" cy="2530136"/>
          </a:xfrm>
          <a:custGeom>
            <a:avLst/>
            <a:gdLst>
              <a:gd name="connsiteX0" fmla="*/ 421698 w 4570521"/>
              <a:gd name="connsiteY0" fmla="*/ 0 h 2530136"/>
              <a:gd name="connsiteX1" fmla="*/ 4148823 w 4570521"/>
              <a:gd name="connsiteY1" fmla="*/ 0 h 2530136"/>
              <a:gd name="connsiteX2" fmla="*/ 4570521 w 4570521"/>
              <a:gd name="connsiteY2" fmla="*/ 421698 h 2530136"/>
              <a:gd name="connsiteX3" fmla="*/ 4570521 w 4570521"/>
              <a:gd name="connsiteY3" fmla="*/ 2108438 h 2530136"/>
              <a:gd name="connsiteX4" fmla="*/ 4148823 w 4570521"/>
              <a:gd name="connsiteY4" fmla="*/ 2530136 h 2530136"/>
              <a:gd name="connsiteX5" fmla="*/ 421698 w 4570521"/>
              <a:gd name="connsiteY5" fmla="*/ 2530136 h 2530136"/>
              <a:gd name="connsiteX6" fmla="*/ 0 w 4570521"/>
              <a:gd name="connsiteY6" fmla="*/ 2108438 h 2530136"/>
              <a:gd name="connsiteX7" fmla="*/ 0 w 4570521"/>
              <a:gd name="connsiteY7" fmla="*/ 421698 h 2530136"/>
              <a:gd name="connsiteX8" fmla="*/ 421698 w 4570521"/>
              <a:gd name="connsiteY8" fmla="*/ 0 h 253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0521" h="2530136">
                <a:moveTo>
                  <a:pt x="421698" y="0"/>
                </a:moveTo>
                <a:lnTo>
                  <a:pt x="4148823" y="0"/>
                </a:lnTo>
                <a:cubicBezTo>
                  <a:pt x="4381720" y="0"/>
                  <a:pt x="4570521" y="188801"/>
                  <a:pt x="4570521" y="421698"/>
                </a:cubicBezTo>
                <a:lnTo>
                  <a:pt x="4570521" y="2108438"/>
                </a:lnTo>
                <a:cubicBezTo>
                  <a:pt x="4570521" y="2341335"/>
                  <a:pt x="4381720" y="2530136"/>
                  <a:pt x="4148823" y="2530136"/>
                </a:cubicBezTo>
                <a:lnTo>
                  <a:pt x="421698" y="2530136"/>
                </a:lnTo>
                <a:cubicBezTo>
                  <a:pt x="188801" y="2530136"/>
                  <a:pt x="0" y="2341335"/>
                  <a:pt x="0" y="2108438"/>
                </a:cubicBezTo>
                <a:lnTo>
                  <a:pt x="0" y="421698"/>
                </a:lnTo>
                <a:cubicBezTo>
                  <a:pt x="0" y="188801"/>
                  <a:pt x="188801" y="0"/>
                  <a:pt x="421698" y="0"/>
                </a:cubicBez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800BCF-9761-491E-9FBA-B4F1FA184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r="10226"/>
          <a:stretch/>
        </p:blipFill>
        <p:spPr>
          <a:xfrm>
            <a:off x="568171" y="3497803"/>
            <a:ext cx="3027285" cy="2530136"/>
          </a:xfrm>
          <a:custGeom>
            <a:avLst/>
            <a:gdLst>
              <a:gd name="connsiteX0" fmla="*/ 421698 w 3027285"/>
              <a:gd name="connsiteY0" fmla="*/ 0 h 2530136"/>
              <a:gd name="connsiteX1" fmla="*/ 2605587 w 3027285"/>
              <a:gd name="connsiteY1" fmla="*/ 0 h 2530136"/>
              <a:gd name="connsiteX2" fmla="*/ 3027285 w 3027285"/>
              <a:gd name="connsiteY2" fmla="*/ 421698 h 2530136"/>
              <a:gd name="connsiteX3" fmla="*/ 3027285 w 3027285"/>
              <a:gd name="connsiteY3" fmla="*/ 2108438 h 2530136"/>
              <a:gd name="connsiteX4" fmla="*/ 2605587 w 3027285"/>
              <a:gd name="connsiteY4" fmla="*/ 2530136 h 2530136"/>
              <a:gd name="connsiteX5" fmla="*/ 421698 w 3027285"/>
              <a:gd name="connsiteY5" fmla="*/ 2530136 h 2530136"/>
              <a:gd name="connsiteX6" fmla="*/ 0 w 3027285"/>
              <a:gd name="connsiteY6" fmla="*/ 2108438 h 2530136"/>
              <a:gd name="connsiteX7" fmla="*/ 0 w 3027285"/>
              <a:gd name="connsiteY7" fmla="*/ 421698 h 2530136"/>
              <a:gd name="connsiteX8" fmla="*/ 421698 w 3027285"/>
              <a:gd name="connsiteY8" fmla="*/ 0 h 253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7285" h="2530136">
                <a:moveTo>
                  <a:pt x="421698" y="0"/>
                </a:moveTo>
                <a:lnTo>
                  <a:pt x="2605587" y="0"/>
                </a:lnTo>
                <a:cubicBezTo>
                  <a:pt x="2838484" y="0"/>
                  <a:pt x="3027285" y="188801"/>
                  <a:pt x="3027285" y="421698"/>
                </a:cubicBezTo>
                <a:lnTo>
                  <a:pt x="3027285" y="2108438"/>
                </a:lnTo>
                <a:cubicBezTo>
                  <a:pt x="3027285" y="2341335"/>
                  <a:pt x="2838484" y="2530136"/>
                  <a:pt x="2605587" y="2530136"/>
                </a:cubicBezTo>
                <a:lnTo>
                  <a:pt x="421698" y="2530136"/>
                </a:lnTo>
                <a:cubicBezTo>
                  <a:pt x="188801" y="2530136"/>
                  <a:pt x="0" y="2341335"/>
                  <a:pt x="0" y="2108438"/>
                </a:cubicBezTo>
                <a:lnTo>
                  <a:pt x="0" y="421698"/>
                </a:lnTo>
                <a:cubicBezTo>
                  <a:pt x="0" y="188801"/>
                  <a:pt x="188801" y="0"/>
                  <a:pt x="421698" y="0"/>
                </a:cubicBezTo>
                <a:close/>
              </a:path>
            </a:pathLst>
          </a:cu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8FCB7E6B-DE19-4E49-9039-ED45F652B8A0}"/>
              </a:ext>
            </a:extLst>
          </p:cNvPr>
          <p:cNvSpPr/>
          <p:nvPr/>
        </p:nvSpPr>
        <p:spPr>
          <a:xfrm>
            <a:off x="6870306" y="994299"/>
            <a:ext cx="2241747" cy="2006353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54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17</a:t>
            </a:r>
            <a:r>
              <a:rPr lang="ru-RU" sz="36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 </a:t>
            </a:r>
          </a:p>
          <a:p>
            <a:pPr algn="ctr"/>
            <a:r>
              <a:rPr lang="ru-RU" sz="24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млн. км²</a:t>
            </a:r>
          </a:p>
          <a:p>
            <a:pPr algn="ctr"/>
            <a:r>
              <a: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Площадь Российской Федерации</a:t>
            </a:r>
          </a:p>
        </p:txBody>
      </p:sp>
      <p:sp>
        <p:nvSpPr>
          <p:cNvPr id="8" name="Rounded Rectangle 106">
            <a:extLst>
              <a:ext uri="{FF2B5EF4-FFF2-40B4-BE49-F238E27FC236}">
                <a16:creationId xmlns:a16="http://schemas.microsoft.com/office/drawing/2014/main" id="{DAC66FBC-BC0E-4DE4-9C71-C597DCE7FD6A}"/>
              </a:ext>
            </a:extLst>
          </p:cNvPr>
          <p:cNvSpPr/>
          <p:nvPr/>
        </p:nvSpPr>
        <p:spPr>
          <a:xfrm>
            <a:off x="9304267" y="994298"/>
            <a:ext cx="2241747" cy="2006353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54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60</a:t>
            </a:r>
            <a:r>
              <a:rPr lang="ru-RU" sz="36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 </a:t>
            </a:r>
          </a:p>
          <a:p>
            <a:pPr algn="ctr"/>
            <a:r>
              <a:rPr lang="ru-RU" sz="2400" dirty="0">
                <a:solidFill>
                  <a:srgbClr val="FFFFFF"/>
                </a:solidFill>
                <a:latin typeface="Montserrat ExtraBold" panose="00000900000000000000" pitchFamily="50" charset="-52"/>
                <a:ea typeface="VTB Group Cond Book" panose="020B0506050504020204" pitchFamily="34" charset="-52"/>
              </a:rPr>
              <a:t>тыс. км²</a:t>
            </a:r>
          </a:p>
          <a:p>
            <a:pPr algn="ctr"/>
            <a:r>
              <a:rPr lang="ru-RU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Протяженность границ Российской Федерации</a:t>
            </a:r>
          </a:p>
        </p:txBody>
      </p:sp>
      <p:sp>
        <p:nvSpPr>
          <p:cNvPr id="22" name="Заголовок 24">
            <a:extLst>
              <a:ext uri="{FF2B5EF4-FFF2-40B4-BE49-F238E27FC236}">
                <a16:creationId xmlns:a16="http://schemas.microsoft.com/office/drawing/2014/main" id="{931E8BD6-759C-4B6A-9E50-54706F66DA33}"/>
              </a:ext>
            </a:extLst>
          </p:cNvPr>
          <p:cNvSpPr txBox="1">
            <a:spLocks/>
          </p:cNvSpPr>
          <p:nvPr/>
        </p:nvSpPr>
        <p:spPr>
          <a:xfrm>
            <a:off x="686705" y="609384"/>
            <a:ext cx="3699936" cy="1548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7B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rgbClr val="FF7B0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Наша страна </a:t>
            </a:r>
            <a:r>
              <a:rPr lang="ru-RU" sz="6600" b="1" dirty="0">
                <a:latin typeface="Montserrat ExtraBold" panose="00000900000000000000" pitchFamily="50" charset="-52"/>
              </a:rPr>
              <a:t>Россия</a:t>
            </a:r>
            <a:r>
              <a:rPr lang="ru-RU" sz="2400" b="1" dirty="0">
                <a:latin typeface="Montserrat ExtraBold" panose="00000900000000000000" pitchFamily="50" charset="-52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8E4683-A16B-4627-951A-BA2E0EF8DC87}"/>
              </a:ext>
            </a:extLst>
          </p:cNvPr>
          <p:cNvSpPr txBox="1"/>
          <p:nvPr/>
        </p:nvSpPr>
        <p:spPr>
          <a:xfrm>
            <a:off x="686704" y="2077321"/>
            <a:ext cx="558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Самое большое государство в мире. Она омывается тремя океанами и расположена сразу в двух частях света. Но так было не всегда…</a:t>
            </a:r>
          </a:p>
        </p:txBody>
      </p:sp>
    </p:spTree>
    <p:extLst>
      <p:ext uri="{BB962C8B-B14F-4D97-AF65-F5344CB8AC3E}">
        <p14:creationId xmlns:p14="http://schemas.microsoft.com/office/powerpoint/2010/main" val="417693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46B19F-FBFB-48A9-A66A-88E6092B6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r="3774"/>
          <a:stretch/>
        </p:blipFill>
        <p:spPr>
          <a:xfrm>
            <a:off x="8505855" y="706376"/>
            <a:ext cx="3188094" cy="2585323"/>
          </a:xfrm>
          <a:custGeom>
            <a:avLst/>
            <a:gdLst>
              <a:gd name="connsiteX0" fmla="*/ 430896 w 3188094"/>
              <a:gd name="connsiteY0" fmla="*/ 0 h 2585323"/>
              <a:gd name="connsiteX1" fmla="*/ 2757198 w 3188094"/>
              <a:gd name="connsiteY1" fmla="*/ 0 h 2585323"/>
              <a:gd name="connsiteX2" fmla="*/ 3188094 w 3188094"/>
              <a:gd name="connsiteY2" fmla="*/ 430896 h 2585323"/>
              <a:gd name="connsiteX3" fmla="*/ 3188094 w 3188094"/>
              <a:gd name="connsiteY3" fmla="*/ 2154427 h 2585323"/>
              <a:gd name="connsiteX4" fmla="*/ 2757198 w 3188094"/>
              <a:gd name="connsiteY4" fmla="*/ 2585323 h 2585323"/>
              <a:gd name="connsiteX5" fmla="*/ 430896 w 3188094"/>
              <a:gd name="connsiteY5" fmla="*/ 2585323 h 2585323"/>
              <a:gd name="connsiteX6" fmla="*/ 0 w 3188094"/>
              <a:gd name="connsiteY6" fmla="*/ 2154427 h 2585323"/>
              <a:gd name="connsiteX7" fmla="*/ 0 w 3188094"/>
              <a:gd name="connsiteY7" fmla="*/ 430896 h 2585323"/>
              <a:gd name="connsiteX8" fmla="*/ 430896 w 3188094"/>
              <a:gd name="connsiteY8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8094" h="2585323">
                <a:moveTo>
                  <a:pt x="430896" y="0"/>
                </a:moveTo>
                <a:lnTo>
                  <a:pt x="2757198" y="0"/>
                </a:lnTo>
                <a:cubicBezTo>
                  <a:pt x="2995175" y="0"/>
                  <a:pt x="3188094" y="192919"/>
                  <a:pt x="3188094" y="430896"/>
                </a:cubicBezTo>
                <a:lnTo>
                  <a:pt x="3188094" y="2154427"/>
                </a:lnTo>
                <a:cubicBezTo>
                  <a:pt x="3188094" y="2392404"/>
                  <a:pt x="2995175" y="2585323"/>
                  <a:pt x="2757198" y="2585323"/>
                </a:cubicBezTo>
                <a:lnTo>
                  <a:pt x="430896" y="2585323"/>
                </a:lnTo>
                <a:cubicBezTo>
                  <a:pt x="192919" y="2585323"/>
                  <a:pt x="0" y="2392404"/>
                  <a:pt x="0" y="2154427"/>
                </a:cubicBezTo>
                <a:lnTo>
                  <a:pt x="0" y="430896"/>
                </a:lnTo>
                <a:cubicBezTo>
                  <a:pt x="0" y="192919"/>
                  <a:pt x="192919" y="0"/>
                  <a:pt x="430896" y="0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CF1EA-D24A-47D8-B2EB-F50302050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8936"/>
          <a:stretch/>
        </p:blipFill>
        <p:spPr>
          <a:xfrm>
            <a:off x="5085894" y="3552667"/>
            <a:ext cx="3188094" cy="2585323"/>
          </a:xfrm>
          <a:custGeom>
            <a:avLst/>
            <a:gdLst>
              <a:gd name="connsiteX0" fmla="*/ 430896 w 3188094"/>
              <a:gd name="connsiteY0" fmla="*/ 0 h 2585323"/>
              <a:gd name="connsiteX1" fmla="*/ 2757198 w 3188094"/>
              <a:gd name="connsiteY1" fmla="*/ 0 h 2585323"/>
              <a:gd name="connsiteX2" fmla="*/ 3188094 w 3188094"/>
              <a:gd name="connsiteY2" fmla="*/ 430896 h 2585323"/>
              <a:gd name="connsiteX3" fmla="*/ 3188094 w 3188094"/>
              <a:gd name="connsiteY3" fmla="*/ 2154427 h 2585323"/>
              <a:gd name="connsiteX4" fmla="*/ 2757198 w 3188094"/>
              <a:gd name="connsiteY4" fmla="*/ 2585323 h 2585323"/>
              <a:gd name="connsiteX5" fmla="*/ 430896 w 3188094"/>
              <a:gd name="connsiteY5" fmla="*/ 2585323 h 2585323"/>
              <a:gd name="connsiteX6" fmla="*/ 0 w 3188094"/>
              <a:gd name="connsiteY6" fmla="*/ 2154427 h 2585323"/>
              <a:gd name="connsiteX7" fmla="*/ 0 w 3188094"/>
              <a:gd name="connsiteY7" fmla="*/ 430896 h 2585323"/>
              <a:gd name="connsiteX8" fmla="*/ 430896 w 3188094"/>
              <a:gd name="connsiteY8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8094" h="2585323">
                <a:moveTo>
                  <a:pt x="430896" y="0"/>
                </a:moveTo>
                <a:lnTo>
                  <a:pt x="2757198" y="0"/>
                </a:lnTo>
                <a:cubicBezTo>
                  <a:pt x="2995175" y="0"/>
                  <a:pt x="3188094" y="192919"/>
                  <a:pt x="3188094" y="430896"/>
                </a:cubicBezTo>
                <a:lnTo>
                  <a:pt x="3188094" y="2154427"/>
                </a:lnTo>
                <a:cubicBezTo>
                  <a:pt x="3188094" y="2392404"/>
                  <a:pt x="2995175" y="2585323"/>
                  <a:pt x="2757198" y="2585323"/>
                </a:cubicBezTo>
                <a:lnTo>
                  <a:pt x="430896" y="2585323"/>
                </a:lnTo>
                <a:cubicBezTo>
                  <a:pt x="192919" y="2585323"/>
                  <a:pt x="0" y="2392404"/>
                  <a:pt x="0" y="2154427"/>
                </a:cubicBezTo>
                <a:lnTo>
                  <a:pt x="0" y="430896"/>
                </a:lnTo>
                <a:cubicBezTo>
                  <a:pt x="0" y="192919"/>
                  <a:pt x="192919" y="0"/>
                  <a:pt x="430896" y="0"/>
                </a:cubicBezTo>
                <a:close/>
              </a:path>
            </a:pathLst>
          </a:cu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33A7628D-DA5B-4863-B0BA-0A1C560B8FBE}"/>
              </a:ext>
            </a:extLst>
          </p:cNvPr>
          <p:cNvSpPr/>
          <p:nvPr/>
        </p:nvSpPr>
        <p:spPr>
          <a:xfrm>
            <a:off x="5085894" y="622487"/>
            <a:ext cx="3188094" cy="2585323"/>
          </a:xfrm>
          <a:prstGeom prst="roundRect">
            <a:avLst/>
          </a:prstGeom>
          <a:solidFill>
            <a:srgbClr val="FEFEF2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5BFD0E7C-380B-4CA3-8CAF-69F0115A7416}"/>
              </a:ext>
            </a:extLst>
          </p:cNvPr>
          <p:cNvSpPr/>
          <p:nvPr/>
        </p:nvSpPr>
        <p:spPr>
          <a:xfrm>
            <a:off x="8505855" y="3566302"/>
            <a:ext cx="3188094" cy="2585323"/>
          </a:xfrm>
          <a:prstGeom prst="roundRect">
            <a:avLst/>
          </a:prstGeom>
          <a:solidFill>
            <a:srgbClr val="FEFEF2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Заголовок 24">
            <a:extLst>
              <a:ext uri="{FF2B5EF4-FFF2-40B4-BE49-F238E27FC236}">
                <a16:creationId xmlns:a16="http://schemas.microsoft.com/office/drawing/2014/main" id="{9D592B7D-ED9E-4248-8B5C-6059A4CE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84" y="1602462"/>
            <a:ext cx="4033550" cy="15428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tserrat ExtraBold" panose="00000900000000000000" pitchFamily="50" charset="-52"/>
              </a:rPr>
              <a:t>Как осваивалась территория России?</a:t>
            </a:r>
            <a:endParaRPr lang="ru-RU" sz="1100" b="1" dirty="0">
              <a:latin typeface="Montserrat ExtraBold" panose="000009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E8B188-AF71-4934-B973-B2F0B218FC23}"/>
              </a:ext>
            </a:extLst>
          </p:cNvPr>
          <p:cNvSpPr txBox="1"/>
          <p:nvPr/>
        </p:nvSpPr>
        <p:spPr>
          <a:xfrm>
            <a:off x="750779" y="3211492"/>
            <a:ext cx="37108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Обширная территория современной России заселялась и осваивалась на протяжении многих столетий. Бескрайние просторы нашей родины во многом заслуга героических людей -  землепроходцев.</a:t>
            </a:r>
          </a:p>
        </p:txBody>
      </p:sp>
      <p:sp>
        <p:nvSpPr>
          <p:cNvPr id="19" name="Заголовок 24">
            <a:extLst>
              <a:ext uri="{FF2B5EF4-FFF2-40B4-BE49-F238E27FC236}">
                <a16:creationId xmlns:a16="http://schemas.microsoft.com/office/drawing/2014/main" id="{9364DA77-04F8-4A12-BA5D-CC4467D8D760}"/>
              </a:ext>
            </a:extLst>
          </p:cNvPr>
          <p:cNvSpPr txBox="1">
            <a:spLocks/>
          </p:cNvSpPr>
          <p:nvPr/>
        </p:nvSpPr>
        <p:spPr>
          <a:xfrm>
            <a:off x="750779" y="1123974"/>
            <a:ext cx="3710830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-</a:t>
            </a:r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 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вв.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B5C86-7914-4D64-A90F-60DBAA459A4C}"/>
              </a:ext>
            </a:extLst>
          </p:cNvPr>
          <p:cNvSpPr txBox="1"/>
          <p:nvPr/>
        </p:nvSpPr>
        <p:spPr>
          <a:xfrm>
            <a:off x="5201828" y="1391311"/>
            <a:ext cx="31880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</a:t>
            </a:r>
            <a:r>
              <a:rPr lang="ru-RU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усские путешественники, осваивавшие ранее неизвестные территории Крайнего Севера, Сибири и Дальнего Востока.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6D3190-0323-4BDA-B965-3A2C5B0E22BE}"/>
              </a:ext>
            </a:extLst>
          </p:cNvPr>
          <p:cNvSpPr txBox="1"/>
          <p:nvPr/>
        </p:nvSpPr>
        <p:spPr>
          <a:xfrm>
            <a:off x="8711438" y="4297730"/>
            <a:ext cx="29825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</a:t>
            </a:r>
            <a:r>
              <a:rPr lang="ru-RU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еографические открытия, сделанные землепроходцами, были связаны с освоением северных и северо-восточных направлений.</a:t>
            </a:r>
          </a:p>
        </p:txBody>
      </p:sp>
      <p:sp>
        <p:nvSpPr>
          <p:cNvPr id="22" name="Заголовок 24">
            <a:extLst>
              <a:ext uri="{FF2B5EF4-FFF2-40B4-BE49-F238E27FC236}">
                <a16:creationId xmlns:a16="http://schemas.microsoft.com/office/drawing/2014/main" id="{7E3917DD-F55E-4E5E-9F04-98146F3B45FB}"/>
              </a:ext>
            </a:extLst>
          </p:cNvPr>
          <p:cNvSpPr txBox="1">
            <a:spLocks/>
          </p:cNvSpPr>
          <p:nvPr/>
        </p:nvSpPr>
        <p:spPr>
          <a:xfrm>
            <a:off x="5656347" y="761367"/>
            <a:ext cx="4033550" cy="91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Montserrat ExtraBold" panose="00000900000000000000" pitchFamily="50" charset="-52"/>
              </a:rPr>
              <a:t>Землепроходцы</a:t>
            </a:r>
            <a:endParaRPr lang="ru-RU" sz="800" b="1" dirty="0">
              <a:latin typeface="Montserrat ExtraBold" panose="00000900000000000000" pitchFamily="50" charset="-52"/>
            </a:endParaRPr>
          </a:p>
        </p:txBody>
      </p:sp>
      <p:sp>
        <p:nvSpPr>
          <p:cNvPr id="24" name="Заголовок 24">
            <a:extLst>
              <a:ext uri="{FF2B5EF4-FFF2-40B4-BE49-F238E27FC236}">
                <a16:creationId xmlns:a16="http://schemas.microsoft.com/office/drawing/2014/main" id="{4A50B443-8EB6-479C-9987-8E63C702B864}"/>
              </a:ext>
            </a:extLst>
          </p:cNvPr>
          <p:cNvSpPr txBox="1">
            <a:spLocks/>
          </p:cNvSpPr>
          <p:nvPr/>
        </p:nvSpPr>
        <p:spPr>
          <a:xfrm>
            <a:off x="9124563" y="3566302"/>
            <a:ext cx="4033550" cy="91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Montserrat ExtraBold" panose="00000900000000000000" pitchFamily="50" charset="-52"/>
              </a:rPr>
              <a:t>Европейский</a:t>
            </a:r>
            <a:r>
              <a:rPr lang="ru-RU" sz="2000" b="1" dirty="0">
                <a:latin typeface="Montserrat ExtraBold" panose="00000900000000000000" pitchFamily="50" charset="-52"/>
              </a:rPr>
              <a:t> </a:t>
            </a:r>
          </a:p>
          <a:p>
            <a:r>
              <a:rPr lang="ru-RU" sz="1800" b="1" dirty="0">
                <a:latin typeface="Montserrat ExtraBold" panose="00000900000000000000" pitchFamily="50" charset="-52"/>
              </a:rPr>
              <a:t>Север</a:t>
            </a:r>
            <a:endParaRPr lang="ru-RU" sz="800" b="1" dirty="0">
              <a:latin typeface="Montserrat ExtraBold" panose="00000900000000000000" pitchFamily="50" charset="-52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C7B3E9-3589-4DA5-BFFB-624025FBB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53" y="961595"/>
            <a:ext cx="410757" cy="41075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2A3ACE-6530-4147-A586-B99BCC02F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2124" y="3762533"/>
            <a:ext cx="492298" cy="4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2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FCFE6B92-0017-4110-9FCB-47FBE2BF15E4}"/>
              </a:ext>
            </a:extLst>
          </p:cNvPr>
          <p:cNvSpPr/>
          <p:nvPr/>
        </p:nvSpPr>
        <p:spPr>
          <a:xfrm>
            <a:off x="7800109" y="-2493818"/>
            <a:ext cx="6807199" cy="6807199"/>
          </a:xfrm>
          <a:prstGeom prst="ellipse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ounded Rectangle 106">
            <a:extLst>
              <a:ext uri="{FF2B5EF4-FFF2-40B4-BE49-F238E27FC236}">
                <a16:creationId xmlns:a16="http://schemas.microsoft.com/office/drawing/2014/main" id="{5B398A4B-2506-496F-BBAA-0BD933663574}"/>
              </a:ext>
            </a:extLst>
          </p:cNvPr>
          <p:cNvSpPr/>
          <p:nvPr/>
        </p:nvSpPr>
        <p:spPr>
          <a:xfrm>
            <a:off x="6729966" y="681037"/>
            <a:ext cx="4704651" cy="5495926"/>
          </a:xfrm>
          <a:prstGeom prst="roundRect">
            <a:avLst/>
          </a:prstGeom>
          <a:solidFill>
            <a:srgbClr val="FEFEF2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301060-FFBE-41DC-AE6B-724EAF29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r="24954"/>
          <a:stretch/>
        </p:blipFill>
        <p:spPr>
          <a:xfrm>
            <a:off x="7001164" y="914400"/>
            <a:ext cx="4202545" cy="5033818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sp>
        <p:nvSpPr>
          <p:cNvPr id="10" name="Rounded Rectangle 106">
            <a:extLst>
              <a:ext uri="{FF2B5EF4-FFF2-40B4-BE49-F238E27FC236}">
                <a16:creationId xmlns:a16="http://schemas.microsoft.com/office/drawing/2014/main" id="{56E5C38E-97A6-4876-BA29-676456E4C5AC}"/>
              </a:ext>
            </a:extLst>
          </p:cNvPr>
          <p:cNvSpPr/>
          <p:nvPr/>
        </p:nvSpPr>
        <p:spPr>
          <a:xfrm>
            <a:off x="838199" y="4171950"/>
            <a:ext cx="5095875" cy="1828800"/>
          </a:xfrm>
          <a:prstGeom prst="roundRect">
            <a:avLst/>
          </a:prstGeom>
          <a:solidFill>
            <a:srgbClr val="FFA53D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C569E9-0DE2-4F9F-9B53-6F4190CB3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8044"/>
          <a:stretch/>
        </p:blipFill>
        <p:spPr>
          <a:xfrm>
            <a:off x="1011517" y="4327864"/>
            <a:ext cx="1934883" cy="1537227"/>
          </a:xfrm>
          <a:custGeom>
            <a:avLst/>
            <a:gdLst>
              <a:gd name="connsiteX0" fmla="*/ 421698 w 3027285"/>
              <a:gd name="connsiteY0" fmla="*/ 0 h 2530136"/>
              <a:gd name="connsiteX1" fmla="*/ 2605587 w 3027285"/>
              <a:gd name="connsiteY1" fmla="*/ 0 h 2530136"/>
              <a:gd name="connsiteX2" fmla="*/ 3027285 w 3027285"/>
              <a:gd name="connsiteY2" fmla="*/ 421698 h 2530136"/>
              <a:gd name="connsiteX3" fmla="*/ 3027285 w 3027285"/>
              <a:gd name="connsiteY3" fmla="*/ 2108438 h 2530136"/>
              <a:gd name="connsiteX4" fmla="*/ 2605587 w 3027285"/>
              <a:gd name="connsiteY4" fmla="*/ 2530136 h 2530136"/>
              <a:gd name="connsiteX5" fmla="*/ 421698 w 3027285"/>
              <a:gd name="connsiteY5" fmla="*/ 2530136 h 2530136"/>
              <a:gd name="connsiteX6" fmla="*/ 0 w 3027285"/>
              <a:gd name="connsiteY6" fmla="*/ 2108438 h 2530136"/>
              <a:gd name="connsiteX7" fmla="*/ 0 w 3027285"/>
              <a:gd name="connsiteY7" fmla="*/ 421698 h 2530136"/>
              <a:gd name="connsiteX8" fmla="*/ 421698 w 3027285"/>
              <a:gd name="connsiteY8" fmla="*/ 0 h 253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7285" h="2530136">
                <a:moveTo>
                  <a:pt x="421698" y="0"/>
                </a:moveTo>
                <a:lnTo>
                  <a:pt x="2605587" y="0"/>
                </a:lnTo>
                <a:cubicBezTo>
                  <a:pt x="2838484" y="0"/>
                  <a:pt x="3027285" y="188801"/>
                  <a:pt x="3027285" y="421698"/>
                </a:cubicBezTo>
                <a:lnTo>
                  <a:pt x="3027285" y="2108438"/>
                </a:lnTo>
                <a:cubicBezTo>
                  <a:pt x="3027285" y="2341335"/>
                  <a:pt x="2838484" y="2530136"/>
                  <a:pt x="2605587" y="2530136"/>
                </a:cubicBezTo>
                <a:lnTo>
                  <a:pt x="421698" y="2530136"/>
                </a:lnTo>
                <a:cubicBezTo>
                  <a:pt x="188801" y="2530136"/>
                  <a:pt x="0" y="2341335"/>
                  <a:pt x="0" y="2108438"/>
                </a:cubicBezTo>
                <a:lnTo>
                  <a:pt x="0" y="421698"/>
                </a:lnTo>
                <a:cubicBezTo>
                  <a:pt x="0" y="188801"/>
                  <a:pt x="188801" y="0"/>
                  <a:pt x="42169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2F337E-7B49-4A47-8FBD-5C64F07C085F}"/>
              </a:ext>
            </a:extLst>
          </p:cNvPr>
          <p:cNvSpPr txBox="1"/>
          <p:nvPr/>
        </p:nvSpPr>
        <p:spPr>
          <a:xfrm>
            <a:off x="2956429" y="4712208"/>
            <a:ext cx="29776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 принадлежат открытия островов архипелагов Шпицберген и Новая Земля.</a:t>
            </a:r>
            <a:endParaRPr lang="ru-RU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Заголовок 24">
            <a:extLst>
              <a:ext uri="{FF2B5EF4-FFF2-40B4-BE49-F238E27FC236}">
                <a16:creationId xmlns:a16="http://schemas.microsoft.com/office/drawing/2014/main" id="{BC5785AC-1972-4473-ABED-24F5C5DAE683}"/>
              </a:ext>
            </a:extLst>
          </p:cNvPr>
          <p:cNvSpPr txBox="1">
            <a:spLocks/>
          </p:cNvSpPr>
          <p:nvPr/>
        </p:nvSpPr>
        <p:spPr>
          <a:xfrm>
            <a:off x="2956429" y="4068669"/>
            <a:ext cx="5095875" cy="91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Открытия</a:t>
            </a:r>
            <a:endParaRPr lang="ru-RU" sz="10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4" name="Заголовок 24">
            <a:extLst>
              <a:ext uri="{FF2B5EF4-FFF2-40B4-BE49-F238E27FC236}">
                <a16:creationId xmlns:a16="http://schemas.microsoft.com/office/drawing/2014/main" id="{433BD7A5-A31E-40F0-A158-8A795C59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84" y="751848"/>
            <a:ext cx="5479066" cy="15428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tserrat ExtraBold" panose="00000900000000000000" pitchFamily="50" charset="-52"/>
              </a:rPr>
              <a:t>Новгородская Республика</a:t>
            </a:r>
            <a:endParaRPr lang="ru-RU" sz="1100" b="1" dirty="0">
              <a:latin typeface="Montserrat ExtraBold" panose="000009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4C348-28CD-47A9-91BA-08F90C4D834F}"/>
              </a:ext>
            </a:extLst>
          </p:cNvPr>
          <p:cNvSpPr txBox="1"/>
          <p:nvPr/>
        </p:nvSpPr>
        <p:spPr>
          <a:xfrm>
            <a:off x="750779" y="2026410"/>
            <a:ext cx="5183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Освоение севера Русской равнины началось с путешествий новгородцев, они первыми, стали ходить по Варяжскому (Балтийскому) и Студёному (так они называли моря Северного Ледовитого океана) морям, совершали походы от Кольского полуострова до устья реки Печоры.</a:t>
            </a:r>
          </a:p>
        </p:txBody>
      </p:sp>
      <p:sp>
        <p:nvSpPr>
          <p:cNvPr id="16" name="Заголовок 24">
            <a:extLst>
              <a:ext uri="{FF2B5EF4-FFF2-40B4-BE49-F238E27FC236}">
                <a16:creationId xmlns:a16="http://schemas.microsoft.com/office/drawing/2014/main" id="{51683E20-86E6-44A6-AD52-38536FEEB72B}"/>
              </a:ext>
            </a:extLst>
          </p:cNvPr>
          <p:cNvSpPr txBox="1">
            <a:spLocks/>
          </p:cNvSpPr>
          <p:nvPr/>
        </p:nvSpPr>
        <p:spPr>
          <a:xfrm>
            <a:off x="750779" y="470142"/>
            <a:ext cx="3710830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-</a:t>
            </a:r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XI 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вв.</a:t>
            </a:r>
          </a:p>
        </p:txBody>
      </p:sp>
    </p:spTree>
    <p:extLst>
      <p:ext uri="{BB962C8B-B14F-4D97-AF65-F5344CB8AC3E}">
        <p14:creationId xmlns:p14="http://schemas.microsoft.com/office/powerpoint/2010/main" val="237796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1966D317-1802-4BB5-9BC6-61B617E7A3C3}"/>
              </a:ext>
            </a:extLst>
          </p:cNvPr>
          <p:cNvSpPr/>
          <p:nvPr/>
        </p:nvSpPr>
        <p:spPr>
          <a:xfrm>
            <a:off x="-1854937" y="0"/>
            <a:ext cx="6169891" cy="6858000"/>
          </a:xfrm>
          <a:prstGeom prst="round2SameRect">
            <a:avLst/>
          </a:prstGeom>
          <a:solidFill>
            <a:srgbClr val="FF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B08C6-3E23-4A8D-9AF8-10C854402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r="22611"/>
          <a:stretch/>
        </p:blipFill>
        <p:spPr>
          <a:xfrm>
            <a:off x="2846374" y="2164701"/>
            <a:ext cx="3011054" cy="3626499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8078D-BB8E-4ECD-AA14-55D35D06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r="17063"/>
          <a:stretch/>
        </p:blipFill>
        <p:spPr>
          <a:xfrm>
            <a:off x="1211219" y="4368798"/>
            <a:ext cx="1348511" cy="1348511"/>
          </a:xfrm>
          <a:prstGeom prst="ellipse">
            <a:avLst/>
          </a:prstGeom>
          <a:pattFill prst="pct5">
            <a:fgClr>
              <a:srgbClr val="0051E8"/>
            </a:fgClr>
            <a:bgClr>
              <a:sysClr val="window" lastClr="FFFFFF"/>
            </a:bgClr>
          </a:patt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42260-2BCD-44ED-9DE8-E69463A4D8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509" r="17196" b="-509"/>
          <a:stretch/>
        </p:blipFill>
        <p:spPr>
          <a:xfrm>
            <a:off x="334054" y="507388"/>
            <a:ext cx="3612571" cy="3626499"/>
          </a:xfrm>
          <a:custGeom>
            <a:avLst/>
            <a:gdLst>
              <a:gd name="connsiteX0" fmla="*/ 602107 w 3612571"/>
              <a:gd name="connsiteY0" fmla="*/ 0 h 3626499"/>
              <a:gd name="connsiteX1" fmla="*/ 3010464 w 3612571"/>
              <a:gd name="connsiteY1" fmla="*/ 0 h 3626499"/>
              <a:gd name="connsiteX2" fmla="*/ 3612571 w 3612571"/>
              <a:gd name="connsiteY2" fmla="*/ 504615 h 3626499"/>
              <a:gd name="connsiteX3" fmla="*/ 3612571 w 3612571"/>
              <a:gd name="connsiteY3" fmla="*/ 1413776 h 3626499"/>
              <a:gd name="connsiteX4" fmla="*/ 2863962 w 3612571"/>
              <a:gd name="connsiteY4" fmla="*/ 1413776 h 3626499"/>
              <a:gd name="connsiteX5" fmla="*/ 2225385 w 3612571"/>
              <a:gd name="connsiteY5" fmla="*/ 2052353 h 3626499"/>
              <a:gd name="connsiteX6" fmla="*/ 2225385 w 3612571"/>
              <a:gd name="connsiteY6" fmla="*/ 3626499 h 3626499"/>
              <a:gd name="connsiteX7" fmla="*/ 602107 w 3612571"/>
              <a:gd name="connsiteY7" fmla="*/ 3626499 h 3626499"/>
              <a:gd name="connsiteX8" fmla="*/ 0 w 3612571"/>
              <a:gd name="connsiteY8" fmla="*/ 3121885 h 3626499"/>
              <a:gd name="connsiteX9" fmla="*/ 0 w 3612571"/>
              <a:gd name="connsiteY9" fmla="*/ 504615 h 3626499"/>
              <a:gd name="connsiteX10" fmla="*/ 602107 w 3612571"/>
              <a:gd name="connsiteY10" fmla="*/ 0 h 362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2571" h="3626499">
                <a:moveTo>
                  <a:pt x="602107" y="0"/>
                </a:moveTo>
                <a:lnTo>
                  <a:pt x="3010464" y="0"/>
                </a:lnTo>
                <a:cubicBezTo>
                  <a:pt x="3342998" y="0"/>
                  <a:pt x="3612571" y="225924"/>
                  <a:pt x="3612571" y="504615"/>
                </a:cubicBezTo>
                <a:lnTo>
                  <a:pt x="3612571" y="1413776"/>
                </a:lnTo>
                <a:lnTo>
                  <a:pt x="2863962" y="1413776"/>
                </a:lnTo>
                <a:cubicBezTo>
                  <a:pt x="2511286" y="1413776"/>
                  <a:pt x="2225385" y="1699677"/>
                  <a:pt x="2225385" y="2052353"/>
                </a:cubicBezTo>
                <a:lnTo>
                  <a:pt x="2225385" y="3626499"/>
                </a:lnTo>
                <a:lnTo>
                  <a:pt x="602107" y="3626499"/>
                </a:lnTo>
                <a:cubicBezTo>
                  <a:pt x="269573" y="3626499"/>
                  <a:pt x="0" y="3400575"/>
                  <a:pt x="0" y="3121885"/>
                </a:cubicBezTo>
                <a:lnTo>
                  <a:pt x="0" y="504615"/>
                </a:lnTo>
                <a:cubicBezTo>
                  <a:pt x="0" y="225924"/>
                  <a:pt x="269573" y="0"/>
                  <a:pt x="602107" y="0"/>
                </a:cubicBezTo>
                <a:close/>
              </a:path>
            </a:pathLst>
          </a:custGeom>
        </p:spPr>
      </p:pic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A3B17C43-20C0-4AA6-AA39-EA39EC85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096" y="668720"/>
            <a:ext cx="5088253" cy="1542826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Montserrat ExtraBold" panose="00000900000000000000" pitchFamily="50" charset="-52"/>
              </a:rPr>
              <a:t>Поморы</a:t>
            </a:r>
            <a:endParaRPr lang="ru-RU" sz="1800" b="1" dirty="0">
              <a:latin typeface="Montserrat ExtraBold" panose="00000900000000000000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E9E7A-AE23-4AF8-BEF5-1A952DC27867}"/>
              </a:ext>
            </a:extLst>
          </p:cNvPr>
          <p:cNvSpPr txBox="1"/>
          <p:nvPr/>
        </p:nvSpPr>
        <p:spPr>
          <a:xfrm>
            <a:off x="6187690" y="1783593"/>
            <a:ext cx="5391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 побережье Белого моря сформировалась новая группа русского народа — поморы. Они занимались рыболовством и охотой на морских животных. Поморы продолжали осваивать и заселять северные территории, совершали путешествия по самому холодному океану (Студёному морю).</a:t>
            </a:r>
          </a:p>
        </p:txBody>
      </p:sp>
      <p:sp>
        <p:nvSpPr>
          <p:cNvPr id="10" name="Заголовок 24">
            <a:extLst>
              <a:ext uri="{FF2B5EF4-FFF2-40B4-BE49-F238E27FC236}">
                <a16:creationId xmlns:a16="http://schemas.microsoft.com/office/drawing/2014/main" id="{4754AFB8-4E14-4514-B1C3-096B6ED65780}"/>
              </a:ext>
            </a:extLst>
          </p:cNvPr>
          <p:cNvSpPr txBox="1">
            <a:spLocks/>
          </p:cNvSpPr>
          <p:nvPr/>
        </p:nvSpPr>
        <p:spPr>
          <a:xfrm>
            <a:off x="6187691" y="507388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XIV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  <p:sp>
        <p:nvSpPr>
          <p:cNvPr id="11" name="Rounded Rectangle 106">
            <a:extLst>
              <a:ext uri="{FF2B5EF4-FFF2-40B4-BE49-F238E27FC236}">
                <a16:creationId xmlns:a16="http://schemas.microsoft.com/office/drawing/2014/main" id="{1B3F1386-10A7-44C2-A21E-356FE8EE6E2C}"/>
              </a:ext>
            </a:extLst>
          </p:cNvPr>
          <p:cNvSpPr/>
          <p:nvPr/>
        </p:nvSpPr>
        <p:spPr>
          <a:xfrm>
            <a:off x="6255676" y="3924301"/>
            <a:ext cx="5323417" cy="1866900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BC240-8372-4895-94DA-4ADAD6DFFF8C}"/>
              </a:ext>
            </a:extLst>
          </p:cNvPr>
          <p:cNvSpPr txBox="1"/>
          <p:nvPr/>
        </p:nvSpPr>
        <p:spPr>
          <a:xfrm>
            <a:off x="6336969" y="4401919"/>
            <a:ext cx="5242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Поморы были искусными судостроителями и мореходами, изучали законы приливов и отливов, образования и таяния льдов. Их жизнь строилась вокруг морских промыслов: ловли рыбы и тюленей, добычи жемчуга. </a:t>
            </a:r>
            <a:endParaRPr lang="ru-RU" sz="16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Заголовок 24">
            <a:extLst>
              <a:ext uri="{FF2B5EF4-FFF2-40B4-BE49-F238E27FC236}">
                <a16:creationId xmlns:a16="http://schemas.microsoft.com/office/drawing/2014/main" id="{C9BB1092-C252-4AC2-BFDE-8377BC6A69BB}"/>
              </a:ext>
            </a:extLst>
          </p:cNvPr>
          <p:cNvSpPr txBox="1">
            <a:spLocks/>
          </p:cNvSpPr>
          <p:nvPr/>
        </p:nvSpPr>
        <p:spPr>
          <a:xfrm>
            <a:off x="6814437" y="3833968"/>
            <a:ext cx="5095875" cy="85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Жизнь поморов</a:t>
            </a:r>
            <a:endParaRPr lang="ru-RU" sz="9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493B75-0AD4-47C8-8844-E6E1B5DE3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08" y="4007323"/>
            <a:ext cx="368329" cy="3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8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461380-FFE6-4239-817F-18D24A9C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r="26594"/>
          <a:stretch/>
        </p:blipFill>
        <p:spPr>
          <a:xfrm>
            <a:off x="7904148" y="681037"/>
            <a:ext cx="3525851" cy="5495926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8E615-55E2-43C6-BA3C-39B0F57D7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6151"/>
          <a:stretch/>
        </p:blipFill>
        <p:spPr>
          <a:xfrm>
            <a:off x="762001" y="1643063"/>
            <a:ext cx="3152774" cy="2712321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CCAC1090-E6BD-44A1-9BFF-0A0AECA3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21045"/>
            <a:ext cx="5088253" cy="1542826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Montserrat ExtraBold" panose="00000900000000000000" pitchFamily="50" charset="-52"/>
              </a:rPr>
              <a:t>Поморы</a:t>
            </a:r>
            <a:endParaRPr lang="ru-RU" sz="1800" b="1" dirty="0">
              <a:latin typeface="Montserrat ExtraBold" panose="00000900000000000000" pitchFamily="50" charset="-52"/>
            </a:endParaRP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6F1B7E31-851C-48D0-906C-FA1CB1C899DB}"/>
              </a:ext>
            </a:extLst>
          </p:cNvPr>
          <p:cNvSpPr txBox="1">
            <a:spLocks/>
          </p:cNvSpPr>
          <p:nvPr/>
        </p:nvSpPr>
        <p:spPr>
          <a:xfrm>
            <a:off x="4204487" y="1620735"/>
            <a:ext cx="3438525" cy="906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Суда </a:t>
            </a:r>
          </a:p>
          <a:p>
            <a:r>
              <a:rPr lang="ru-RU" sz="32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поморов</a:t>
            </a:r>
            <a:endParaRPr lang="ru-RU" sz="1100" b="1" dirty="0">
              <a:solidFill>
                <a:srgbClr val="FF7B00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CF0A8-9047-43BC-8CF4-FF4CEB63E861}"/>
              </a:ext>
            </a:extLst>
          </p:cNvPr>
          <p:cNvSpPr txBox="1"/>
          <p:nvPr/>
        </p:nvSpPr>
        <p:spPr>
          <a:xfrm>
            <a:off x="4209249" y="2541249"/>
            <a:ext cx="3525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Поморы строили лёгкие суда (ладьи и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кочи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) особой формы, напоминающей ореховую скорлупу. Благодаря ей в случае если судно сдавливали льды, оно не разрушалось, а выдавливалось вверх.</a:t>
            </a:r>
          </a:p>
        </p:txBody>
      </p:sp>
      <p:sp>
        <p:nvSpPr>
          <p:cNvPr id="12" name="Rounded Rectangle 106">
            <a:extLst>
              <a:ext uri="{FF2B5EF4-FFF2-40B4-BE49-F238E27FC236}">
                <a16:creationId xmlns:a16="http://schemas.microsoft.com/office/drawing/2014/main" id="{AFB74FAB-EC60-4CDE-99C0-B82BBC45128F}"/>
              </a:ext>
            </a:extLst>
          </p:cNvPr>
          <p:cNvSpPr/>
          <p:nvPr/>
        </p:nvSpPr>
        <p:spPr>
          <a:xfrm>
            <a:off x="762001" y="4667250"/>
            <a:ext cx="6724649" cy="1509713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1717F-E84C-488D-A934-E8D478E3F599}"/>
              </a:ext>
            </a:extLst>
          </p:cNvPr>
          <p:cNvSpPr txBox="1"/>
          <p:nvPr/>
        </p:nvSpPr>
        <p:spPr>
          <a:xfrm>
            <a:off x="804062" y="5045422"/>
            <a:ext cx="6810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Поморы считали плавание испытанием, из которого достойные возвращаются домой победителями, а спасовавшие перед стихией погибают. Но про них говорили не «утонул», а «море взяло». Море олицетворяло собой справедливость.</a:t>
            </a:r>
            <a:endParaRPr lang="ru-RU" sz="16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Заголовок 24">
            <a:extLst>
              <a:ext uri="{FF2B5EF4-FFF2-40B4-BE49-F238E27FC236}">
                <a16:creationId xmlns:a16="http://schemas.microsoft.com/office/drawing/2014/main" id="{1A3DAB26-695D-4826-A197-FD467477FF98}"/>
              </a:ext>
            </a:extLst>
          </p:cNvPr>
          <p:cNvSpPr txBox="1">
            <a:spLocks/>
          </p:cNvSpPr>
          <p:nvPr/>
        </p:nvSpPr>
        <p:spPr>
          <a:xfrm>
            <a:off x="1327529" y="4513064"/>
            <a:ext cx="5095875" cy="85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Отношение к морю</a:t>
            </a:r>
            <a:endParaRPr lang="ru-RU" sz="9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92BBE1-3DB3-4514-92B8-EAF3C39B9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0" y="4686419"/>
            <a:ext cx="368329" cy="3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A253DC-FE4D-43FE-A0BD-0934AF8DB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8011"/>
          <a:stretch/>
        </p:blipFill>
        <p:spPr>
          <a:xfrm>
            <a:off x="7075475" y="564501"/>
            <a:ext cx="5116526" cy="2864499"/>
          </a:xfrm>
          <a:custGeom>
            <a:avLst/>
            <a:gdLst>
              <a:gd name="connsiteX0" fmla="*/ 383823 w 5116526"/>
              <a:gd name="connsiteY0" fmla="*/ 0 h 2864499"/>
              <a:gd name="connsiteX1" fmla="*/ 3667963 w 5116526"/>
              <a:gd name="connsiteY1" fmla="*/ 0 h 2864499"/>
              <a:gd name="connsiteX2" fmla="*/ 3729565 w 5116526"/>
              <a:gd name="connsiteY2" fmla="*/ 0 h 2864499"/>
              <a:gd name="connsiteX3" fmla="*/ 5116526 w 5116526"/>
              <a:gd name="connsiteY3" fmla="*/ 0 h 2864499"/>
              <a:gd name="connsiteX4" fmla="*/ 5116526 w 5116526"/>
              <a:gd name="connsiteY4" fmla="*/ 2864499 h 2864499"/>
              <a:gd name="connsiteX5" fmla="*/ 3729565 w 5116526"/>
              <a:gd name="connsiteY5" fmla="*/ 2864499 h 2864499"/>
              <a:gd name="connsiteX6" fmla="*/ 3667963 w 5116526"/>
              <a:gd name="connsiteY6" fmla="*/ 2864499 h 2864499"/>
              <a:gd name="connsiteX7" fmla="*/ 383823 w 5116526"/>
              <a:gd name="connsiteY7" fmla="*/ 2864499 h 2864499"/>
              <a:gd name="connsiteX8" fmla="*/ 0 w 5116526"/>
              <a:gd name="connsiteY8" fmla="*/ 2387073 h 2864499"/>
              <a:gd name="connsiteX9" fmla="*/ 0 w 5116526"/>
              <a:gd name="connsiteY9" fmla="*/ 477426 h 2864499"/>
              <a:gd name="connsiteX10" fmla="*/ 383823 w 5116526"/>
              <a:gd name="connsiteY10" fmla="*/ 0 h 286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6526" h="2864499">
                <a:moveTo>
                  <a:pt x="383823" y="0"/>
                </a:moveTo>
                <a:lnTo>
                  <a:pt x="3667963" y="0"/>
                </a:lnTo>
                <a:lnTo>
                  <a:pt x="3729565" y="0"/>
                </a:lnTo>
                <a:lnTo>
                  <a:pt x="5116526" y="0"/>
                </a:lnTo>
                <a:lnTo>
                  <a:pt x="5116526" y="2864499"/>
                </a:lnTo>
                <a:lnTo>
                  <a:pt x="3729565" y="2864499"/>
                </a:lnTo>
                <a:lnTo>
                  <a:pt x="3667963" y="2864499"/>
                </a:lnTo>
                <a:lnTo>
                  <a:pt x="383823" y="2864499"/>
                </a:lnTo>
                <a:cubicBezTo>
                  <a:pt x="171844" y="2864499"/>
                  <a:pt x="0" y="2650748"/>
                  <a:pt x="0" y="2387073"/>
                </a:cubicBezTo>
                <a:lnTo>
                  <a:pt x="0" y="477426"/>
                </a:lnTo>
                <a:cubicBezTo>
                  <a:pt x="0" y="213751"/>
                  <a:pt x="171844" y="0"/>
                  <a:pt x="383823" y="0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97092A-6E3C-4B6D-B6B9-1FCFBD9F8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12014"/>
          <a:stretch/>
        </p:blipFill>
        <p:spPr>
          <a:xfrm flipH="1">
            <a:off x="0" y="3429000"/>
            <a:ext cx="5116526" cy="2864499"/>
          </a:xfrm>
          <a:custGeom>
            <a:avLst/>
            <a:gdLst>
              <a:gd name="connsiteX0" fmla="*/ 383823 w 5116526"/>
              <a:gd name="connsiteY0" fmla="*/ 0 h 2864499"/>
              <a:gd name="connsiteX1" fmla="*/ 3667963 w 5116526"/>
              <a:gd name="connsiteY1" fmla="*/ 0 h 2864499"/>
              <a:gd name="connsiteX2" fmla="*/ 3729565 w 5116526"/>
              <a:gd name="connsiteY2" fmla="*/ 0 h 2864499"/>
              <a:gd name="connsiteX3" fmla="*/ 5116526 w 5116526"/>
              <a:gd name="connsiteY3" fmla="*/ 0 h 2864499"/>
              <a:gd name="connsiteX4" fmla="*/ 5116526 w 5116526"/>
              <a:gd name="connsiteY4" fmla="*/ 2864499 h 2864499"/>
              <a:gd name="connsiteX5" fmla="*/ 3729565 w 5116526"/>
              <a:gd name="connsiteY5" fmla="*/ 2864499 h 2864499"/>
              <a:gd name="connsiteX6" fmla="*/ 3667963 w 5116526"/>
              <a:gd name="connsiteY6" fmla="*/ 2864499 h 2864499"/>
              <a:gd name="connsiteX7" fmla="*/ 383823 w 5116526"/>
              <a:gd name="connsiteY7" fmla="*/ 2864499 h 2864499"/>
              <a:gd name="connsiteX8" fmla="*/ 0 w 5116526"/>
              <a:gd name="connsiteY8" fmla="*/ 2387073 h 2864499"/>
              <a:gd name="connsiteX9" fmla="*/ 0 w 5116526"/>
              <a:gd name="connsiteY9" fmla="*/ 477426 h 2864499"/>
              <a:gd name="connsiteX10" fmla="*/ 383823 w 5116526"/>
              <a:gd name="connsiteY10" fmla="*/ 0 h 286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6526" h="2864499">
                <a:moveTo>
                  <a:pt x="383823" y="0"/>
                </a:moveTo>
                <a:lnTo>
                  <a:pt x="3667963" y="0"/>
                </a:lnTo>
                <a:lnTo>
                  <a:pt x="3729565" y="0"/>
                </a:lnTo>
                <a:lnTo>
                  <a:pt x="5116526" y="0"/>
                </a:lnTo>
                <a:lnTo>
                  <a:pt x="5116526" y="2864499"/>
                </a:lnTo>
                <a:lnTo>
                  <a:pt x="3729565" y="2864499"/>
                </a:lnTo>
                <a:lnTo>
                  <a:pt x="3667963" y="2864499"/>
                </a:lnTo>
                <a:lnTo>
                  <a:pt x="383823" y="2864499"/>
                </a:lnTo>
                <a:cubicBezTo>
                  <a:pt x="171844" y="2864499"/>
                  <a:pt x="0" y="2650748"/>
                  <a:pt x="0" y="2387073"/>
                </a:cubicBezTo>
                <a:lnTo>
                  <a:pt x="0" y="477426"/>
                </a:lnTo>
                <a:cubicBezTo>
                  <a:pt x="0" y="213751"/>
                  <a:pt x="171844" y="0"/>
                  <a:pt x="383823" y="0"/>
                </a:cubicBezTo>
                <a:close/>
              </a:path>
            </a:pathLst>
          </a:custGeom>
        </p:spPr>
      </p:pic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4F8B141C-F1CD-42B6-ADE6-102933D5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71" y="1125883"/>
            <a:ext cx="5088253" cy="1542826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Montserrat ExtraBold" panose="00000900000000000000" pitchFamily="50" charset="-52"/>
              </a:rPr>
              <a:t>Московское княжество</a:t>
            </a:r>
            <a:endParaRPr lang="ru-RU" sz="1800" b="1" dirty="0">
              <a:latin typeface="Montserrat ExtraBold" panose="00000900000000000000" pitchFamily="50" charset="-52"/>
            </a:endParaRP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2CBAF9D3-448E-4BE1-94EF-B509D500E057}"/>
              </a:ext>
            </a:extLst>
          </p:cNvPr>
          <p:cNvSpPr txBox="1">
            <a:spLocks/>
          </p:cNvSpPr>
          <p:nvPr/>
        </p:nvSpPr>
        <p:spPr>
          <a:xfrm>
            <a:off x="691766" y="564501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XIV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-</a:t>
            </a:r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FE658-1019-45A3-A56A-1A3232C797A5}"/>
              </a:ext>
            </a:extLst>
          </p:cNvPr>
          <p:cNvSpPr txBox="1"/>
          <p:nvPr/>
        </p:nvSpPr>
        <p:spPr>
          <a:xfrm>
            <a:off x="5705476" y="4491755"/>
            <a:ext cx="5536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 XIV–XV в. сильное Московское княжество стало расширяться на восток. В его состав вошли страна Коми и Пермь Великая. В конце XV в. русские дошли до реки Иртыш.</a:t>
            </a:r>
          </a:p>
        </p:txBody>
      </p:sp>
      <p:sp>
        <p:nvSpPr>
          <p:cNvPr id="11" name="Заголовок 24">
            <a:extLst>
              <a:ext uri="{FF2B5EF4-FFF2-40B4-BE49-F238E27FC236}">
                <a16:creationId xmlns:a16="http://schemas.microsoft.com/office/drawing/2014/main" id="{128EAC66-7E6C-4BB0-9AA4-23DA97BCA76E}"/>
              </a:ext>
            </a:extLst>
          </p:cNvPr>
          <p:cNvSpPr txBox="1">
            <a:spLocks/>
          </p:cNvSpPr>
          <p:nvPr/>
        </p:nvSpPr>
        <p:spPr>
          <a:xfrm>
            <a:off x="5705476" y="3766449"/>
            <a:ext cx="5088253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Расширение на восток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332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77593-11B0-40A1-B177-1CA1A3D1C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r="11180"/>
          <a:stretch/>
        </p:blipFill>
        <p:spPr>
          <a:xfrm>
            <a:off x="8555183" y="581891"/>
            <a:ext cx="2953327" cy="5708073"/>
          </a:xfrm>
          <a:custGeom>
            <a:avLst/>
            <a:gdLst>
              <a:gd name="connsiteX0" fmla="*/ 357146 w 2953327"/>
              <a:gd name="connsiteY0" fmla="*/ 0 h 5708073"/>
              <a:gd name="connsiteX1" fmla="*/ 2596181 w 2953327"/>
              <a:gd name="connsiteY1" fmla="*/ 0 h 5708073"/>
              <a:gd name="connsiteX2" fmla="*/ 2953327 w 2953327"/>
              <a:gd name="connsiteY2" fmla="*/ 354564 h 5708073"/>
              <a:gd name="connsiteX3" fmla="*/ 2953327 w 2953327"/>
              <a:gd name="connsiteY3" fmla="*/ 1357101 h 5708073"/>
              <a:gd name="connsiteX4" fmla="*/ 2953327 w 2953327"/>
              <a:gd name="connsiteY4" fmla="*/ 1772782 h 5708073"/>
              <a:gd name="connsiteX5" fmla="*/ 2953327 w 2953327"/>
              <a:gd name="connsiteY5" fmla="*/ 3935292 h 5708073"/>
              <a:gd name="connsiteX6" fmla="*/ 2953327 w 2953327"/>
              <a:gd name="connsiteY6" fmla="*/ 4107979 h 5708073"/>
              <a:gd name="connsiteX7" fmla="*/ 2953327 w 2953327"/>
              <a:gd name="connsiteY7" fmla="*/ 5353509 h 5708073"/>
              <a:gd name="connsiteX8" fmla="*/ 2596181 w 2953327"/>
              <a:gd name="connsiteY8" fmla="*/ 5708073 h 5708073"/>
              <a:gd name="connsiteX9" fmla="*/ 357146 w 2953327"/>
              <a:gd name="connsiteY9" fmla="*/ 5708073 h 5708073"/>
              <a:gd name="connsiteX10" fmla="*/ 0 w 2953327"/>
              <a:gd name="connsiteY10" fmla="*/ 5353509 h 5708073"/>
              <a:gd name="connsiteX11" fmla="*/ 0 w 2953327"/>
              <a:gd name="connsiteY11" fmla="*/ 4107979 h 5708073"/>
              <a:gd name="connsiteX12" fmla="*/ 0 w 2953327"/>
              <a:gd name="connsiteY12" fmla="*/ 3935292 h 5708073"/>
              <a:gd name="connsiteX13" fmla="*/ 0 w 2953327"/>
              <a:gd name="connsiteY13" fmla="*/ 1772782 h 5708073"/>
              <a:gd name="connsiteX14" fmla="*/ 0 w 2953327"/>
              <a:gd name="connsiteY14" fmla="*/ 1357101 h 5708073"/>
              <a:gd name="connsiteX15" fmla="*/ 0 w 2953327"/>
              <a:gd name="connsiteY15" fmla="*/ 354564 h 5708073"/>
              <a:gd name="connsiteX16" fmla="*/ 357146 w 2953327"/>
              <a:gd name="connsiteY16" fmla="*/ 0 h 570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53327" h="5708073">
                <a:moveTo>
                  <a:pt x="357146" y="0"/>
                </a:moveTo>
                <a:lnTo>
                  <a:pt x="2596181" y="0"/>
                </a:lnTo>
                <a:cubicBezTo>
                  <a:pt x="2793427" y="0"/>
                  <a:pt x="2953327" y="158744"/>
                  <a:pt x="2953327" y="354564"/>
                </a:cubicBezTo>
                <a:lnTo>
                  <a:pt x="2953327" y="1357101"/>
                </a:lnTo>
                <a:lnTo>
                  <a:pt x="2953327" y="1772782"/>
                </a:lnTo>
                <a:lnTo>
                  <a:pt x="2953327" y="3935292"/>
                </a:lnTo>
                <a:lnTo>
                  <a:pt x="2953327" y="4107979"/>
                </a:lnTo>
                <a:lnTo>
                  <a:pt x="2953327" y="5353509"/>
                </a:lnTo>
                <a:cubicBezTo>
                  <a:pt x="2953327" y="5549329"/>
                  <a:pt x="2793427" y="5708073"/>
                  <a:pt x="2596181" y="5708073"/>
                </a:cubicBezTo>
                <a:lnTo>
                  <a:pt x="357146" y="5708073"/>
                </a:lnTo>
                <a:cubicBezTo>
                  <a:pt x="159900" y="5708073"/>
                  <a:pt x="0" y="5549329"/>
                  <a:pt x="0" y="5353509"/>
                </a:cubicBezTo>
                <a:lnTo>
                  <a:pt x="0" y="4107979"/>
                </a:lnTo>
                <a:lnTo>
                  <a:pt x="0" y="3935292"/>
                </a:lnTo>
                <a:lnTo>
                  <a:pt x="0" y="1772782"/>
                </a:lnTo>
                <a:lnTo>
                  <a:pt x="0" y="1357101"/>
                </a:lnTo>
                <a:lnTo>
                  <a:pt x="0" y="354564"/>
                </a:lnTo>
                <a:cubicBezTo>
                  <a:pt x="0" y="158744"/>
                  <a:pt x="159900" y="0"/>
                  <a:pt x="357146" y="0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684D36-ED96-4617-8548-98B78A88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5592"/>
          <a:stretch/>
        </p:blipFill>
        <p:spPr>
          <a:xfrm>
            <a:off x="5402409" y="551294"/>
            <a:ext cx="2953327" cy="2413580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270FF-DF87-4F2F-9C9E-CF3AB6329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13337"/>
          <a:stretch/>
        </p:blipFill>
        <p:spPr>
          <a:xfrm>
            <a:off x="5402408" y="3151043"/>
            <a:ext cx="2953327" cy="3138920"/>
          </a:xfrm>
          <a:custGeom>
            <a:avLst/>
            <a:gdLst>
              <a:gd name="connsiteX0" fmla="*/ 700438 w 4202545"/>
              <a:gd name="connsiteY0" fmla="*/ 0 h 5033818"/>
              <a:gd name="connsiteX1" fmla="*/ 3502107 w 4202545"/>
              <a:gd name="connsiteY1" fmla="*/ 0 h 5033818"/>
              <a:gd name="connsiteX2" fmla="*/ 4202545 w 4202545"/>
              <a:gd name="connsiteY2" fmla="*/ 700438 h 5033818"/>
              <a:gd name="connsiteX3" fmla="*/ 4202545 w 4202545"/>
              <a:gd name="connsiteY3" fmla="*/ 4333380 h 5033818"/>
              <a:gd name="connsiteX4" fmla="*/ 3502107 w 4202545"/>
              <a:gd name="connsiteY4" fmla="*/ 5033818 h 5033818"/>
              <a:gd name="connsiteX5" fmla="*/ 700438 w 4202545"/>
              <a:gd name="connsiteY5" fmla="*/ 5033818 h 5033818"/>
              <a:gd name="connsiteX6" fmla="*/ 0 w 4202545"/>
              <a:gd name="connsiteY6" fmla="*/ 4333380 h 5033818"/>
              <a:gd name="connsiteX7" fmla="*/ 0 w 4202545"/>
              <a:gd name="connsiteY7" fmla="*/ 700438 h 5033818"/>
              <a:gd name="connsiteX8" fmla="*/ 700438 w 4202545"/>
              <a:gd name="connsiteY8" fmla="*/ 0 h 503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2545" h="5033818">
                <a:moveTo>
                  <a:pt x="700438" y="0"/>
                </a:moveTo>
                <a:lnTo>
                  <a:pt x="3502107" y="0"/>
                </a:lnTo>
                <a:cubicBezTo>
                  <a:pt x="3888948" y="0"/>
                  <a:pt x="4202545" y="313597"/>
                  <a:pt x="4202545" y="700438"/>
                </a:cubicBezTo>
                <a:lnTo>
                  <a:pt x="4202545" y="4333380"/>
                </a:lnTo>
                <a:cubicBezTo>
                  <a:pt x="4202545" y="4720221"/>
                  <a:pt x="3888948" y="5033818"/>
                  <a:pt x="3502107" y="5033818"/>
                </a:cubicBezTo>
                <a:lnTo>
                  <a:pt x="700438" y="5033818"/>
                </a:lnTo>
                <a:cubicBezTo>
                  <a:pt x="313597" y="5033818"/>
                  <a:pt x="0" y="4720221"/>
                  <a:pt x="0" y="4333380"/>
                </a:cubicBezTo>
                <a:lnTo>
                  <a:pt x="0" y="700438"/>
                </a:lnTo>
                <a:cubicBezTo>
                  <a:pt x="0" y="313597"/>
                  <a:pt x="313597" y="0"/>
                  <a:pt x="700438" y="0"/>
                </a:cubicBezTo>
                <a:close/>
              </a:path>
            </a:pathLst>
          </a:custGeom>
        </p:spPr>
      </p:pic>
      <p:sp>
        <p:nvSpPr>
          <p:cNvPr id="7" name="Заголовок 24">
            <a:extLst>
              <a:ext uri="{FF2B5EF4-FFF2-40B4-BE49-F238E27FC236}">
                <a16:creationId xmlns:a16="http://schemas.microsoft.com/office/drawing/2014/main" id="{0E7CB0CB-CF93-4C77-855B-20220F58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71" y="800560"/>
            <a:ext cx="6643393" cy="154282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Montserrat ExtraBold" panose="00000900000000000000" pitchFamily="50" charset="-52"/>
              </a:rPr>
              <a:t>Иван </a:t>
            </a:r>
            <a:r>
              <a:rPr lang="en-US" sz="4000" b="1" dirty="0">
                <a:latin typeface="Montserrat ExtraBold" panose="00000900000000000000" pitchFamily="50" charset="-52"/>
              </a:rPr>
              <a:t>IV</a:t>
            </a:r>
            <a:br>
              <a:rPr lang="ru-RU" sz="4000" b="1" dirty="0">
                <a:latin typeface="Montserrat ExtraBold" panose="00000900000000000000" pitchFamily="50" charset="-52"/>
              </a:rPr>
            </a:br>
            <a:r>
              <a:rPr lang="ru-RU" sz="4000" b="1" dirty="0">
                <a:latin typeface="Montserrat ExtraBold" panose="00000900000000000000" pitchFamily="50" charset="-52"/>
              </a:rPr>
              <a:t>Грозный</a:t>
            </a:r>
            <a:endParaRPr lang="ru-RU" sz="1400" b="1" dirty="0">
              <a:latin typeface="Montserrat ExtraBold" panose="00000900000000000000" pitchFamily="50" charset="-52"/>
            </a:endParaRPr>
          </a:p>
        </p:txBody>
      </p:sp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18BEE8B3-2EB8-4DE6-899F-80C09B43E87D}"/>
              </a:ext>
            </a:extLst>
          </p:cNvPr>
          <p:cNvSpPr txBox="1">
            <a:spLocks/>
          </p:cNvSpPr>
          <p:nvPr/>
        </p:nvSpPr>
        <p:spPr>
          <a:xfrm>
            <a:off x="691766" y="475185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1811D-0E78-4217-8F38-DDF8FCB90004}"/>
              </a:ext>
            </a:extLst>
          </p:cNvPr>
          <p:cNvSpPr txBox="1"/>
          <p:nvPr/>
        </p:nvSpPr>
        <p:spPr>
          <a:xfrm>
            <a:off x="691766" y="2241118"/>
            <a:ext cx="4177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 XVI в. Русское государство присоединило к своей территории Казанское и Астраханское ханства. С этого времени в состав России начали входить многочисленные народы, которые исповедовали ислам.</a:t>
            </a:r>
          </a:p>
        </p:txBody>
      </p:sp>
      <p:sp>
        <p:nvSpPr>
          <p:cNvPr id="19" name="Rounded Rectangle 106">
            <a:extLst>
              <a:ext uri="{FF2B5EF4-FFF2-40B4-BE49-F238E27FC236}">
                <a16:creationId xmlns:a16="http://schemas.microsoft.com/office/drawing/2014/main" id="{5BEC33C4-067A-4B7C-AA43-B018F0B2052E}"/>
              </a:ext>
            </a:extLst>
          </p:cNvPr>
          <p:cNvSpPr/>
          <p:nvPr/>
        </p:nvSpPr>
        <p:spPr>
          <a:xfrm>
            <a:off x="691767" y="4888923"/>
            <a:ext cx="4138852" cy="1401039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4EF6C-1BF5-4B45-B34E-F2E9598ED938}"/>
              </a:ext>
            </a:extLst>
          </p:cNvPr>
          <p:cNvSpPr txBox="1"/>
          <p:nvPr/>
        </p:nvSpPr>
        <p:spPr>
          <a:xfrm>
            <a:off x="812337" y="5273372"/>
            <a:ext cx="3841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Был построен в память о присоединении Казанского ханства Иваном Грозным.</a:t>
            </a:r>
            <a:endParaRPr lang="ru-RU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Заголовок 24">
            <a:extLst>
              <a:ext uri="{FF2B5EF4-FFF2-40B4-BE49-F238E27FC236}">
                <a16:creationId xmlns:a16="http://schemas.microsoft.com/office/drawing/2014/main" id="{6BD3AB22-03BF-4521-90F2-9E4EDA4F1BDB}"/>
              </a:ext>
            </a:extLst>
          </p:cNvPr>
          <p:cNvSpPr txBox="1">
            <a:spLocks/>
          </p:cNvSpPr>
          <p:nvPr/>
        </p:nvSpPr>
        <p:spPr>
          <a:xfrm>
            <a:off x="855327" y="4735892"/>
            <a:ext cx="5095875" cy="85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Собор Василия Блаженного</a:t>
            </a:r>
            <a:endParaRPr lang="ru-RU" sz="8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8921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6C08F-645C-418E-A15A-738EEA45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0083"/>
          <a:stretch/>
        </p:blipFill>
        <p:spPr>
          <a:xfrm>
            <a:off x="0" y="-1"/>
            <a:ext cx="12192000" cy="4387273"/>
          </a:xfrm>
          <a:prstGeom prst="rect">
            <a:avLst/>
          </a:prstGeom>
        </p:spPr>
      </p:pic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BAB3CBB3-CF4F-4BD3-8540-CF5F89DC5F5A}"/>
              </a:ext>
            </a:extLst>
          </p:cNvPr>
          <p:cNvSpPr/>
          <p:nvPr/>
        </p:nvSpPr>
        <p:spPr>
          <a:xfrm>
            <a:off x="1" y="-2"/>
            <a:ext cx="12192000" cy="4387273"/>
          </a:xfrm>
          <a:prstGeom prst="rect">
            <a:avLst/>
          </a:prstGeom>
          <a:solidFill>
            <a:srgbClr val="FF7B00">
              <a:alpha val="20000"/>
            </a:srgbClr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24">
            <a:extLst>
              <a:ext uri="{FF2B5EF4-FFF2-40B4-BE49-F238E27FC236}">
                <a16:creationId xmlns:a16="http://schemas.microsoft.com/office/drawing/2014/main" id="{DCE72C9A-D7C7-4CF2-9295-31A79D9D4B92}"/>
              </a:ext>
            </a:extLst>
          </p:cNvPr>
          <p:cNvSpPr txBox="1">
            <a:spLocks/>
          </p:cNvSpPr>
          <p:nvPr/>
        </p:nvSpPr>
        <p:spPr>
          <a:xfrm>
            <a:off x="616226" y="1519383"/>
            <a:ext cx="6643393" cy="82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Поход Ермака</a:t>
            </a:r>
            <a:endParaRPr lang="ru-RU" sz="14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9" name="Заголовок 24">
            <a:extLst>
              <a:ext uri="{FF2B5EF4-FFF2-40B4-BE49-F238E27FC236}">
                <a16:creationId xmlns:a16="http://schemas.microsoft.com/office/drawing/2014/main" id="{0B14AA30-2F10-44E6-B37B-FED37C52CF26}"/>
              </a:ext>
            </a:extLst>
          </p:cNvPr>
          <p:cNvSpPr txBox="1">
            <a:spLocks/>
          </p:cNvSpPr>
          <p:nvPr/>
        </p:nvSpPr>
        <p:spPr>
          <a:xfrm>
            <a:off x="3489298" y="4822837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Идеологи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0" name="Заголовок 24">
            <a:extLst>
              <a:ext uri="{FF2B5EF4-FFF2-40B4-BE49-F238E27FC236}">
                <a16:creationId xmlns:a16="http://schemas.microsoft.com/office/drawing/2014/main" id="{A101B55F-3DB5-41D1-9FD3-00F348145D1A}"/>
              </a:ext>
            </a:extLst>
          </p:cNvPr>
          <p:cNvSpPr txBox="1">
            <a:spLocks/>
          </p:cNvSpPr>
          <p:nvPr/>
        </p:nvSpPr>
        <p:spPr>
          <a:xfrm>
            <a:off x="6594275" y="4808066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Участники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1" name="Заголовок 24">
            <a:extLst>
              <a:ext uri="{FF2B5EF4-FFF2-40B4-BE49-F238E27FC236}">
                <a16:creationId xmlns:a16="http://schemas.microsoft.com/office/drawing/2014/main" id="{3484878C-0CAE-450B-918E-769E018D02C5}"/>
              </a:ext>
            </a:extLst>
          </p:cNvPr>
          <p:cNvSpPr txBox="1">
            <a:spLocks/>
          </p:cNvSpPr>
          <p:nvPr/>
        </p:nvSpPr>
        <p:spPr>
          <a:xfrm>
            <a:off x="9503681" y="4805504"/>
            <a:ext cx="2044872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Montserrat ExtraBold" panose="00000900000000000000" pitchFamily="50" charset="-52"/>
              </a:rPr>
              <a:t>Значение</a:t>
            </a:r>
            <a:endParaRPr lang="ru-RU" sz="1000" b="1" dirty="0">
              <a:latin typeface="Montserrat ExtraBold" panose="000009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417D5-E96D-4574-AAC2-0783F5540E6C}"/>
              </a:ext>
            </a:extLst>
          </p:cNvPr>
          <p:cNvSpPr txBox="1"/>
          <p:nvPr/>
        </p:nvSpPr>
        <p:spPr>
          <a:xfrm>
            <a:off x="3498771" y="5517786"/>
            <a:ext cx="24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Купцы Строгановы обратились за помощью к казакам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98709-EFCC-4806-A4B1-1AA0EBC432D0}"/>
              </a:ext>
            </a:extLst>
          </p:cNvPr>
          <p:cNvSpPr txBox="1"/>
          <p:nvPr/>
        </p:nvSpPr>
        <p:spPr>
          <a:xfrm>
            <a:off x="6594274" y="5517786"/>
            <a:ext cx="265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840 человек, погруженных в 80 стругов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955C6-D2FE-4D1B-96FA-0B56D57F59B9}"/>
              </a:ext>
            </a:extLst>
          </p:cNvPr>
          <p:cNvSpPr txBox="1"/>
          <p:nvPr/>
        </p:nvSpPr>
        <p:spPr>
          <a:xfrm>
            <a:off x="9526617" y="5517786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Положил начало русскому покорению Сибири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779CCF-6A2E-4139-980D-8C29E05F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589" y="4601214"/>
            <a:ext cx="514197" cy="5141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4913DF-59A5-4DC0-870E-FFE494D2F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5" y="4618446"/>
            <a:ext cx="514196" cy="514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D83B76-4D85-4089-BFAA-0951F405B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7" y="4585356"/>
            <a:ext cx="514197" cy="514197"/>
          </a:xfrm>
          <a:prstGeom prst="rect">
            <a:avLst/>
          </a:prstGeom>
        </p:spPr>
      </p:pic>
      <p:sp>
        <p:nvSpPr>
          <p:cNvPr id="18" name="Rounded Rectangle 106">
            <a:extLst>
              <a:ext uri="{FF2B5EF4-FFF2-40B4-BE49-F238E27FC236}">
                <a16:creationId xmlns:a16="http://schemas.microsoft.com/office/drawing/2014/main" id="{D5BAB535-B7E0-4607-9B7A-80C24A58D059}"/>
              </a:ext>
            </a:extLst>
          </p:cNvPr>
          <p:cNvSpPr/>
          <p:nvPr/>
        </p:nvSpPr>
        <p:spPr>
          <a:xfrm>
            <a:off x="352425" y="3571875"/>
            <a:ext cx="2731904" cy="2181225"/>
          </a:xfrm>
          <a:prstGeom prst="roundRect">
            <a:avLst/>
          </a:prstGeom>
          <a:solidFill>
            <a:srgbClr val="FF7B00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Заголовок 24">
            <a:extLst>
              <a:ext uri="{FF2B5EF4-FFF2-40B4-BE49-F238E27FC236}">
                <a16:creationId xmlns:a16="http://schemas.microsoft.com/office/drawing/2014/main" id="{DC8AF627-438E-40E4-B6E3-57DC48D0FA56}"/>
              </a:ext>
            </a:extLst>
          </p:cNvPr>
          <p:cNvSpPr txBox="1">
            <a:spLocks/>
          </p:cNvSpPr>
          <p:nvPr/>
        </p:nvSpPr>
        <p:spPr>
          <a:xfrm>
            <a:off x="615007" y="3883393"/>
            <a:ext cx="2044873" cy="106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Причина</a:t>
            </a:r>
            <a:endParaRPr lang="ru-RU" sz="10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7738F-D3F2-419D-A1DA-4F6646EF4BA6}"/>
              </a:ext>
            </a:extLst>
          </p:cNvPr>
          <p:cNvSpPr txBox="1"/>
          <p:nvPr/>
        </p:nvSpPr>
        <p:spPr>
          <a:xfrm>
            <a:off x="628470" y="4628039"/>
            <a:ext cx="243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Набеги сибирских татар и манси на приграничье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5AF10C-C785-4C4B-B31E-B56F16595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67" y="3691930"/>
            <a:ext cx="475729" cy="475729"/>
          </a:xfrm>
          <a:prstGeom prst="rect">
            <a:avLst/>
          </a:prstGeom>
        </p:spPr>
      </p:pic>
      <p:sp>
        <p:nvSpPr>
          <p:cNvPr id="20" name="Заголовок 24">
            <a:extLst>
              <a:ext uri="{FF2B5EF4-FFF2-40B4-BE49-F238E27FC236}">
                <a16:creationId xmlns:a16="http://schemas.microsoft.com/office/drawing/2014/main" id="{E541C025-4BC1-400A-ABEE-C7A2487F0A84}"/>
              </a:ext>
            </a:extLst>
          </p:cNvPr>
          <p:cNvSpPr txBox="1">
            <a:spLocks/>
          </p:cNvSpPr>
          <p:nvPr/>
        </p:nvSpPr>
        <p:spPr>
          <a:xfrm>
            <a:off x="631970" y="1057222"/>
            <a:ext cx="3446142" cy="671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XVI</a:t>
            </a:r>
            <a:r>
              <a:rPr lang="ru-RU" sz="2800" b="1" dirty="0">
                <a:solidFill>
                  <a:srgbClr val="FF7B00"/>
                </a:solidFill>
                <a:latin typeface="Montserrat ExtraBold" panose="00000900000000000000" pitchFamily="50" charset="-52"/>
              </a:rPr>
              <a:t> век</a:t>
            </a:r>
          </a:p>
        </p:txBody>
      </p:sp>
    </p:spTree>
    <p:extLst>
      <p:ext uri="{BB962C8B-B14F-4D97-AF65-F5344CB8AC3E}">
        <p14:creationId xmlns:p14="http://schemas.microsoft.com/office/powerpoint/2010/main" val="2406862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1105</Words>
  <Application>Microsoft Office PowerPoint</Application>
  <PresentationFormat>Широкоэкранный</PresentationFormat>
  <Paragraphs>166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Audiowide</vt:lpstr>
      <vt:lpstr>Calibri</vt:lpstr>
      <vt:lpstr>Calibri Light</vt:lpstr>
      <vt:lpstr>Montserrat</vt:lpstr>
      <vt:lpstr>Montserrat ExtraBold</vt:lpstr>
      <vt:lpstr>Oswald</vt:lpstr>
      <vt:lpstr>Oswald Light</vt:lpstr>
      <vt:lpstr>Roboto</vt:lpstr>
      <vt:lpstr>Тема Office</vt:lpstr>
      <vt:lpstr>Презентация PowerPoint</vt:lpstr>
      <vt:lpstr>Презентация PowerPoint</vt:lpstr>
      <vt:lpstr>Как осваивалась территория России?</vt:lpstr>
      <vt:lpstr>Новгородская Республика</vt:lpstr>
      <vt:lpstr>Поморы</vt:lpstr>
      <vt:lpstr>Поморы</vt:lpstr>
      <vt:lpstr>Московское княжество</vt:lpstr>
      <vt:lpstr>Иван IV Грозный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</vt:lpstr>
      <vt:lpstr>Итоги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Petr Frizi</dc:creator>
  <cp:lastModifiedBy>Petr Frizi</cp:lastModifiedBy>
  <cp:revision>49</cp:revision>
  <dcterms:created xsi:type="dcterms:W3CDTF">2024-08-30T18:43:52Z</dcterms:created>
  <dcterms:modified xsi:type="dcterms:W3CDTF">2024-08-31T15:58:33Z</dcterms:modified>
</cp:coreProperties>
</file>