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4" r:id="rId3"/>
    <p:sldId id="265" r:id="rId4"/>
    <p:sldId id="266" r:id="rId5"/>
    <p:sldId id="267" r:id="rId6"/>
    <p:sldId id="273" r:id="rId7"/>
    <p:sldId id="272" r:id="rId8"/>
    <p:sldId id="268" r:id="rId9"/>
    <p:sldId id="271" r:id="rId10"/>
    <p:sldId id="269" r:id="rId11"/>
    <p:sldId id="270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11.02.2024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021683"/>
            <a:ext cx="7772400" cy="1463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Поволжье. Географическое положение. Природно-ресурсный потенциал.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83452"/>
            <a:ext cx="3200400" cy="939501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Мурманска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D398E-F4E6-4ACB-828E-BF5ED383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0" y="0"/>
            <a:ext cx="496062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6A59CD3-4E56-475B-B6CD-09BD88A8135D}"/>
              </a:ext>
            </a:extLst>
          </p:cNvPr>
          <p:cNvSpPr/>
          <p:nvPr/>
        </p:nvSpPr>
        <p:spPr>
          <a:xfrm>
            <a:off x="1468314" y="228602"/>
            <a:ext cx="4528038" cy="90560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Природно-ресурсный потенциал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A914712-076D-42A2-B705-1F1ECC69081D}"/>
              </a:ext>
            </a:extLst>
          </p:cNvPr>
          <p:cNvSpPr/>
          <p:nvPr/>
        </p:nvSpPr>
        <p:spPr>
          <a:xfrm>
            <a:off x="575894" y="1327638"/>
            <a:ext cx="6312878" cy="49149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-Сельскохозяйственные земли </a:t>
            </a:r>
            <a:r>
              <a:rPr lang="ru-RU" sz="2800" b="1" dirty="0">
                <a:solidFill>
                  <a:srgbClr val="002060"/>
                </a:solidFill>
              </a:rPr>
              <a:t>(75% территории района).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 Волге построены </a:t>
            </a:r>
            <a:r>
              <a:rPr lang="ru-RU" sz="2800" b="1" dirty="0">
                <a:solidFill>
                  <a:srgbClr val="002060"/>
                </a:solidFill>
              </a:rPr>
              <a:t>каскады ГЭС.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-Залегают и минеральные ресурсы </a:t>
            </a:r>
            <a:r>
              <a:rPr lang="ru-RU" sz="2800" b="1" dirty="0">
                <a:solidFill>
                  <a:srgbClr val="002060"/>
                </a:solidFill>
              </a:rPr>
              <a:t>(нефть и природный газ).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-Месторождения калийных </a:t>
            </a:r>
            <a:r>
              <a:rPr lang="ru-RU" sz="2800" b="1" dirty="0">
                <a:solidFill>
                  <a:srgbClr val="002060"/>
                </a:solidFill>
              </a:rPr>
              <a:t>и поваренных солей (озёра Эльтон и Баскунчак).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-Волга и Каспийское море </a:t>
            </a:r>
            <a:r>
              <a:rPr lang="ru-RU" sz="2800" b="1" dirty="0">
                <a:solidFill>
                  <a:srgbClr val="002060"/>
                </a:solidFill>
              </a:rPr>
              <a:t>имеют огромные запасы рыбы. </a:t>
            </a:r>
          </a:p>
        </p:txBody>
      </p:sp>
    </p:spTree>
    <p:extLst>
      <p:ext uri="{BB962C8B-B14F-4D97-AF65-F5344CB8AC3E}">
        <p14:creationId xmlns:p14="http://schemas.microsoft.com/office/powerpoint/2010/main" val="291982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C731C-41AC-4F5B-9CFE-F47A72BA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Параграф 39 прочитать, вопросы 2-5 стр. 147 (письменно)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84473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E01804-2784-41DE-BD2C-B7715597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96" y="106288"/>
            <a:ext cx="6364776" cy="6346486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63EE057-D10A-4A4E-B2D6-E6707F468D5D}"/>
              </a:ext>
            </a:extLst>
          </p:cNvPr>
          <p:cNvSpPr/>
          <p:nvPr/>
        </p:nvSpPr>
        <p:spPr>
          <a:xfrm>
            <a:off x="381427" y="395653"/>
            <a:ext cx="5178669" cy="174087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Поволжье</a:t>
            </a:r>
            <a:r>
              <a:rPr lang="ru-RU" sz="2800" b="1" dirty="0">
                <a:solidFill>
                  <a:srgbClr val="002060"/>
                </a:solidFill>
              </a:rPr>
              <a:t> – территория между Центральной Россией и Уралом в среднем и нижнем течении реки Волги.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5A952B-B1E9-40B1-B206-2A04DE6CE586}"/>
              </a:ext>
            </a:extLst>
          </p:cNvPr>
          <p:cNvSpPr/>
          <p:nvPr/>
        </p:nvSpPr>
        <p:spPr>
          <a:xfrm>
            <a:off x="381427" y="2242038"/>
            <a:ext cx="5178669" cy="124850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</a:t>
            </a:r>
            <a:r>
              <a:rPr lang="ru-RU" sz="2800" b="1" dirty="0">
                <a:solidFill>
                  <a:srgbClr val="002060"/>
                </a:solidFill>
              </a:rPr>
              <a:t> более 537 тыс. км² (3% территории России).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26B2C-785E-4E99-9360-42461963D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95" y="0"/>
            <a:ext cx="4795305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59D226A-9966-4035-A9CD-7A46B1B428D2}"/>
              </a:ext>
            </a:extLst>
          </p:cNvPr>
          <p:cNvSpPr/>
          <p:nvPr/>
        </p:nvSpPr>
        <p:spPr>
          <a:xfrm>
            <a:off x="958362" y="272562"/>
            <a:ext cx="5715000" cy="47478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9393DD-9CC2-43AC-B569-6B068556CA3B}"/>
              </a:ext>
            </a:extLst>
          </p:cNvPr>
          <p:cNvSpPr/>
          <p:nvPr/>
        </p:nvSpPr>
        <p:spPr>
          <a:xfrm>
            <a:off x="958362" y="1125415"/>
            <a:ext cx="5715000" cy="131884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сформировался</a:t>
            </a:r>
            <a:r>
              <a:rPr lang="ru-RU" sz="2800" b="1" dirty="0">
                <a:solidFill>
                  <a:srgbClr val="002060"/>
                </a:solidFill>
              </a:rPr>
              <a:t> благодаря крупной реке Волга, что и отразилось в его названии.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B460D-1DC7-4D5F-B544-5E4B096E7C81}"/>
              </a:ext>
            </a:extLst>
          </p:cNvPr>
          <p:cNvSpPr/>
          <p:nvPr/>
        </p:nvSpPr>
        <p:spPr>
          <a:xfrm>
            <a:off x="958362" y="2699238"/>
            <a:ext cx="5715000" cy="350813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rgbClr val="002060"/>
                </a:solidFill>
              </a:rPr>
              <a:t>-Поволжский район лежит на юго-востоке европейской части России.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-Район благодаря построенным каналам имеет выход в Каспийской, Балтийское, Белое, Азовское и Черное моря.</a:t>
            </a:r>
          </a:p>
          <a:p>
            <a:r>
              <a:rPr lang="ru-RU" sz="2600" b="1" dirty="0">
                <a:solidFill>
                  <a:srgbClr val="002060"/>
                </a:solidFill>
              </a:rPr>
              <a:t>-Вытянулся район по меридиану на 1500 км.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B77FD-B33F-4709-9BEE-FACEFA07F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DED655-ACCD-4152-8658-9DD7B77DD47F}"/>
              </a:ext>
            </a:extLst>
          </p:cNvPr>
          <p:cNvSpPr/>
          <p:nvPr/>
        </p:nvSpPr>
        <p:spPr>
          <a:xfrm>
            <a:off x="1301261" y="1828800"/>
            <a:ext cx="10032023" cy="32004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-Район имеет </a:t>
            </a:r>
            <a:r>
              <a:rPr lang="ru-RU" sz="2800" b="1" dirty="0">
                <a:solidFill>
                  <a:srgbClr val="002060"/>
                </a:solidFill>
              </a:rPr>
              <a:t>выгодное ЭГП (граничит с экономически развитыми районами России).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-Развитая транспортная сеть </a:t>
            </a:r>
            <a:r>
              <a:rPr lang="ru-RU" sz="2800" b="1" dirty="0">
                <a:solidFill>
                  <a:srgbClr val="002060"/>
                </a:solidFill>
              </a:rPr>
              <a:t>(речная, железнодорожная, автомобильная, трубопроводная).</a:t>
            </a:r>
          </a:p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-Важное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политическое значение  </a:t>
            </a:r>
            <a:r>
              <a:rPr lang="ru-RU" sz="2800" b="1" dirty="0">
                <a:solidFill>
                  <a:srgbClr val="002060"/>
                </a:solidFill>
              </a:rPr>
              <a:t>- граничит с Казахстаном, близко расположен с государствами Средней Азии, Закавказья и Среднего Востока. </a:t>
            </a:r>
          </a:p>
        </p:txBody>
      </p:sp>
    </p:spTree>
    <p:extLst>
      <p:ext uri="{BB962C8B-B14F-4D97-AF65-F5344CB8AC3E}">
        <p14:creationId xmlns:p14="http://schemas.microsoft.com/office/powerpoint/2010/main" val="20754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3651C1-4323-4CE6-A77C-E55A283F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0" y="0"/>
            <a:ext cx="496062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EDFF8E-889F-4EE1-B3EA-38CF924778D3}"/>
              </a:ext>
            </a:extLst>
          </p:cNvPr>
          <p:cNvSpPr/>
          <p:nvPr/>
        </p:nvSpPr>
        <p:spPr>
          <a:xfrm>
            <a:off x="1727688" y="316523"/>
            <a:ext cx="4106008" cy="5715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Поволжья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E387952-3C2F-48CD-A38D-A3C04055490D}"/>
              </a:ext>
            </a:extLst>
          </p:cNvPr>
          <p:cNvSpPr/>
          <p:nvPr/>
        </p:nvSpPr>
        <p:spPr>
          <a:xfrm>
            <a:off x="668215" y="1318846"/>
            <a:ext cx="6224954" cy="45016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рельефа района характерны: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-общий наклон территории на юг к Каспийскому морю;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-чередование низменностей и возвышенностей при движении по параллели;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-крутизна правого берега Волги.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 юго-востоке расположено самое низкое место района –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Прикаспийская низменность.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59903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5690C-845D-439A-A952-604ED6279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58" y="0"/>
            <a:ext cx="5952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6AB96-B607-4D68-A9C7-1E5AD4FA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7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FD43A1-FCFA-4E40-87E9-3B5CA249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72" y="185647"/>
            <a:ext cx="5145470" cy="648670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86AE1A9-1A8E-498C-9646-2B443E3F2DAA}"/>
              </a:ext>
            </a:extLst>
          </p:cNvPr>
          <p:cNvSpPr/>
          <p:nvPr/>
        </p:nvSpPr>
        <p:spPr>
          <a:xfrm>
            <a:off x="1300035" y="273569"/>
            <a:ext cx="4149969" cy="88701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Климат. Природные зоны.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673982D-2613-47D8-BFE2-ABFD22ACCE2B}"/>
              </a:ext>
            </a:extLst>
          </p:cNvPr>
          <p:cNvSpPr/>
          <p:nvPr/>
        </p:nvSpPr>
        <p:spPr>
          <a:xfrm>
            <a:off x="835268" y="1390193"/>
            <a:ext cx="5079504" cy="333127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-жаркое и сухое лето;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-холодная и малоснежная зима.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зоны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леса, лесостепи, степи, полупустыни и пустыни.</a:t>
            </a:r>
          </a:p>
        </p:txBody>
      </p:sp>
    </p:spTree>
    <p:extLst>
      <p:ext uri="{BB962C8B-B14F-4D97-AF65-F5344CB8AC3E}">
        <p14:creationId xmlns:p14="http://schemas.microsoft.com/office/powerpoint/2010/main" val="167364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B5C01-6943-410B-8613-8544E2DB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2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6144</TotalTime>
  <Words>292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Поволжье. Географическое положение. Природно-ресурсный потенциал.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241</cp:revision>
  <dcterms:created xsi:type="dcterms:W3CDTF">2018-02-25T15:29:25Z</dcterms:created>
  <dcterms:modified xsi:type="dcterms:W3CDTF">2024-02-11T18:22:48Z</dcterms:modified>
  <cp:category>География;Страны</cp:category>
</cp:coreProperties>
</file>