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0" r:id="rId4"/>
    <p:sldId id="262" r:id="rId5"/>
    <p:sldId id="267" r:id="rId6"/>
    <p:sldId id="270" r:id="rId7"/>
    <p:sldId id="261" r:id="rId8"/>
    <p:sldId id="266" r:id="rId9"/>
    <p:sldId id="271" r:id="rId10"/>
    <p:sldId id="273" r:id="rId11"/>
    <p:sldId id="263" r:id="rId12"/>
    <p:sldId id="264" r:id="rId13"/>
    <p:sldId id="274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466C7-D8DD-4467-A7F5-F4CD21230C0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423E6-D2AE-4DEF-BE0A-943E47C74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2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423E6-D2AE-4DEF-BE0A-943E47C741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9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3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4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7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1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6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5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2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4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9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2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4">
                <a:lumMod val="60000"/>
                <a:lumOff val="40000"/>
              </a:schemeClr>
            </a:gs>
            <a:gs pos="58000">
              <a:schemeClr val="accent1">
                <a:lumMod val="40000"/>
                <a:lumOff val="60000"/>
              </a:schemeClr>
            </a:gs>
            <a:gs pos="93000">
              <a:schemeClr val="bg1">
                <a:lumMod val="65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7000">
              <a:schemeClr val="tx2">
                <a:lumMod val="60000"/>
                <a:lumOff val="40000"/>
              </a:schemeClr>
            </a:gs>
            <a:gs pos="42000">
              <a:schemeClr val="tx2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31000">
              <a:schemeClr val="tx2">
                <a:lumMod val="20000"/>
                <a:lumOff val="80000"/>
              </a:schemeClr>
            </a:gs>
            <a:gs pos="0">
              <a:schemeClr val="tx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D630-B960-4EFB-8A81-779F861FB12B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09DF-5C4A-42FD-B8F9-854D89252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1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57.vkontakte.ru/u3853568/293/x_2d6887ce.jpg" TargetMode="External"/><Relationship Id="rId2" Type="http://schemas.openxmlformats.org/officeDocument/2006/relationships/hyperlink" Target="http://ursa-tm.ru/forum/uploads/imgs/pre_1359103845__img_473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900igr.net/datai/astronomija/Solntse-3/0007-011-A-v-zenite-Solntse-byvaet-tolko-v-predelakh-tropicheskogo-teplovogo.jpg" TargetMode="External"/><Relationship Id="rId4" Type="http://schemas.openxmlformats.org/officeDocument/2006/relationships/hyperlink" Target="http://www.m-globe.ru/photo/sezone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3"/>
            <a:ext cx="8496944" cy="16836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урок: </a:t>
            </a:r>
            <a:r>
              <a:rPr lang="ru-RU" sz="3100" b="1" dirty="0" smtClean="0"/>
              <a:t>Неравномерное </a:t>
            </a:r>
            <a:r>
              <a:rPr lang="ru-RU" sz="3100" b="1" dirty="0"/>
              <a:t>распределение солнечного света и тепла на поверхности Земли. Пояса освещённости. Тропики и полярные круги. Вращение Земли вокруг своей </a:t>
            </a:r>
            <a:r>
              <a:rPr lang="ru-RU" sz="3100" b="1" dirty="0" err="1"/>
              <a:t>оси.Смена</a:t>
            </a:r>
            <a:r>
              <a:rPr lang="ru-RU" sz="3100" b="1" dirty="0"/>
              <a:t> дня и ночи на Земле. Влияние Космоса на Землю и жизнь людей</a:t>
            </a:r>
            <a:r>
              <a:rPr lang="ru-RU" sz="3100" b="1" dirty="0" smtClean="0"/>
              <a:t>.</a:t>
            </a:r>
            <a:endParaRPr lang="ru-RU" sz="31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664" y="5013176"/>
            <a:ext cx="6400800" cy="127369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 descr="Точечная сетка"/>
          <p:cNvSpPr>
            <a:spLocks noGrp="1" noChangeArrowheads="1"/>
          </p:cNvSpPr>
          <p:nvPr>
            <p:ph type="body" idx="1"/>
          </p:nvPr>
        </p:nvSpPr>
        <p:spPr>
          <a:xfrm>
            <a:off x="457200" y="3717032"/>
            <a:ext cx="8229600" cy="240913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rgbClr val="6600CC"/>
                </a:solidFill>
              </a:rPr>
              <a:t>Определите, в каком из обозначенных буквами на карте Северного полушария пунктов стран – А, В или С – 20 декабря Солнце раньше (по времени Гринвичского меридиана) поднимется над горизонтом. </a:t>
            </a: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22531" name="Picture 4" descr="image01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32656"/>
            <a:ext cx="8280920" cy="3312343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1201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680897"/>
              </p:ext>
            </p:extLst>
          </p:nvPr>
        </p:nvGraphicFramePr>
        <p:xfrm>
          <a:off x="50305" y="116632"/>
          <a:ext cx="9129610" cy="662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257"/>
                <a:gridCol w="3672408"/>
                <a:gridCol w="4067945"/>
              </a:tblGrid>
              <a:tr h="81631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Дата         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Северное полушарие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Южное полушарие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2919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22 июня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 ……………</a:t>
                      </a:r>
                      <a:r>
                        <a:rPr lang="ru-RU" sz="2800" b="0" baseline="0" dirty="0" smtClean="0"/>
                        <a:t>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23,5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………………………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66,5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……………….........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 ……………</a:t>
                      </a:r>
                      <a:r>
                        <a:rPr lang="ru-RU" sz="2800" b="0" baseline="0" dirty="0" smtClean="0"/>
                        <a:t>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23,5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………………………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66,5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………………..........</a:t>
                      </a:r>
                      <a:endParaRPr lang="ru-RU" sz="2800" b="0" dirty="0"/>
                    </a:p>
                  </a:txBody>
                  <a:tcPr/>
                </a:tc>
              </a:tr>
              <a:tr h="122447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23 сентября  21 марта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 ……………</a:t>
                      </a:r>
                      <a:r>
                        <a:rPr lang="ru-RU" sz="2800" b="0" baseline="0" dirty="0" smtClean="0"/>
                        <a:t>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экваторе ………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 ……………</a:t>
                      </a:r>
                      <a:r>
                        <a:rPr lang="ru-RU" sz="2800" b="0" baseline="0" dirty="0" smtClean="0"/>
                        <a:t>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экваторе………</a:t>
                      </a:r>
                      <a:endParaRPr lang="ru-RU" sz="2800" b="0" dirty="0"/>
                    </a:p>
                  </a:txBody>
                  <a:tcPr/>
                </a:tc>
              </a:tr>
              <a:tr h="22919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22 декабря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 ……………</a:t>
                      </a:r>
                      <a:r>
                        <a:rPr lang="ru-RU" sz="2800" b="0" baseline="0" dirty="0" smtClean="0"/>
                        <a:t>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23,5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………………………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66,5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………………........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 ……………</a:t>
                      </a:r>
                      <a:r>
                        <a:rPr lang="ru-RU" sz="2800" b="0" baseline="0" dirty="0" smtClean="0"/>
                        <a:t>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23,5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………………………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66,5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………………........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8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791780"/>
              </p:ext>
            </p:extLst>
          </p:nvPr>
        </p:nvGraphicFramePr>
        <p:xfrm>
          <a:off x="50305" y="116631"/>
          <a:ext cx="9129610" cy="655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257"/>
                <a:gridCol w="3672408"/>
                <a:gridCol w="4067945"/>
              </a:tblGrid>
              <a:tr h="247975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22 июня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День длиннее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На параллели 23,5 </a:t>
                      </a:r>
                      <a:r>
                        <a:rPr lang="ru-RU" sz="2800" b="0" baseline="0" dirty="0" err="1" smtClean="0">
                          <a:solidFill>
                            <a:schemeClr val="tx1"/>
                          </a:solidFill>
                        </a:rPr>
                        <a:t>с.ш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Солнце в зените.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3. На параллели 66,5 </a:t>
                      </a:r>
                      <a:r>
                        <a:rPr lang="ru-RU" sz="2800" b="0" baseline="0" dirty="0" err="1" smtClean="0">
                          <a:solidFill>
                            <a:schemeClr val="tx1"/>
                          </a:solidFill>
                        </a:rPr>
                        <a:t>с.ш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. полярный день.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День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короче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На параллели 23,5 </a:t>
                      </a:r>
                      <a:r>
                        <a:rPr lang="ru-RU" sz="2800" b="0" baseline="0" dirty="0" err="1" smtClean="0">
                          <a:solidFill>
                            <a:schemeClr val="tx1"/>
                          </a:solidFill>
                        </a:rPr>
                        <a:t>ю.ш</a:t>
                      </a:r>
                      <a:endParaRPr lang="ru-RU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   Солнце не в зените.   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3. На параллели 66,5 </a:t>
                      </a:r>
                      <a:r>
                        <a:rPr lang="ru-RU" sz="2800" b="0" baseline="0" dirty="0" err="1" smtClean="0">
                          <a:solidFill>
                            <a:schemeClr val="tx1"/>
                          </a:solidFill>
                        </a:rPr>
                        <a:t>с.ш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    полярная ночь.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918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23 сентября</a:t>
                      </a:r>
                    </a:p>
                    <a:p>
                      <a:r>
                        <a:rPr lang="ru-RU" sz="2400" b="1" dirty="0" smtClean="0"/>
                        <a:t>21 марта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</a:t>
                      </a:r>
                      <a:r>
                        <a:rPr lang="ru-RU" sz="2800" b="0" baseline="0" dirty="0" smtClean="0"/>
                        <a:t> равен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экваторе Солнце в зените.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 равен</a:t>
                      </a:r>
                      <a:r>
                        <a:rPr lang="ru-RU" sz="2800" b="0" baseline="0" dirty="0" smtClean="0"/>
                        <a:t>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экваторе Солнце в зените.</a:t>
                      </a:r>
                      <a:endParaRPr lang="ru-RU" sz="2800" b="0" dirty="0"/>
                    </a:p>
                  </a:txBody>
                  <a:tcPr/>
                </a:tc>
              </a:tr>
              <a:tr h="236575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22 декабря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 короче</a:t>
                      </a:r>
                      <a:r>
                        <a:rPr lang="ru-RU" sz="2800" b="0" baseline="0" dirty="0" smtClean="0"/>
                        <a:t>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23,5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 Солнце не в зените.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66,5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 полярная ночь.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b="0" dirty="0" smtClean="0"/>
                        <a:t>День</a:t>
                      </a:r>
                      <a:r>
                        <a:rPr lang="ru-RU" sz="2800" b="0" baseline="0" dirty="0" smtClean="0"/>
                        <a:t> длиннее ночи.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23,5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 Солнце в зените.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="0" baseline="0" dirty="0" smtClean="0"/>
                        <a:t>На параллели 66,5 </a:t>
                      </a:r>
                      <a:r>
                        <a:rPr lang="ru-RU" sz="2800" b="0" baseline="0" dirty="0" err="1" smtClean="0"/>
                        <a:t>с.ш</a:t>
                      </a:r>
                      <a:r>
                        <a:rPr lang="ru-RU" sz="2800" b="0" baseline="0" dirty="0" smtClean="0"/>
                        <a:t> полярный день.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Задание ЕГЭ.</a:t>
            </a:r>
          </a:p>
          <a:p>
            <a:pPr marL="0" indent="0">
              <a:buNone/>
            </a:pPr>
            <a:r>
              <a:rPr lang="ru-RU" dirty="0" smtClean="0"/>
              <a:t>2.   Изображение полярная ночь в Норильске:</a:t>
            </a:r>
          </a:p>
          <a:p>
            <a:pPr marL="0" indent="0">
              <a:buNone/>
            </a:pPr>
            <a:r>
              <a:rPr lang="ru-RU" u="sng" dirty="0" smtClean="0">
                <a:hlinkClick r:id="rId2"/>
              </a:rPr>
              <a:t>http://ursa-tm.ru/forum/uploads/imgs/pre_1359103845__img_4730.jpg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Изображение полярный день в Норильске:</a:t>
            </a:r>
          </a:p>
          <a:p>
            <a:pPr marL="0" indent="0">
              <a:buNone/>
            </a:pPr>
            <a:r>
              <a:rPr lang="ru-RU" u="sng" dirty="0" smtClean="0">
                <a:hlinkClick r:id="rId3"/>
              </a:rPr>
              <a:t>http://cs57.vkontakte.ru/u3853568/293/x_2d6887ce.jpg</a:t>
            </a:r>
            <a:endParaRPr lang="ru-RU" u="sng" dirty="0" smtClean="0"/>
          </a:p>
          <a:p>
            <a:pPr marL="0" indent="0">
              <a:buNone/>
            </a:pPr>
            <a:r>
              <a:rPr lang="ru-RU" dirty="0"/>
              <a:t>Изображение «Вращение Земли вокруг Солнца»</a:t>
            </a:r>
          </a:p>
          <a:p>
            <a:pPr marL="0" indent="0">
              <a:buNone/>
            </a:pPr>
            <a:r>
              <a:rPr lang="ru-RU" u="sng" dirty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www.m-globe.ru/photo/sezone2.jpg</a:t>
            </a:r>
            <a:endParaRPr lang="ru-RU" u="sng" dirty="0" smtClean="0"/>
          </a:p>
          <a:p>
            <a:pPr marL="0" indent="0">
              <a:buNone/>
            </a:pPr>
            <a:r>
              <a:rPr lang="ru-RU" dirty="0"/>
              <a:t>Изображение солнца в зените:</a:t>
            </a:r>
          </a:p>
          <a:p>
            <a:pPr marL="0" indent="0">
              <a:buNone/>
            </a:pPr>
            <a:r>
              <a:rPr lang="ru-RU" u="sng" dirty="0">
                <a:hlinkClick r:id="rId5"/>
              </a:rPr>
              <a:t>http://900igr.net/datai/astronomija/Solntse-3/0007-011-A-v-zenite-Solntse-byvaet-tolko-v-predelakh-tropicheskogo-teplovogo.jpg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3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4211960" y="2860027"/>
            <a:ext cx="914400" cy="914400"/>
          </a:xfrm>
          <a:prstGeom prst="su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FF00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flipV="1">
            <a:off x="1493137" y="1811964"/>
            <a:ext cx="6048672" cy="2852328"/>
          </a:xfrm>
          <a:prstGeom prst="arc">
            <a:avLst>
              <a:gd name="adj1" fmla="val 16163936"/>
              <a:gd name="adj2" fmla="val 573383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0800000">
            <a:off x="1537971" y="1811963"/>
            <a:ext cx="5711462" cy="2852327"/>
          </a:xfrm>
          <a:prstGeom prst="arc">
            <a:avLst>
              <a:gd name="adj1" fmla="val 15659933"/>
              <a:gd name="adj2" fmla="val 540182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0136830">
            <a:off x="6979751" y="2590291"/>
            <a:ext cx="914400" cy="914400"/>
          </a:xfrm>
          <a:prstGeom prst="ellipse">
            <a:avLst/>
          </a:prstGeom>
          <a:gradFill flip="none" rotWithShape="1">
            <a:gsLst>
              <a:gs pos="6250">
                <a:srgbClr val="5D8BC3"/>
              </a:gs>
              <a:gs pos="4800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863600">
              <a:schemeClr val="tx2">
                <a:lumMod val="60000"/>
                <a:lumOff val="40000"/>
                <a:alpha val="3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050608" y="854532"/>
            <a:ext cx="358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март</a:t>
            </a:r>
            <a:endParaRPr lang="ru-RU" sz="2400" b="1" dirty="0"/>
          </a:p>
        </p:txBody>
      </p:sp>
      <p:sp>
        <p:nvSpPr>
          <p:cNvPr id="18" name="Овал 17"/>
          <p:cNvSpPr/>
          <p:nvPr/>
        </p:nvSpPr>
        <p:spPr>
          <a:xfrm>
            <a:off x="4060273" y="1354763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09600">
              <a:schemeClr val="accent1">
                <a:lumMod val="40000"/>
                <a:lumOff val="60000"/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1141962">
            <a:off x="1109619" y="2784391"/>
            <a:ext cx="966530" cy="914400"/>
          </a:xfrm>
          <a:prstGeom prst="ellipse">
            <a:avLst/>
          </a:prstGeom>
          <a:gradFill>
            <a:gsLst>
              <a:gs pos="6250">
                <a:srgbClr val="5D8BC3"/>
              </a:gs>
              <a:gs pos="4800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effectLst>
            <a:glow rad="698500">
              <a:schemeClr val="accent1">
                <a:alpha val="5300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166723" y="4274283"/>
            <a:ext cx="914400" cy="914400"/>
          </a:xfrm>
          <a:prstGeom prst="ellipse">
            <a:avLst/>
          </a:prstGeom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00580" y="1796519"/>
            <a:ext cx="1436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декабрь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7826" y="1886006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июнь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72090" y="5459466"/>
            <a:ext cx="1459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сентябрь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060273" y="1196752"/>
            <a:ext cx="889070" cy="1199534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53165" y="2627119"/>
            <a:ext cx="1079438" cy="11318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050608" y="4124199"/>
            <a:ext cx="924065" cy="117700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092281" y="2511120"/>
            <a:ext cx="682866" cy="12478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5903799" y="1966512"/>
            <a:ext cx="518730" cy="1503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555777" y="1966512"/>
            <a:ext cx="630768" cy="191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555776" y="4349288"/>
            <a:ext cx="329239" cy="799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6209999" y="4286951"/>
            <a:ext cx="425060" cy="124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Смена сезонов года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31849" y="4947675"/>
            <a:ext cx="3672408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Рисунок </a:t>
            </a:r>
            <a:r>
              <a:rPr lang="ru-RU" sz="2800" b="1" dirty="0" smtClean="0"/>
              <a:t>Б-лето </a:t>
            </a:r>
            <a:r>
              <a:rPr lang="ru-RU" sz="2800" b="1" dirty="0"/>
              <a:t>в </a:t>
            </a:r>
            <a:r>
              <a:rPr lang="ru-RU" sz="2800" b="1" dirty="0" smtClean="0"/>
              <a:t>южном </a:t>
            </a:r>
            <a:r>
              <a:rPr lang="ru-RU" sz="2800" b="1" dirty="0"/>
              <a:t>полушарии, зима </a:t>
            </a:r>
            <a:r>
              <a:rPr lang="ru-RU" sz="2800" b="1" dirty="0" smtClean="0"/>
              <a:t>в северном </a:t>
            </a:r>
            <a:r>
              <a:rPr lang="ru-RU" sz="2800" b="1" dirty="0"/>
              <a:t>полушарии.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3478" y="4994717"/>
            <a:ext cx="3744416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Рисунок А-лето в северном полушарии, зима в южном полушарии. 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35639" y="377442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1313117" y="390598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420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1559129">
            <a:off x="381581" y="2245752"/>
            <a:ext cx="3390395" cy="3242287"/>
          </a:xfrm>
          <a:prstGeom prst="ellipse">
            <a:avLst/>
          </a:prstGeom>
          <a:gradFill flip="none" rotWithShape="1">
            <a:gsLst>
              <a:gs pos="69000">
                <a:schemeClr val="tx2">
                  <a:lumMod val="20000"/>
                  <a:lumOff val="80000"/>
                </a:schemeClr>
              </a:gs>
              <a:gs pos="54165">
                <a:schemeClr val="tx2">
                  <a:lumMod val="20000"/>
                  <a:lumOff val="80000"/>
                </a:schemeClr>
              </a:gs>
              <a:gs pos="93000">
                <a:srgbClr val="FFC000"/>
              </a:gs>
              <a:gs pos="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7000">
                <a:schemeClr val="tx2">
                  <a:lumMod val="60000"/>
                  <a:lumOff val="40000"/>
                </a:schemeClr>
              </a:gs>
              <a:gs pos="44000">
                <a:schemeClr val="tx2">
                  <a:lumMod val="20000"/>
                  <a:lumOff val="80000"/>
                </a:schemeClr>
              </a:gs>
              <a:gs pos="83000">
                <a:srgbClr val="EFF880">
                  <a:lumMod val="46000"/>
                  <a:lumOff val="54000"/>
                  <a:alpha val="69000"/>
                </a:srgbClr>
              </a:gs>
              <a:gs pos="15000">
                <a:schemeClr val="tx2">
                  <a:lumMod val="60000"/>
                  <a:lumOff val="40000"/>
                </a:schemeClr>
              </a:gs>
              <a:gs pos="17000">
                <a:schemeClr val="tx2">
                  <a:lumMod val="40000"/>
                  <a:lumOff val="60000"/>
                </a:schemeClr>
              </a:gs>
            </a:gsLst>
            <a:lin ang="20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58551"/>
            <a:ext cx="8229600" cy="1143000"/>
          </a:xfrm>
        </p:spPr>
        <p:txBody>
          <a:bodyPr/>
          <a:lstStyle/>
          <a:p>
            <a:r>
              <a:rPr lang="ru-RU" b="1" dirty="0" smtClean="0"/>
              <a:t>Освещение Земли.</a:t>
            </a:r>
            <a:endParaRPr lang="ru-RU" b="1" dirty="0"/>
          </a:p>
        </p:txBody>
      </p:sp>
      <p:sp>
        <p:nvSpPr>
          <p:cNvPr id="9" name="Хорда 8"/>
          <p:cNvSpPr/>
          <p:nvPr/>
        </p:nvSpPr>
        <p:spPr>
          <a:xfrm>
            <a:off x="6948264" y="1268759"/>
            <a:ext cx="4320480" cy="5328593"/>
          </a:xfrm>
          <a:prstGeom prst="chord">
            <a:avLst>
              <a:gd name="adj1" fmla="val 5440363"/>
              <a:gd name="adj2" fmla="val 16154215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27000">
              <a:srgbClr val="FFFF00">
                <a:alpha val="48000"/>
              </a:srgbClr>
            </a:glo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5932" y="3361657"/>
            <a:ext cx="2956203" cy="14066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31631" y="3913953"/>
            <a:ext cx="3406614" cy="50405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олна 19"/>
          <p:cNvSpPr/>
          <p:nvPr/>
        </p:nvSpPr>
        <p:spPr>
          <a:xfrm>
            <a:off x="3589834" y="2924943"/>
            <a:ext cx="4229421" cy="484553"/>
          </a:xfrm>
          <a:prstGeom prst="wave">
            <a:avLst>
              <a:gd name="adj1" fmla="val 0"/>
              <a:gd name="adj2" fmla="val 200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олна 21"/>
          <p:cNvSpPr/>
          <p:nvPr/>
        </p:nvSpPr>
        <p:spPr>
          <a:xfrm>
            <a:off x="3131840" y="4768283"/>
            <a:ext cx="4824536" cy="461837"/>
          </a:xfrm>
          <a:prstGeom prst="wave">
            <a:avLst>
              <a:gd name="adj1" fmla="val 0"/>
              <a:gd name="adj2" fmla="val -519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004638" y="2080687"/>
            <a:ext cx="2017533" cy="3946643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71810" y="2836461"/>
            <a:ext cx="2835738" cy="1384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" idx="1"/>
            <a:endCxn id="2" idx="7"/>
          </p:cNvCxnSpPr>
          <p:nvPr/>
        </p:nvCxnSpPr>
        <p:spPr>
          <a:xfrm>
            <a:off x="1501527" y="2311265"/>
            <a:ext cx="2155009" cy="1050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434494">
            <a:off x="1589719" y="3051686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Сев. тропик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 rot="1580435">
            <a:off x="1612783" y="3702222"/>
            <a:ext cx="12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Э</a:t>
            </a:r>
            <a:r>
              <a:rPr lang="ru-RU" sz="2400" b="1" dirty="0" smtClean="0"/>
              <a:t>кватор</a:t>
            </a:r>
            <a:endParaRPr lang="ru-RU" sz="2400" b="1" dirty="0"/>
          </a:p>
        </p:txBody>
      </p:sp>
      <p:sp>
        <p:nvSpPr>
          <p:cNvPr id="43" name="TextBox 42"/>
          <p:cNvSpPr txBox="1"/>
          <p:nvPr/>
        </p:nvSpPr>
        <p:spPr>
          <a:xfrm rot="1617624">
            <a:off x="1839230" y="2521353"/>
            <a:ext cx="17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Сев. пол. круг</a:t>
            </a:r>
            <a:endParaRPr lang="ru-RU" sz="2000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31969" y="4041068"/>
            <a:ext cx="2371648" cy="1189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39472" y="4635594"/>
            <a:ext cx="1596430" cy="881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507963">
            <a:off x="976535" y="4257238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err="1" smtClean="0"/>
              <a:t>Юж</a:t>
            </a:r>
            <a:r>
              <a:rPr lang="ru-RU" sz="2400" b="1" dirty="0" smtClean="0"/>
              <a:t>. тропик</a:t>
            </a:r>
            <a:endParaRPr lang="ru-RU" sz="2400" b="1" dirty="0"/>
          </a:p>
        </p:txBody>
      </p:sp>
      <p:sp>
        <p:nvSpPr>
          <p:cNvPr id="56" name="TextBox 55"/>
          <p:cNvSpPr txBox="1"/>
          <p:nvPr/>
        </p:nvSpPr>
        <p:spPr>
          <a:xfrm rot="1594834">
            <a:off x="754379" y="4748845"/>
            <a:ext cx="1762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Юж</a:t>
            </a:r>
            <a:r>
              <a:rPr lang="ru-RU" sz="2000" b="1" dirty="0" smtClean="0"/>
              <a:t>. пол. круг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5902" y="1960274"/>
            <a:ext cx="2452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Северный полюс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1911" y="5617834"/>
            <a:ext cx="2167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Южный полюс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 rot="1585110">
            <a:off x="-110564" y="2294866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23 </a:t>
            </a:r>
            <a:r>
              <a:rPr lang="ru-RU" sz="2400" b="1" dirty="0" err="1" smtClean="0"/>
              <a:t>с.ш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 rot="1538940">
            <a:off x="202114" y="1658357"/>
            <a:ext cx="133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66,5 </a:t>
            </a:r>
            <a:r>
              <a:rPr lang="ru-RU" sz="2400" b="1" dirty="0" err="1" smtClean="0"/>
              <a:t>с.ш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60032" y="1327983"/>
            <a:ext cx="4076808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Зенит - это место, куда падают солнечные лучи под углом 90 градусов, отвесно.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60032" y="4064970"/>
            <a:ext cx="4076808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Тропик – параллель 23 широты, на которой полуденное солнце бывает в зените.</a:t>
            </a:r>
          </a:p>
        </p:txBody>
      </p:sp>
      <p:pic>
        <p:nvPicPr>
          <p:cNvPr id="46" name="Picture 4" descr="CA6M6022CA5IDZCDCAWKRH5MCA37S5Y6CAT20E9ZCAP37L1YCASUMODTCAGI3LRYCASV35G2CA7592TPCA2SG4NYCAS4DJZACA7BK6SQCA92H15GCADVOBADCAE0KXPFCA1XJYIICAX5A41ZCAH0DV3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044" y="1183522"/>
            <a:ext cx="4014787" cy="5327650"/>
          </a:xfrm>
          <a:noFill/>
        </p:spPr>
      </p:pic>
    </p:spTree>
    <p:extLst>
      <p:ext uri="{BB962C8B-B14F-4D97-AF65-F5344CB8AC3E}">
        <p14:creationId xmlns:p14="http://schemas.microsoft.com/office/powerpoint/2010/main" val="22559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2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hema-slav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Полярная ночь и полярный день в Норильске. </a:t>
            </a:r>
            <a:endParaRPr lang="ru-RU" b="1" dirty="0"/>
          </a:p>
        </p:txBody>
      </p:sp>
      <p:pic>
        <p:nvPicPr>
          <p:cNvPr id="1026" name="Picture 2" descr="C:\Users\User\Desktop\пол ден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77" y="1700808"/>
            <a:ext cx="40555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659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44416" cy="28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124744"/>
            <a:ext cx="19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 декабря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1124744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22 июня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99077" y="4584497"/>
            <a:ext cx="4248472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Полярный день - период времени, когда Солнце определенное количество суток не садится за горизонт.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608728"/>
            <a:ext cx="4447557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Полярная ночь - период времени, когда Солнце определенное количество суток не поднимается над горизонтом.</a:t>
            </a:r>
          </a:p>
        </p:txBody>
      </p:sp>
    </p:spTree>
    <p:extLst>
      <p:ext uri="{BB962C8B-B14F-4D97-AF65-F5344CB8AC3E}">
        <p14:creationId xmlns:p14="http://schemas.microsoft.com/office/powerpoint/2010/main" val="27034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Назовите города, расположенные за северным полярным кругом.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C:\Users\User\Desktop\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3" y="1340768"/>
            <a:ext cx="8435281" cy="506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166" y="5365607"/>
            <a:ext cx="820891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Полярный круг – параллель, отстоящая от экватора на 66,5 градусов широты, на которой наблюдаются полярные дни и ночи.</a:t>
            </a:r>
          </a:p>
        </p:txBody>
      </p:sp>
    </p:spTree>
    <p:extLst>
      <p:ext uri="{BB962C8B-B14F-4D97-AF65-F5344CB8AC3E}">
        <p14:creationId xmlns:p14="http://schemas.microsoft.com/office/powerpoint/2010/main" val="30598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399469">
            <a:off x="1569645" y="1344709"/>
            <a:ext cx="5748344" cy="5081508"/>
          </a:xfrm>
          <a:prstGeom prst="ellipse">
            <a:avLst/>
          </a:prstGeom>
          <a:gradFill flip="none" rotWithShape="1">
            <a:gsLst>
              <a:gs pos="38000">
                <a:schemeClr val="bg1"/>
              </a:gs>
              <a:gs pos="55000">
                <a:schemeClr val="tx2">
                  <a:lumMod val="20000"/>
                  <a:lumOff val="80000"/>
                </a:schemeClr>
              </a:gs>
              <a:gs pos="15000">
                <a:schemeClr val="tx2">
                  <a:lumMod val="20000"/>
                  <a:lumOff val="80000"/>
                </a:schemeClr>
              </a:gs>
              <a:gs pos="6000">
                <a:schemeClr val="tx2">
                  <a:lumMod val="20000"/>
                  <a:lumOff val="80000"/>
                </a:schemeClr>
              </a:gs>
              <a:gs pos="77000">
                <a:schemeClr val="tx2">
                  <a:lumMod val="20000"/>
                  <a:lumOff val="80000"/>
                </a:schemeClr>
              </a:gs>
              <a:gs pos="69000">
                <a:schemeClr val="bg1"/>
              </a:gs>
              <a:gs pos="85000">
                <a:schemeClr val="tx2">
                  <a:lumMod val="20000"/>
                  <a:lumOff val="80000"/>
                </a:schemeClr>
              </a:gs>
            </a:gsLst>
            <a:lin ang="6600000" scaled="0"/>
            <a:tileRect/>
          </a:gra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58551"/>
            <a:ext cx="8229600" cy="6532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87258" y="2805689"/>
            <a:ext cx="4969861" cy="2550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717003" y="975755"/>
            <a:ext cx="372738" cy="62153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71516" y="1980561"/>
            <a:ext cx="4675560" cy="2456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574838" y="1515948"/>
            <a:ext cx="3572238" cy="1841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586784">
            <a:off x="3675011" y="2553973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Сев. тропик</a:t>
            </a:r>
            <a:endParaRPr lang="ru-RU" sz="3200" b="1" dirty="0"/>
          </a:p>
        </p:txBody>
      </p:sp>
      <p:sp>
        <p:nvSpPr>
          <p:cNvPr id="42" name="TextBox 41"/>
          <p:cNvSpPr txBox="1"/>
          <p:nvPr/>
        </p:nvSpPr>
        <p:spPr>
          <a:xfrm rot="1580435">
            <a:off x="3466518" y="337920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Э</a:t>
            </a:r>
            <a:r>
              <a:rPr lang="ru-RU" sz="3200" b="1" dirty="0" smtClean="0"/>
              <a:t>кватор</a:t>
            </a:r>
            <a:endParaRPr lang="ru-RU" sz="3200" b="1" dirty="0"/>
          </a:p>
        </p:txBody>
      </p:sp>
      <p:sp>
        <p:nvSpPr>
          <p:cNvPr id="43" name="TextBox 42"/>
          <p:cNvSpPr txBox="1"/>
          <p:nvPr/>
        </p:nvSpPr>
        <p:spPr>
          <a:xfrm rot="1663846">
            <a:off x="4095521" y="1890655"/>
            <a:ext cx="262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Сев. пол. круг</a:t>
            </a:r>
            <a:endParaRPr lang="ru-RU" sz="3200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572671" y="3818290"/>
            <a:ext cx="4386252" cy="2221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58943" y="4802744"/>
            <a:ext cx="3217113" cy="1578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598654">
            <a:off x="2709609" y="4396100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err="1" smtClean="0"/>
              <a:t>Юж</a:t>
            </a:r>
            <a:r>
              <a:rPr lang="ru-RU" sz="3200" b="1" dirty="0" smtClean="0"/>
              <a:t>. тропик</a:t>
            </a:r>
            <a:endParaRPr lang="ru-RU" sz="3200" b="1" dirty="0"/>
          </a:p>
        </p:txBody>
      </p:sp>
      <p:sp>
        <p:nvSpPr>
          <p:cNvPr id="56" name="TextBox 55"/>
          <p:cNvSpPr txBox="1"/>
          <p:nvPr/>
        </p:nvSpPr>
        <p:spPr>
          <a:xfrm rot="1594834">
            <a:off x="2325629" y="5004303"/>
            <a:ext cx="267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Юж</a:t>
            </a:r>
            <a:r>
              <a:rPr lang="ru-RU" sz="3200" b="1" dirty="0" smtClean="0"/>
              <a:t>. пол. круг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 rot="1950924">
            <a:off x="4970311" y="855723"/>
            <a:ext cx="335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Северный полюс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610651" y="6396335"/>
            <a:ext cx="2832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Южный полюс</a:t>
            </a:r>
            <a:endParaRPr lang="ru-RU" sz="3200" b="1" dirty="0"/>
          </a:p>
        </p:txBody>
      </p:sp>
      <p:sp>
        <p:nvSpPr>
          <p:cNvPr id="44" name="TextBox 43"/>
          <p:cNvSpPr txBox="1"/>
          <p:nvPr/>
        </p:nvSpPr>
        <p:spPr>
          <a:xfrm rot="1881147">
            <a:off x="1302194" y="23299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 rot="2131475">
            <a:off x="1923643" y="14890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23</a:t>
            </a:r>
            <a:endParaRPr lang="ru-RU" sz="2400" b="1" dirty="0"/>
          </a:p>
        </p:txBody>
      </p:sp>
      <p:sp>
        <p:nvSpPr>
          <p:cNvPr id="48" name="TextBox 47"/>
          <p:cNvSpPr txBox="1"/>
          <p:nvPr/>
        </p:nvSpPr>
        <p:spPr>
          <a:xfrm rot="1986101">
            <a:off x="2608386" y="876749"/>
            <a:ext cx="7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66,5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 rot="1570596">
            <a:off x="900212" y="32770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23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 rot="1830224">
            <a:off x="774820" y="4290732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66,5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2616058" y="6165304"/>
            <a:ext cx="371766" cy="52631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828546">
            <a:off x="1507353" y="1544097"/>
            <a:ext cx="5748344" cy="4930709"/>
          </a:xfrm>
          <a:prstGeom prst="ellipse">
            <a:avLst/>
          </a:prstGeom>
          <a:gradFill flip="none" rotWithShape="1">
            <a:gsLst>
              <a:gs pos="32000">
                <a:schemeClr val="accent3"/>
              </a:gs>
              <a:gs pos="50000">
                <a:srgbClr val="FF0000"/>
              </a:gs>
              <a:gs pos="35000">
                <a:srgbClr val="FF0000"/>
              </a:gs>
              <a:gs pos="15000">
                <a:schemeClr val="tx2"/>
              </a:gs>
              <a:gs pos="25000">
                <a:schemeClr val="accent3"/>
              </a:gs>
              <a:gs pos="77000">
                <a:srgbClr val="92D050"/>
              </a:gs>
              <a:gs pos="63000">
                <a:srgbClr val="FF0000"/>
              </a:gs>
              <a:gs pos="85000">
                <a:schemeClr val="tx2"/>
              </a:gs>
            </a:gsLst>
            <a:lin ang="6000000" scaled="0"/>
            <a:tileRect/>
          </a:gradFill>
          <a:effectLst>
            <a:glow rad="137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58551"/>
            <a:ext cx="8229600" cy="6532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Пояса освещенности.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58943" y="2805689"/>
            <a:ext cx="4969861" cy="2550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586378" y="1150423"/>
            <a:ext cx="424834" cy="67143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556203" y="2051409"/>
            <a:ext cx="4590873" cy="2350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83535" y="1599683"/>
            <a:ext cx="3667406" cy="1809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530979">
            <a:off x="711239" y="1165352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Сев. тропик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 rot="1580435">
            <a:off x="564241" y="2208966"/>
            <a:ext cx="12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Э</a:t>
            </a:r>
            <a:r>
              <a:rPr lang="ru-RU" sz="2400" b="1" dirty="0" smtClean="0"/>
              <a:t>кватор</a:t>
            </a:r>
            <a:endParaRPr lang="ru-RU" sz="2400" b="1" dirty="0"/>
          </a:p>
        </p:txBody>
      </p:sp>
      <p:sp>
        <p:nvSpPr>
          <p:cNvPr id="43" name="TextBox 42"/>
          <p:cNvSpPr txBox="1"/>
          <p:nvPr/>
        </p:nvSpPr>
        <p:spPr>
          <a:xfrm rot="1642032">
            <a:off x="1464862" y="677886"/>
            <a:ext cx="2013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Сев. пол. круг</a:t>
            </a:r>
            <a:endParaRPr lang="ru-RU" sz="2400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572671" y="3818290"/>
            <a:ext cx="4386252" cy="2221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58943" y="4802744"/>
            <a:ext cx="3217113" cy="1578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507963">
            <a:off x="-73385" y="3176738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err="1" smtClean="0"/>
              <a:t>Юж</a:t>
            </a:r>
            <a:r>
              <a:rPr lang="ru-RU" sz="2400" b="1" dirty="0" smtClean="0"/>
              <a:t>. тропик</a:t>
            </a:r>
            <a:endParaRPr lang="ru-RU" sz="2400" b="1" dirty="0"/>
          </a:p>
        </p:txBody>
      </p:sp>
      <p:sp>
        <p:nvSpPr>
          <p:cNvPr id="56" name="TextBox 55"/>
          <p:cNvSpPr txBox="1"/>
          <p:nvPr/>
        </p:nvSpPr>
        <p:spPr>
          <a:xfrm rot="1594834">
            <a:off x="-114091" y="4401100"/>
            <a:ext cx="204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Юж</a:t>
            </a:r>
            <a:r>
              <a:rPr lang="ru-RU" sz="2400" b="1" dirty="0" smtClean="0"/>
              <a:t>. пол. круг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 rot="1950924">
            <a:off x="5579823" y="2111008"/>
            <a:ext cx="289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Северный полюс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610651" y="6396335"/>
            <a:ext cx="2167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Южный полюс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 rot="1881147">
            <a:off x="6956066" y="53514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 rot="1068474">
            <a:off x="7301411" y="431045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23</a:t>
            </a:r>
            <a:endParaRPr lang="ru-RU" sz="2400" b="1" dirty="0"/>
          </a:p>
        </p:txBody>
      </p:sp>
      <p:sp>
        <p:nvSpPr>
          <p:cNvPr id="48" name="TextBox 47"/>
          <p:cNvSpPr txBox="1"/>
          <p:nvPr/>
        </p:nvSpPr>
        <p:spPr>
          <a:xfrm rot="1046433">
            <a:off x="7252191" y="33253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66,5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 rot="2222410">
            <a:off x="6274434" y="604986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23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 rot="1830224">
            <a:off x="5142618" y="6396334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66,5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2616058" y="6165304"/>
            <a:ext cx="371766" cy="52631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59780">
            <a:off x="2871956" y="3284375"/>
            <a:ext cx="340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Тропический пояс</a:t>
            </a:r>
            <a:endParaRPr lang="ru-RU" sz="3200" b="1" dirty="0"/>
          </a:p>
        </p:txBody>
      </p:sp>
      <p:sp>
        <p:nvSpPr>
          <p:cNvPr id="61" name="TextBox 60"/>
          <p:cNvSpPr txBox="1"/>
          <p:nvPr/>
        </p:nvSpPr>
        <p:spPr>
          <a:xfrm rot="1659780">
            <a:off x="2301564" y="4282237"/>
            <a:ext cx="351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Тропический пояс</a:t>
            </a:r>
            <a:endParaRPr lang="ru-RU" sz="3200" b="1" dirty="0"/>
          </a:p>
        </p:txBody>
      </p:sp>
      <p:sp>
        <p:nvSpPr>
          <p:cNvPr id="62" name="TextBox 61"/>
          <p:cNvSpPr txBox="1"/>
          <p:nvPr/>
        </p:nvSpPr>
        <p:spPr>
          <a:xfrm rot="1656249">
            <a:off x="2030353" y="4915207"/>
            <a:ext cx="3197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Умеренный пояс</a:t>
            </a:r>
            <a:endParaRPr lang="ru-RU" sz="3200" b="1" dirty="0"/>
          </a:p>
        </p:txBody>
      </p:sp>
      <p:sp>
        <p:nvSpPr>
          <p:cNvPr id="63" name="Прямоугольник 62"/>
          <p:cNvSpPr/>
          <p:nvPr/>
        </p:nvSpPr>
        <p:spPr>
          <a:xfrm rot="1628796">
            <a:off x="3357437" y="2575331"/>
            <a:ext cx="337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Умеренный пояс</a:t>
            </a:r>
          </a:p>
        </p:txBody>
      </p:sp>
      <p:sp>
        <p:nvSpPr>
          <p:cNvPr id="64" name="TextBox 63"/>
          <p:cNvSpPr txBox="1"/>
          <p:nvPr/>
        </p:nvSpPr>
        <p:spPr>
          <a:xfrm rot="1625329">
            <a:off x="1813675" y="5432558"/>
            <a:ext cx="295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Полярный пояс</a:t>
            </a:r>
            <a:endParaRPr lang="ru-RU" sz="3200" b="1" dirty="0"/>
          </a:p>
        </p:txBody>
      </p:sp>
      <p:sp>
        <p:nvSpPr>
          <p:cNvPr id="65" name="TextBox 64"/>
          <p:cNvSpPr txBox="1"/>
          <p:nvPr/>
        </p:nvSpPr>
        <p:spPr>
          <a:xfrm rot="1580622">
            <a:off x="3894832" y="1976223"/>
            <a:ext cx="309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Полярный пояс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006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Видимые суточные пути и полуденные высоты Солнца, наблюдаемые в средних широтах в разные времена года.</a:t>
            </a:r>
            <a:endParaRPr lang="ru-RU" sz="3200" b="1" dirty="0"/>
          </a:p>
        </p:txBody>
      </p:sp>
      <p:sp>
        <p:nvSpPr>
          <p:cNvPr id="5" name="Хорда 4"/>
          <p:cNvSpPr/>
          <p:nvPr/>
        </p:nvSpPr>
        <p:spPr>
          <a:xfrm rot="5400000">
            <a:off x="1407649" y="2082229"/>
            <a:ext cx="6012458" cy="5867248"/>
          </a:xfrm>
          <a:prstGeom prst="chord">
            <a:avLst>
              <a:gd name="adj1" fmla="val 5405705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5400000">
            <a:off x="2414436" y="3143646"/>
            <a:ext cx="4027091" cy="3744415"/>
          </a:xfrm>
          <a:prstGeom prst="chord">
            <a:avLst>
              <a:gd name="adj1" fmla="val 5405705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5400000">
            <a:off x="3555233" y="3836684"/>
            <a:ext cx="1800202" cy="2379931"/>
          </a:xfrm>
          <a:prstGeom prst="chord">
            <a:avLst>
              <a:gd name="adj1" fmla="val 5405705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0049" y="1650207"/>
            <a:ext cx="320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Летнее солнцестояние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586809"/>
            <a:ext cx="296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Весеннее и осеннее</a:t>
            </a:r>
          </a:p>
          <a:p>
            <a:r>
              <a:rPr lang="ru-RU" sz="2400" b="1" dirty="0" smtClean="0"/>
              <a:t> равноденствие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24" y="3987168"/>
            <a:ext cx="326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Зимнее солнцестояние</a:t>
            </a:r>
            <a:endParaRPr lang="ru-RU" sz="2400" b="1" dirty="0"/>
          </a:p>
        </p:txBody>
      </p:sp>
      <p:sp>
        <p:nvSpPr>
          <p:cNvPr id="7" name="Солнце 6"/>
          <p:cNvSpPr/>
          <p:nvPr/>
        </p:nvSpPr>
        <p:spPr>
          <a:xfrm>
            <a:off x="3924395" y="142384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лнце 2"/>
          <p:cNvSpPr/>
          <p:nvPr/>
        </p:nvSpPr>
        <p:spPr>
          <a:xfrm>
            <a:off x="3924395" y="2545107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3930376" y="3645024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5" idx="0"/>
            <a:endCxn id="5" idx="1"/>
          </p:cNvCxnSpPr>
          <p:nvPr/>
        </p:nvCxnSpPr>
        <p:spPr>
          <a:xfrm>
            <a:off x="1480258" y="5010985"/>
            <a:ext cx="5867244" cy="486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0cd31b32908985cf66298b2ab0b03b6d50bd5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586</Words>
  <Application>Microsoft Office PowerPoint</Application>
  <PresentationFormat>Экран (4:3)</PresentationFormat>
  <Paragraphs>125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урок: Неравномерное распределение солнечного света и тепла на поверхности Земли. Пояса освещённости. Тропики и полярные круги. Вращение Земли вокруг своей оси.Смена дня и ночи на Земле. Влияние Космоса на Землю и жизнь людей.</vt:lpstr>
      <vt:lpstr>             Смена сезонов года.</vt:lpstr>
      <vt:lpstr>Освещение Земли.</vt:lpstr>
      <vt:lpstr>Презентация PowerPoint</vt:lpstr>
      <vt:lpstr>Полярная ночь и полярный день в Норильске. </vt:lpstr>
      <vt:lpstr>Назовите города, расположенные за северным полярным кругом.</vt:lpstr>
      <vt:lpstr>    </vt:lpstr>
      <vt:lpstr>                   Пояса освещенности.</vt:lpstr>
      <vt:lpstr>Видимые суточные пути и полуденные высоты Солнца, наблюдаемые в средних широтах в разные времена года.</vt:lpstr>
      <vt:lpstr>Презентация PowerPoint</vt:lpstr>
      <vt:lpstr>Презентация PowerPoint</vt:lpstr>
      <vt:lpstr>Презентация PowerPoint</vt:lpstr>
      <vt:lpstr>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Продолжение.</dc:title>
  <dc:creator>User</dc:creator>
  <cp:lastModifiedBy>Пользователь Windows</cp:lastModifiedBy>
  <cp:revision>28</cp:revision>
  <dcterms:created xsi:type="dcterms:W3CDTF">2014-04-13T16:26:44Z</dcterms:created>
  <dcterms:modified xsi:type="dcterms:W3CDTF">2023-02-14T17:26:13Z</dcterms:modified>
</cp:coreProperties>
</file>