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9" r:id="rId5"/>
    <p:sldId id="280" r:id="rId6"/>
    <p:sldId id="294" r:id="rId7"/>
    <p:sldId id="263" r:id="rId8"/>
    <p:sldId id="281" r:id="rId9"/>
    <p:sldId id="264" r:id="rId10"/>
    <p:sldId id="265" r:id="rId11"/>
    <p:sldId id="282" r:id="rId12"/>
    <p:sldId id="266" r:id="rId13"/>
    <p:sldId id="295" r:id="rId14"/>
    <p:sldId id="267" r:id="rId15"/>
    <p:sldId id="283" r:id="rId16"/>
    <p:sldId id="268" r:id="rId17"/>
    <p:sldId id="284" r:id="rId18"/>
    <p:sldId id="270" r:id="rId19"/>
    <p:sldId id="271" r:id="rId20"/>
    <p:sldId id="285" r:id="rId21"/>
    <p:sldId id="272" r:id="rId22"/>
    <p:sldId id="273" r:id="rId23"/>
    <p:sldId id="286" r:id="rId24"/>
    <p:sldId id="291" r:id="rId25"/>
    <p:sldId id="287" r:id="rId26"/>
    <p:sldId id="288" r:id="rId27"/>
    <p:sldId id="289" r:id="rId28"/>
    <p:sldId id="290" r:id="rId29"/>
    <p:sldId id="296" r:id="rId30"/>
    <p:sldId id="25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DF1"/>
    <a:srgbClr val="C9F1FB"/>
    <a:srgbClr val="9AE2FC"/>
    <a:srgbClr val="48CBFA"/>
    <a:srgbClr val="DBF2FD"/>
    <a:srgbClr val="E4F6FC"/>
    <a:srgbClr val="8FD4ED"/>
    <a:srgbClr val="92E0FC"/>
    <a:srgbClr val="AD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3C0F-CBD0-44EF-8B68-C03A4D93971F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2186-190A-477E-8550-20864A275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resh.edu.ru/subject/lesson/7190/train/308277/" TargetMode="External"/><Relationship Id="rId3" Type="http://schemas.openxmlformats.org/officeDocument/2006/relationships/hyperlink" Target="https://www.klipartz.com/ru/sticker-png-luxes/download" TargetMode="External"/><Relationship Id="rId7" Type="http://schemas.openxmlformats.org/officeDocument/2006/relationships/hyperlink" Target="https://geo7-vpr.sdamgia.ru/problem?id=7" TargetMode="External"/><Relationship Id="rId2" Type="http://schemas.openxmlformats.org/officeDocument/2006/relationships/hyperlink" Target="https://oir.mobi/656039-fon-dlja-prezentacii-neb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-derslik.edu.az/books/298/units/unit-1/page69.x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clipartmax.com/middle/m2i8A0K9i8Z5i8d3_clear-delete-remove-icon-png-image-blue-close-button-png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freepng.ru/png-7qd81r/" TargetMode="External"/><Relationship Id="rId9" Type="http://schemas.openxmlformats.org/officeDocument/2006/relationships/hyperlink" Target="https://sunveter.ru/klip/984-solnyshk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580"/>
            <a:ext cx="12192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7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Elzevir" panose="020B0603050302020204" pitchFamily="34" charset="0"/>
              </a:rPr>
              <a:t>Интерактивный</a:t>
            </a:r>
          </a:p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Elzevir" panose="020B0603050302020204" pitchFamily="34" charset="0"/>
              </a:rPr>
              <a:t>тест-тренажёр по теме</a:t>
            </a:r>
          </a:p>
          <a:p>
            <a:pPr algn="ctr"/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stra" pitchFamily="2" charset="0"/>
              </a:rPr>
              <a:t>«</a:t>
            </a:r>
            <a:r>
              <a:rPr lang="ru-RU" sz="11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stra" pitchFamily="2" charset="0"/>
              </a:rPr>
              <a:t>Атмосфера</a:t>
            </a:r>
            <a:r>
              <a:rPr lang="ru-RU" sz="54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stra" pitchFamily="2" charset="0"/>
              </a:rPr>
              <a:t>»</a:t>
            </a:r>
            <a:endParaRPr lang="ru-RU" sz="3000" b="1" dirty="0" smtClean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stra" pitchFamily="2" charset="0"/>
            </a:endParaRPr>
          </a:p>
          <a:p>
            <a:pPr algn="ctr"/>
            <a:endParaRPr lang="ru-RU" sz="2000" dirty="0" smtClean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stra" pitchFamily="2" charset="0"/>
            </a:endParaRPr>
          </a:p>
          <a:p>
            <a:pPr algn="ctr"/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stra" pitchFamily="2" charset="0"/>
              </a:rPr>
              <a:t>6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stra" pitchFamily="2" charset="0"/>
              </a:rPr>
              <a:t>класс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652" y="6326550"/>
            <a:ext cx="437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Elzevir" panose="020B0603050302020204" pitchFamily="34" charset="0"/>
              </a:rPr>
              <a:t>Автор: Колышкина Елена Владимировна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Elzevir" panose="020B0603050302020204" pitchFamily="34" charset="0"/>
              </a:rPr>
              <a:t>учитель географии высшей категории, г. Новосибирск</a:t>
            </a:r>
            <a:endParaRPr lang="ru-RU" sz="1400" dirty="0">
              <a:solidFill>
                <a:srgbClr val="0070C0"/>
              </a:solidFill>
              <a:latin typeface="Elzevir" panose="020B06030503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903"/>
            <a:ext cx="1473959" cy="14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-12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-18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-24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-6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Чему равна температура воздуха на высоте </a:t>
            </a:r>
            <a:r>
              <a:rPr lang="ru-RU" sz="28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километров, если на поверхности Земли она равна </a:t>
            </a:r>
            <a:r>
              <a:rPr lang="ru-RU" sz="28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ru-RU" sz="2800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12</a:t>
            </a:r>
            <a:r>
              <a:rPr lang="ru-RU" sz="2800" b="1" baseline="30000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r>
              <a:rPr lang="ru-RU" sz="2800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ru-RU" sz="2800" b="1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8895" y="1730785"/>
            <a:ext cx="7832554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95554" y="4678176"/>
            <a:ext cx="7803789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49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46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787519" y="4678176"/>
            <a:ext cx="424584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25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17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Чему равна годовая амплитуда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температур?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Для </a:t>
            </a:r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ответа использовать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климатограмму</a:t>
            </a:r>
            <a:endParaRPr lang="ru-RU" sz="3200" b="1" dirty="0" smtClean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38818" y="1701003"/>
            <a:ext cx="4244798" cy="37093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5347" y="2671589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562931" y="2068755"/>
            <a:ext cx="2500172" cy="29795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Heading"/>
              </a:rPr>
              <a:t>Барометром </a:t>
            </a:r>
            <a:endParaRPr lang="ru-RU" sz="2200" dirty="0">
              <a:solidFill>
                <a:schemeClr val="accent5">
                  <a:lumMod val="25000"/>
                </a:schemeClr>
              </a:solidFill>
              <a:latin typeface="Heading"/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Heading"/>
              </a:rPr>
              <a:t>Термометром </a:t>
            </a:r>
            <a:endParaRPr lang="ru-RU" sz="2200" dirty="0">
              <a:solidFill>
                <a:schemeClr val="accent5">
                  <a:lumMod val="25000"/>
                </a:schemeClr>
              </a:solidFill>
              <a:latin typeface="Heading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Heading"/>
              </a:rPr>
              <a:t>Анемометром </a:t>
            </a:r>
            <a:endParaRPr lang="ru-RU" sz="2200" dirty="0">
              <a:solidFill>
                <a:schemeClr val="accent5">
                  <a:lumMod val="25000"/>
                </a:schemeClr>
              </a:solidFill>
              <a:latin typeface="Heading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latin typeface="Heading"/>
              </a:rPr>
              <a:t>Гигрометром</a:t>
            </a:r>
            <a:endParaRPr lang="ru-RU" sz="2200" dirty="0">
              <a:solidFill>
                <a:schemeClr val="accent5">
                  <a:lumMod val="25000"/>
                </a:schemeClr>
              </a:solidFill>
              <a:latin typeface="Heading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Каким прибором измеряется влажность воздуха?</a:t>
            </a:r>
            <a:endParaRPr lang="ru-RU" sz="3200" b="1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1062" y="1701003"/>
            <a:ext cx="7832554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75363" y="1642738"/>
            <a:ext cx="7808254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4336895" y="2731902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accent5">
                    <a:lumMod val="25000"/>
                  </a:schemeClr>
                </a:solidFill>
              </a:rPr>
              <a:t>B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338807" y="372517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C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337763" y="4715804"/>
            <a:ext cx="424584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D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336895" y="1738631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A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 каком рисунке земная поверхность будет получать наименьшее количество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тепла?</a:t>
            </a:r>
            <a:endParaRPr lang="ru-RU" sz="3200" b="1" dirty="0" smtClean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7358" y="1718719"/>
            <a:ext cx="4375387" cy="37093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36895" y="4687376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090" t="5060" r="1330" b="4392"/>
          <a:stretch/>
        </p:blipFill>
        <p:spPr>
          <a:xfrm>
            <a:off x="3705500" y="5613998"/>
            <a:ext cx="5442977" cy="10927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Пустыня Атакама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Пустыня Намиб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Пустыня Гоби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Пустыня Сахара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Определите самое сухое место на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Земле</a:t>
            </a:r>
            <a:endParaRPr lang="ru-RU" sz="3200" b="1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01816" y="1606827"/>
            <a:ext cx="7832554" cy="38092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2275069" y="2682932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Летний муссон 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Ночной бриз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787519" y="4678176"/>
            <a:ext cx="424584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Зимний муссон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Дневной бриз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Определите, какой вид ветра показан на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схеме?</a:t>
            </a:r>
            <a:endParaRPr lang="ru-RU" sz="3200" b="1" dirty="0" smtClean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6651" y="1654878"/>
            <a:ext cx="4244798" cy="37093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4739" y="2671589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" name="Рисунок 14" descr="https://geo7-vpr.sdamgia.ru/get_file?id=5057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5" t="4545" r="3239" b="21023"/>
          <a:stretch/>
        </p:blipFill>
        <p:spPr bwMode="auto">
          <a:xfrm>
            <a:off x="2204330" y="2592330"/>
            <a:ext cx="3170051" cy="192666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Понизится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Не изменится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Повысится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ри понижении температуры воздуха его относительная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влажность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04826" y="1701003"/>
            <a:ext cx="7726623" cy="27388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25113" y="1678318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Б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А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</a:t>
            </a:r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а каком рисунке знаками изображена погода в тот день, когда температура воздуха опустилась ниже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ru-RU" sz="3000" b="1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20</a:t>
            </a:r>
            <a:r>
              <a:rPr lang="ru-RU" sz="3000" b="1" baseline="30000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r>
              <a:rPr lang="ru-RU" sz="3000" b="1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 С</a:t>
            </a:r>
            <a:endParaRPr lang="ru-RU" sz="3200" b="1" dirty="0" smtClean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33577" y="1633220"/>
            <a:ext cx="4297871" cy="2925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39725" y="1678318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6" name="Рисунок 15"/>
          <p:cNvPicPr/>
          <p:nvPr/>
        </p:nvPicPr>
        <p:blipFill rotWithShape="1">
          <a:blip r:embed="rId5"/>
          <a:srcRect l="28964" t="34662" r="28008" b="7060"/>
          <a:stretch/>
        </p:blipFill>
        <p:spPr bwMode="auto">
          <a:xfrm>
            <a:off x="2254585" y="2111803"/>
            <a:ext cx="3218167" cy="1695922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Сублимация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Трансформация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Конденсация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Циркуляция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И</a:t>
            </a:r>
            <a:r>
              <a:rPr lang="ru-RU" sz="30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зменение свойств воздушной массы по мере её перемещения над разной подстилающей поверхностью </a:t>
            </a:r>
            <a:r>
              <a:rPr lang="ru-RU" sz="30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называется</a:t>
            </a:r>
            <a:endParaRPr lang="ru-RU" sz="30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4585" y="1701003"/>
            <a:ext cx="7776864" cy="37139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26576" y="3676202"/>
            <a:ext cx="7832882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Топографическая 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Синоптическая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Физическая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Политическая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акая из нижеприведённых карт составляется на основе наблюдений за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погодой?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4585" y="1733548"/>
            <a:ext cx="7776864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8567" y="3664860"/>
            <a:ext cx="7832882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969" y="0"/>
            <a:ext cx="8775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ivaldiD CL" panose="03010101010101010101" pitchFamily="66" charset="0"/>
              </a:rPr>
              <a:t>Инструкция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VivaldiD CL" panose="030101010101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2890" y="1404193"/>
            <a:ext cx="9744501" cy="307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Внимательно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тестовое задание.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Из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предложенных вариантов выберите правильный(е) ответ(ы) и щёлкните мышкой по нему/ним.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правильном ответе на слайде появится надпись: «Отлично!».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При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неправильном ответе на слайде появится надпись: «Подумай!» и даётся возможность исправить допущенную ошибку.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Переход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следующему заданию теста происходит при клике по управляющей кнопке в нижнем правом углу слайда.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 декабря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февраль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января по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февраль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декабря по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март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 какой период </a:t>
            </a:r>
            <a:r>
              <a:rPr lang="ru-RU" sz="2700" b="1" dirty="0" smtClean="0">
                <a:solidFill>
                  <a:srgbClr val="0070C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7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с какого месяца по какой</a:t>
            </a:r>
            <a:r>
              <a:rPr lang="ru-RU" sz="2700" b="1" dirty="0" smtClean="0">
                <a:solidFill>
                  <a:srgbClr val="0070C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)</a:t>
            </a:r>
            <a:r>
              <a:rPr lang="ru-RU" sz="2700" b="1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приходилось наименьшее количество осадков? Для ответа использовать диаграмму</a:t>
            </a:r>
            <a:endParaRPr lang="ru-RU" sz="2700" b="1" dirty="0" smtClean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36499" y="1667111"/>
            <a:ext cx="4297871" cy="2925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651" y="2738532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063" y="1701003"/>
            <a:ext cx="3005016" cy="28573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Высота над уровнем моря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Движение воздушных масс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Широтное положение территории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Близость океана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Определите важнейший климатообразующий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фактор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998" y="1713380"/>
            <a:ext cx="7776864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40989" y="4683162"/>
            <a:ext cx="7832882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69346" y="4761168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chemeClr val="accent5">
                    <a:lumMod val="25000"/>
                  </a:schemeClr>
                </a:solidFill>
              </a:rPr>
              <a:t>1в, 2б, 3д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69346" y="3767897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1г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, 2а,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3д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 состав воздуха входят газы, приведённые ниже в таблице. Установите верное соответствие «газ </a:t>
            </a:r>
            <a:r>
              <a:rPr lang="ru-RU" sz="28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% </a:t>
            </a:r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содержания в воздухе</a:t>
            </a:r>
            <a:r>
              <a:rPr lang="ru-RU" sz="28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»:</a:t>
            </a:r>
            <a:endParaRPr lang="ru-RU" sz="28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43647" y="4759267"/>
            <a:ext cx="7800651" cy="7378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9346" y="3711289"/>
            <a:ext cx="7800651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11459"/>
              </p:ext>
            </p:extLst>
          </p:nvPr>
        </p:nvGraphicFramePr>
        <p:xfrm>
          <a:off x="3293523" y="1678675"/>
          <a:ext cx="5430484" cy="1713008"/>
        </p:xfrm>
        <a:graphic>
          <a:graphicData uri="http://schemas.openxmlformats.org/drawingml/2006/table">
            <a:tbl>
              <a:tblPr firstRow="1" firstCol="1" bandRow="1"/>
              <a:tblGrid>
                <a:gridCol w="4007367">
                  <a:extLst>
                    <a:ext uri="{9D8B030D-6E8A-4147-A177-3AD203B41FA5}">
                      <a16:colId xmlns:a16="http://schemas.microsoft.com/office/drawing/2014/main" val="2333085322"/>
                    </a:ext>
                  </a:extLst>
                </a:gridCol>
                <a:gridCol w="1423117">
                  <a:extLst>
                    <a:ext uri="{9D8B030D-6E8A-4147-A177-3AD203B41FA5}">
                      <a16:colId xmlns:a16="http://schemas.microsoft.com/office/drawing/2014/main" val="2919532735"/>
                    </a:ext>
                  </a:extLst>
                </a:gridCol>
              </a:tblGrid>
              <a:tr h="1713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азот                                                                 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кислород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углекислый газ и другие газы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21%                                                              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35%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64%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78%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д) 1%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37956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740 мм. рт. ст.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474 мм. рт. ст.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260 мм. рт. ст.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5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Определите атмосферное давление на высоте </a:t>
            </a:r>
            <a:r>
              <a:rPr lang="ru-RU" sz="2750" b="1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3000 </a:t>
            </a:r>
            <a:r>
              <a:rPr lang="ru-RU" sz="275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метров, если атмосферное давление у подножья горы </a:t>
            </a:r>
            <a:r>
              <a:rPr lang="ru-RU" sz="275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составляет </a:t>
            </a:r>
            <a:r>
              <a:rPr lang="ru-RU" sz="2750" b="1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760 </a:t>
            </a:r>
            <a:r>
              <a:rPr lang="ru-RU" sz="275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мм. рт. ст.</a:t>
            </a:r>
            <a:endParaRPr lang="ru-RU" sz="2750" b="1" dirty="0" smtClean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652" y="1701003"/>
            <a:ext cx="4244797" cy="28247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38307" y="3669444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026" name="Picture 2" descr="http://e-derslik.edu.az/books/298/assets/images/page69/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1293" r="7260" b="2611"/>
          <a:stretch/>
        </p:blipFill>
        <p:spPr bwMode="auto">
          <a:xfrm>
            <a:off x="2358293" y="1667111"/>
            <a:ext cx="2977982" cy="280080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Б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Бриз меняет направление дважды в сутки</a:t>
            </a: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А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. Ветер всегда дует в том направлении, в каком повышается атмосферное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давление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Какое утверждение верно?</a:t>
            </a:r>
            <a:endParaRPr lang="ru-RU" sz="3100" dirty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87647" y="3811052"/>
            <a:ext cx="3567646" cy="737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2233530" y="4806963"/>
            <a:ext cx="3566769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Оба верны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6487647" y="4804323"/>
            <a:ext cx="3567646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Оба неверны 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2233530" y="3813692"/>
            <a:ext cx="3566769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Верно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только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А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423537" y="4935256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2267170" y="3811052"/>
            <a:ext cx="7776864" cy="18317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6488691" y="3813692"/>
            <a:ext cx="3566769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Верно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только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Б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7647" y="3732995"/>
            <a:ext cx="3652985" cy="8159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Толщина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тропосферы одинакова на всех широтах и составляет приблизительно 8-10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километров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Температура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воздуха в тропосфере понижается с высотой на 6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 на каждые 1000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метров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Температура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воздуха в тропосфере повышается с высотой на 6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 на каждые 1000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метров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Тропосфера представляет  собой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нижний слой атмосферы, прилегающий к поверхности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Земли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Ч</a:t>
            </a:r>
            <a:r>
              <a:rPr lang="ru-RU" sz="31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то из перечисленного относится к </a:t>
            </a:r>
            <a:endParaRPr lang="ru-RU" sz="3100" b="1" dirty="0" smtClean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ru-RU" sz="31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свойствам тропосферы?</a:t>
            </a:r>
            <a:endParaRPr lang="ru-RU" sz="31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3413" y="1613652"/>
            <a:ext cx="7800725" cy="4737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2263019" y="5668807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тропосфере находится более 95% водяного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пара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0751" y="1674644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2256497" y="3664860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0" name="Прямоугольник 9"/>
          <p:cNvSpPr/>
          <p:nvPr/>
        </p:nvSpPr>
        <p:spPr>
          <a:xfrm>
            <a:off x="2153836" y="5642177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Пекин 39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с.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ш.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Калькутта 22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с.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ш.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Джакарта 6</a:t>
            </a:r>
            <a:r>
              <a:rPr lang="ru-RU" sz="2400" baseline="30000" dirty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ю. ш.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 каких городах можно наблюдать Солнце в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зените?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3156" y="1701003"/>
            <a:ext cx="7678293" cy="26648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54585" y="3732995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4" name="Прямоугольник 13"/>
          <p:cNvSpPr/>
          <p:nvPr/>
        </p:nvSpPr>
        <p:spPr>
          <a:xfrm>
            <a:off x="2200949" y="1678318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Чем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выше температура земной поверхности, тем выше температура воздуха над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ней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Чем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ниже высота Солнца над горизонтом, тем выше будет температура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воздуха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Максимально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высокая температура воздуха наблюдается в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полдень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Величина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нагрева поверхности Земли зависит от её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цвета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Определите верные утверждения о температуре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воздуха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5541" y="1621076"/>
            <a:ext cx="7776864" cy="37259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55541" y="1638435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4" name="Прямоугольник 13"/>
          <p:cNvSpPr/>
          <p:nvPr/>
        </p:nvSpPr>
        <p:spPr>
          <a:xfrm>
            <a:off x="2146836" y="2671589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Капель воды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Смеси газов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одяного пара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Из чего состоят облака?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6256" y="1701003"/>
            <a:ext cx="7823282" cy="371464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54585" y="2676134"/>
            <a:ext cx="7776864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2254586" y="4686852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Кристаллов льда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4585" y="4655077"/>
            <a:ext cx="7776864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  <p:pic>
        <p:nvPicPr>
          <p:cNvPr id="19" name="Рисунок 1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10" y="6196084"/>
            <a:ext cx="532263" cy="532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35128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Дорогой друг</a:t>
            </a:r>
            <a:r>
              <a:rPr lang="ru-RU" sz="3600" b="1" dirty="0" smtClean="0">
                <a:solidFill>
                  <a:schemeClr val="bg1"/>
                </a:solidFill>
                <a:latin typeface="Astra" pitchFamily="2" charset="0"/>
              </a:rPr>
              <a:t>!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Если </a:t>
            </a:r>
            <a:r>
              <a:rPr lang="ru-RU" sz="3600" b="1" dirty="0" smtClean="0">
                <a:solidFill>
                  <a:schemeClr val="bg1"/>
                </a:solidFill>
                <a:latin typeface="Elzevir" panose="020B0603050302020204" pitchFamily="34" charset="0"/>
              </a:rPr>
              <a:t>с первого раза тебе не удалось правильно ответить на некоторые вопросы, то не расстраивайся. Ведь теперь ты знаешь верные ответы на них и в следующий раз не допустишь ошибок. 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2" y="3880229"/>
            <a:ext cx="1791082" cy="29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9663661" y="3774083"/>
            <a:ext cx="1855049" cy="30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7900" y="4666244"/>
            <a:ext cx="7716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Elzevir" panose="020B0603050302020204" pitchFamily="34" charset="0"/>
              </a:rPr>
              <a:t>«Не </a:t>
            </a:r>
            <a:r>
              <a:rPr lang="ru-RU" sz="3200" b="1" dirty="0">
                <a:solidFill>
                  <a:srgbClr val="002060"/>
                </a:solidFill>
                <a:latin typeface="Elzevir" panose="020B0603050302020204" pitchFamily="34" charset="0"/>
              </a:rPr>
              <a:t>ошибается тот, кто ничего не делает. </a:t>
            </a:r>
            <a:endParaRPr lang="ru-RU" sz="3200" b="1" dirty="0" smtClean="0">
              <a:solidFill>
                <a:srgbClr val="002060"/>
              </a:solidFill>
              <a:latin typeface="Elzevir" panose="020B06030503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Elzevir" panose="020B0603050302020204" pitchFamily="34" charset="0"/>
              </a:rPr>
              <a:t>Не </a:t>
            </a:r>
            <a:r>
              <a:rPr lang="ru-RU" sz="3200" b="1" dirty="0">
                <a:solidFill>
                  <a:srgbClr val="002060"/>
                </a:solidFill>
                <a:latin typeface="Elzevir" panose="020B0603050302020204" pitchFamily="34" charset="0"/>
              </a:rPr>
              <a:t>бойтесь ошибаться — бойтесь повторять </a:t>
            </a:r>
            <a:r>
              <a:rPr lang="ru-RU" sz="3200" b="1" dirty="0" smtClean="0">
                <a:solidFill>
                  <a:srgbClr val="002060"/>
                </a:solidFill>
                <a:latin typeface="Elzevir" panose="020B0603050302020204" pitchFamily="34" charset="0"/>
              </a:rPr>
              <a:t>ошибки» </a:t>
            </a:r>
          </a:p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Elzevir" panose="020B0603050302020204" pitchFamily="34" charset="0"/>
              </a:rPr>
              <a:t>Т. Рузвельт</a:t>
            </a:r>
            <a:endParaRPr lang="ru-RU" sz="3200" b="1" i="0" dirty="0">
              <a:solidFill>
                <a:srgbClr val="002060"/>
              </a:solidFill>
              <a:effectLst/>
              <a:latin typeface="Elzevi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Геосфера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Стратосфера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Атмосфера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Тропосфера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Как называется воздушная 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оболочка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нашей планеты?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4585" y="1742429"/>
            <a:ext cx="7776864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7569" y="4678176"/>
            <a:ext cx="788604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4" y="1740666"/>
            <a:ext cx="115505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oir.mobi/656039-fon-dlja-prezentacii-nebo.html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www.klipartz.com/ru/sticker-png-luxes/download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https://www.freepng.ru/png-7qd81r</a:t>
            </a:r>
            <a:r>
              <a:rPr lang="en-US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5"/>
              </a:rPr>
              <a:t>https://www.clipartmax.com/middle/m2i8A0K9i8Z5i8d3_clear-delete-remove-icon-png-image-blue-close-button-png</a:t>
            </a:r>
            <a:r>
              <a:rPr lang="en-US" sz="1400" dirty="0" smtClean="0">
                <a:hlinkClick r:id="rId5"/>
              </a:rPr>
              <a:t>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e-derslik.edu.az/books/298/units/unit-1/page69.xhtml</a:t>
            </a:r>
            <a:endParaRPr lang="ru-RU" sz="1400" dirty="0" smtClean="0"/>
          </a:p>
          <a:p>
            <a:r>
              <a:rPr lang="ru-RU" sz="1400" u="sng" dirty="0" smtClean="0">
                <a:hlinkClick r:id="rId7"/>
              </a:rPr>
              <a:t>https://geo7-vpr.sdamgia.ru/problem?id=7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https</a:t>
            </a:r>
            <a:r>
              <a:rPr lang="en-US" sz="1400" dirty="0">
                <a:hlinkClick r:id="rId8"/>
              </a:rPr>
              <a:t>://resh.edu.ru/subject/lesson/7190/train/308277</a:t>
            </a:r>
            <a:r>
              <a:rPr lang="en-US" sz="1400" dirty="0" smtClean="0">
                <a:hlinkClick r:id="rId8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sunveter.ru/klip/984-solnyshko.html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/>
              <a:t>ВПР </a:t>
            </a:r>
            <a:r>
              <a:rPr lang="ru-RU" sz="1400" dirty="0" smtClean="0"/>
              <a:t>География </a:t>
            </a:r>
            <a:r>
              <a:rPr lang="ru-RU" sz="1400" dirty="0"/>
              <a:t>6 класс, вариант 1, </a:t>
            </a:r>
            <a:r>
              <a:rPr lang="ru-RU" sz="1400" dirty="0" smtClean="0"/>
              <a:t>2, 11</a:t>
            </a:r>
            <a:endParaRPr lang="ru-RU" sz="1400" dirty="0"/>
          </a:p>
          <a:p>
            <a:r>
              <a:rPr lang="ru-RU" sz="1400" dirty="0"/>
              <a:t>А.И. Алексеев и др. География 5-6 классы/М: Просвещение, 2018</a:t>
            </a:r>
            <a:endParaRPr lang="ru-RU" sz="1400" dirty="0" smtClean="0"/>
          </a:p>
          <a:p>
            <a:r>
              <a:rPr lang="ru-RU" sz="1400" dirty="0" smtClean="0"/>
              <a:t>В.В. Барабанов География. Тетрадь-экзаменатор 5-6 классы/М: Просвещение, 2017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17227"/>
            <a:ext cx="120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Elzevir" panose="020B0603050302020204" pitchFamily="34" charset="0"/>
              </a:rPr>
              <a:t>Источники информации</a:t>
            </a:r>
            <a:endParaRPr lang="ru-RU" sz="7200" b="1" dirty="0">
              <a:ln>
                <a:solidFill>
                  <a:schemeClr val="bg1"/>
                </a:solidFill>
              </a:ln>
              <a:solidFill>
                <a:srgbClr val="00B0F0"/>
              </a:solidFill>
              <a:latin typeface="Elzevir" panose="020B0603050302020204" pitchFamily="34" charset="0"/>
            </a:endParaRPr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10" y="6196084"/>
            <a:ext cx="532263" cy="532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Воздух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– это вещество, состоящее из смеси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газов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Воздух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– это смесь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газов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Выберите верное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утверждение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0798" y="2694274"/>
            <a:ext cx="7800651" cy="7378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30797" y="1678318"/>
            <a:ext cx="7800651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юго-западном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северо-западном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787519" y="4678176"/>
            <a:ext cx="424584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юго-восточном</a:t>
            </a: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В северо-восточном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пределите по розе ветров, в каком направлении дует преобладающий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ветер?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6651" y="1701003"/>
            <a:ext cx="4244798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4739" y="3726839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62245" r="2525" b="10172"/>
          <a:stretch/>
        </p:blipFill>
        <p:spPr bwMode="auto">
          <a:xfrm>
            <a:off x="2346918" y="2015828"/>
            <a:ext cx="3027463" cy="2967861"/>
          </a:xfrm>
          <a:prstGeom prst="rect">
            <a:avLst/>
          </a:prstGeom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4225631" y="2754102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341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227543" y="374737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356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225631" y="1760831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245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По каким предложениям можно сделать вывод о том, что влияет на </a:t>
            </a:r>
            <a:r>
              <a:rPr lang="ru-RU" sz="28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климат?</a:t>
            </a:r>
            <a:endParaRPr lang="ru-RU" sz="3200" dirty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8579" y="515229"/>
            <a:ext cx="4244798" cy="27864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043" b="26402"/>
          <a:stretch/>
        </p:blipFill>
        <p:spPr>
          <a:xfrm>
            <a:off x="2529357" y="4712333"/>
            <a:ext cx="7637346" cy="19877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202589" y="1739621"/>
            <a:ext cx="4313614" cy="27864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79548" y="3742997"/>
            <a:ext cx="4336655" cy="800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Над экватором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Над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Северным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тропиком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Над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Южным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полярным кругом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Над 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Южным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тропиком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Где находится Солнце в день летнего солнцестояния </a:t>
            </a:r>
            <a:r>
              <a:rPr lang="ru-RU" sz="3100" dirty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(22.06</a:t>
            </a:r>
            <a:r>
              <a:rPr lang="ru-RU" sz="3100" dirty="0" smtClean="0">
                <a:solidFill>
                  <a:srgbClr val="0070C0"/>
                </a:solidFill>
                <a:ea typeface="Ebrima" panose="02000000000000000000" pitchFamily="2" charset="0"/>
                <a:cs typeface="Ebrima" panose="02000000000000000000" pitchFamily="2" charset="0"/>
              </a:rPr>
              <a:t>.)</a:t>
            </a:r>
            <a:endParaRPr lang="ru-RU" sz="3100" dirty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04053" y="1701003"/>
            <a:ext cx="7776864" cy="37150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56498" y="3688621"/>
            <a:ext cx="7824420" cy="737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786651" y="2694274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788563" y="3687545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20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5787519" y="4678176"/>
            <a:ext cx="424584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100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786651" y="1701003"/>
            <a:ext cx="4244798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10</a:t>
            </a:r>
            <a:r>
              <a:rPr lang="ru-RU" sz="2400" baseline="30000" dirty="0" smtClean="0">
                <a:solidFill>
                  <a:schemeClr val="accent5">
                    <a:lumMod val="25000"/>
                  </a:schemeClr>
                </a:solidFill>
              </a:rPr>
              <a:t>0</a:t>
            </a:r>
            <a:endParaRPr lang="ru-RU" sz="2400" baseline="30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о рисунку определить, чему 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равна суточная </a:t>
            </a:r>
            <a:endParaRPr lang="ru-RU" sz="3200" b="1" dirty="0" smtClean="0">
              <a:solidFill>
                <a:srgbClr val="0070C0"/>
              </a:solidFill>
              <a:latin typeface="Elzevir" panose="020B06030503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амплитуда температур? </a:t>
            </a: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4697" y="1733199"/>
            <a:ext cx="4244798" cy="3650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70675" y="3684905"/>
            <a:ext cx="4244797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1026" name="Picture 2" descr="https://resh.edu.ru/uploads/lesson_extract/7190/20210125184511/OEBPS/objects/t_geog_6_8_2/5dbbf7d8e20024775810006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43"/>
          <a:stretch/>
        </p:blipFill>
        <p:spPr bwMode="auto">
          <a:xfrm>
            <a:off x="2138257" y="1924335"/>
            <a:ext cx="3408686" cy="32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256497" y="2694274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770 мм. рт. ст.           730 мм. рт. ст.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258409" y="3687545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750 мм. рт. ст.           720 мм. рт. ст.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256497" y="4678176"/>
            <a:ext cx="7776864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740 мм. рт. ст.           715 мм. рт.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ст.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60" y="4814092"/>
            <a:ext cx="1200454" cy="19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92559" y="3063217"/>
            <a:ext cx="1656184" cy="1296144"/>
          </a:xfrm>
          <a:prstGeom prst="wedgeEllipseCallout">
            <a:avLst>
              <a:gd name="adj1" fmla="val -4619"/>
              <a:gd name="adj2" fmla="val 85798"/>
            </a:avLst>
          </a:prstGeom>
          <a:solidFill>
            <a:srgbClr val="CCE9A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Отлично!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18243"/>
          <a:stretch>
            <a:fillRect/>
          </a:stretch>
        </p:blipFill>
        <p:spPr bwMode="auto">
          <a:xfrm>
            <a:off x="10445631" y="4778521"/>
            <a:ext cx="124332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0239203" y="3063217"/>
            <a:ext cx="1656184" cy="1296144"/>
          </a:xfrm>
          <a:prstGeom prst="wedgeEllipseCallout">
            <a:avLst>
              <a:gd name="adj1" fmla="val -2636"/>
              <a:gd name="adj2" fmla="val 80360"/>
            </a:avLst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Подумай!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256497" y="1701003"/>
            <a:ext cx="7774952" cy="737886"/>
          </a:xfrm>
          <a:prstGeom prst="snip2DiagRect">
            <a:avLst/>
          </a:prstGeom>
          <a:solidFill>
            <a:srgbClr val="C7DD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760 мм. рт. ст.           750 мм. рт.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ст.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956" y="325581"/>
            <a:ext cx="10150034" cy="993890"/>
          </a:xfrm>
          <a:prstGeom prst="roundRect">
            <a:avLst/>
          </a:prstGeom>
          <a:solidFill>
            <a:srgbClr val="C7DDF1"/>
          </a:solidFill>
          <a:ln w="41275">
            <a:solidFill>
              <a:srgbClr val="9AE2F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 каком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примере скорость </a:t>
            </a:r>
            <a:r>
              <a:rPr lang="ru-RU" sz="3200" b="1" dirty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ветра будет </a:t>
            </a:r>
            <a:r>
              <a:rPr lang="ru-RU" sz="3200" b="1" dirty="0" smtClean="0">
                <a:solidFill>
                  <a:srgbClr val="0070C0"/>
                </a:solidFill>
                <a:latin typeface="Elzevir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наибольшей?</a:t>
            </a:r>
            <a:endParaRPr lang="ru-RU" sz="3200" dirty="0">
              <a:solidFill>
                <a:srgbClr val="0070C0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644" r="8786" b="8699"/>
          <a:stretch/>
        </p:blipFill>
        <p:spPr>
          <a:xfrm>
            <a:off x="11518710" y="6201501"/>
            <a:ext cx="532263" cy="5268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4585" y="1641238"/>
            <a:ext cx="7776864" cy="37150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54585" y="2671316"/>
            <a:ext cx="7776864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4" name="Прямоугольник 13"/>
          <p:cNvSpPr/>
          <p:nvPr/>
        </p:nvSpPr>
        <p:spPr>
          <a:xfrm>
            <a:off x="2408259" y="2644875"/>
            <a:ext cx="7830944" cy="7605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808000" y="2076168"/>
            <a:ext cx="671946" cy="13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08000" y="3068152"/>
            <a:ext cx="671946" cy="13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08000" y="4060031"/>
            <a:ext cx="671946" cy="13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08000" y="5031585"/>
            <a:ext cx="671946" cy="138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02"/>
            <a:ext cx="1282890" cy="12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987</Words>
  <Application>Microsoft Office PowerPoint</Application>
  <PresentationFormat>Широкоэкранный</PresentationFormat>
  <Paragraphs>216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Astra</vt:lpstr>
      <vt:lpstr>Calibri</vt:lpstr>
      <vt:lpstr>Calibri Light</vt:lpstr>
      <vt:lpstr>Ebrima</vt:lpstr>
      <vt:lpstr>Elzevir</vt:lpstr>
      <vt:lpstr>Heading</vt:lpstr>
      <vt:lpstr>Times New Roman</vt:lpstr>
      <vt:lpstr>VivaldiD CL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тест-тренажёр</dc:title>
  <dc:subject>Атмосфера 6 класс</dc:subject>
  <dc:creator>КЕВ</dc:creator>
  <cp:lastModifiedBy>кев</cp:lastModifiedBy>
  <cp:revision>6</cp:revision>
  <dcterms:created xsi:type="dcterms:W3CDTF">2021-10-12T09:53:32Z</dcterms:created>
  <dcterms:modified xsi:type="dcterms:W3CDTF">2022-02-18T06:03:35Z</dcterms:modified>
</cp:coreProperties>
</file>