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5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28.01.2024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5206322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Северо-запад </a:t>
            </a:r>
            <a:r>
              <a:rPr lang="ru-RU" sz="4000" b="1" dirty="0" err="1">
                <a:solidFill>
                  <a:srgbClr val="002060"/>
                </a:solidFill>
              </a:rPr>
              <a:t>россии</a:t>
            </a:r>
            <a:r>
              <a:rPr lang="ru-RU" sz="4000" b="1" dirty="0">
                <a:solidFill>
                  <a:srgbClr val="002060"/>
                </a:solidFill>
              </a:rPr>
              <a:t>. Население. хозяйство. Экологические Проблемы.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206322"/>
            <a:ext cx="3200400" cy="96587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FB56B6-CA4A-4516-A57A-7A4770983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7" y="2010734"/>
            <a:ext cx="9032631" cy="474905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4AC780E-EFC2-4DDE-BFD7-FFA51E79B8AB}"/>
              </a:ext>
            </a:extLst>
          </p:cNvPr>
          <p:cNvSpPr/>
          <p:nvPr/>
        </p:nvSpPr>
        <p:spPr>
          <a:xfrm>
            <a:off x="553913" y="167053"/>
            <a:ext cx="11166231" cy="178483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Санкт-Петербург и пригород.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-70% </a:t>
            </a:r>
            <a:r>
              <a:rPr lang="ru-RU" sz="2500" b="1" dirty="0">
                <a:solidFill>
                  <a:srgbClr val="002060"/>
                </a:solidFill>
              </a:rPr>
              <a:t>промышленных предприятий Северо-Западного района России.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-Второе место </a:t>
            </a:r>
            <a:r>
              <a:rPr lang="ru-RU" sz="2500" b="1" dirty="0">
                <a:solidFill>
                  <a:srgbClr val="002060"/>
                </a:solidFill>
              </a:rPr>
              <a:t>по величине промышленного производства (1 место Москва).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-Главная отрасль </a:t>
            </a:r>
            <a:r>
              <a:rPr lang="ru-RU" sz="2500" b="1" dirty="0">
                <a:solidFill>
                  <a:srgbClr val="002060"/>
                </a:solidFill>
              </a:rPr>
              <a:t>тяжёлая промышленность.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34383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18E52-1502-4545-ACFB-9BD43A90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B44713E-3AA1-47C8-9C5A-F5FCBA7C5FDC}"/>
              </a:ext>
            </a:extLst>
          </p:cNvPr>
          <p:cNvSpPr/>
          <p:nvPr/>
        </p:nvSpPr>
        <p:spPr>
          <a:xfrm>
            <a:off x="7323991" y="202222"/>
            <a:ext cx="4404947" cy="6154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73E27ED-69BA-4CAF-98B1-B4C764717BFD}"/>
              </a:ext>
            </a:extLst>
          </p:cNvPr>
          <p:cNvSpPr/>
          <p:nvPr/>
        </p:nvSpPr>
        <p:spPr>
          <a:xfrm>
            <a:off x="868974" y="1551841"/>
            <a:ext cx="10665068" cy="247063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-Из-за природных условий </a:t>
            </a:r>
            <a:r>
              <a:rPr lang="ru-RU" sz="2800" b="1" dirty="0">
                <a:solidFill>
                  <a:srgbClr val="002060"/>
                </a:solidFill>
              </a:rPr>
              <a:t>растениеводство не развито.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-70% </a:t>
            </a:r>
            <a:r>
              <a:rPr lang="ru-RU" sz="2800" b="1" dirty="0">
                <a:solidFill>
                  <a:srgbClr val="002060"/>
                </a:solidFill>
              </a:rPr>
              <a:t>сельхозпродукции дает животноводство (молочное, мясо-молочное скотоводство, свиноводство, птицеводство).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-юг района </a:t>
            </a:r>
            <a:r>
              <a:rPr lang="ru-RU" sz="2800" b="1" dirty="0">
                <a:solidFill>
                  <a:srgbClr val="002060"/>
                </a:solidFill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</a:rPr>
              <a:t>зерноводство</a:t>
            </a:r>
            <a:r>
              <a:rPr lang="ru-RU" sz="2800" b="1" dirty="0">
                <a:solidFill>
                  <a:srgbClr val="002060"/>
                </a:solidFill>
              </a:rPr>
              <a:t> (ячмень, рожь, овёс) и льноводство.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66150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D442F7-E011-400D-AE5E-36809D19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36D90A-1509-4D5F-87BC-AF58AA3BA2BD}"/>
              </a:ext>
            </a:extLst>
          </p:cNvPr>
          <p:cNvSpPr/>
          <p:nvPr/>
        </p:nvSpPr>
        <p:spPr>
          <a:xfrm>
            <a:off x="6787662" y="254977"/>
            <a:ext cx="4950069" cy="56270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проблемы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F376DA7-8530-4FFE-992E-9FB6F0402FBD}"/>
              </a:ext>
            </a:extLst>
          </p:cNvPr>
          <p:cNvSpPr/>
          <p:nvPr/>
        </p:nvSpPr>
        <p:spPr>
          <a:xfrm>
            <a:off x="597877" y="3596053"/>
            <a:ext cx="10840915" cy="286629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-Загрязнение промышленными </a:t>
            </a:r>
            <a:r>
              <a:rPr lang="ru-RU" sz="2800" b="1" dirty="0">
                <a:solidFill>
                  <a:srgbClr val="002060"/>
                </a:solidFill>
              </a:rPr>
              <a:t>предприятиями рек (Нева).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-Нефтеналивные порты </a:t>
            </a:r>
            <a:r>
              <a:rPr lang="ru-RU" sz="2800" b="1" dirty="0">
                <a:solidFill>
                  <a:srgbClr val="002060"/>
                </a:solidFill>
              </a:rPr>
              <a:t>(прибрежные воды Балтийского моря).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-Химическая промышленность </a:t>
            </a:r>
            <a:r>
              <a:rPr lang="ru-RU" sz="2800" b="1" dirty="0">
                <a:solidFill>
                  <a:srgbClr val="002060"/>
                </a:solidFill>
              </a:rPr>
              <a:t>и ЦБК – загрязнение атмосферы.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-Большое количество </a:t>
            </a:r>
            <a:r>
              <a:rPr lang="ru-RU" sz="2800" b="1" dirty="0">
                <a:solidFill>
                  <a:srgbClr val="002060"/>
                </a:solidFill>
              </a:rPr>
              <a:t>автомобилей – выхлопные </a:t>
            </a:r>
            <a:r>
              <a:rPr lang="ru-RU" sz="2800" b="1" dirty="0" err="1">
                <a:solidFill>
                  <a:srgbClr val="002060"/>
                </a:solidFill>
              </a:rPr>
              <a:t>газы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-Промышленные </a:t>
            </a:r>
            <a:r>
              <a:rPr lang="ru-RU" sz="2800" b="1" dirty="0">
                <a:solidFill>
                  <a:srgbClr val="002060"/>
                </a:solidFill>
              </a:rPr>
              <a:t>и бытовые отходы – загрязнение почв.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-Свалки </a:t>
            </a:r>
            <a:r>
              <a:rPr lang="ru-RU" sz="2800" b="1" dirty="0">
                <a:solidFill>
                  <a:srgbClr val="002060"/>
                </a:solidFill>
              </a:rPr>
              <a:t>– огромная опасность для атмосферы и подземных вод.</a:t>
            </a:r>
          </a:p>
        </p:txBody>
      </p:sp>
    </p:spTree>
    <p:extLst>
      <p:ext uri="{BB962C8B-B14F-4D97-AF65-F5344CB8AC3E}">
        <p14:creationId xmlns:p14="http://schemas.microsoft.com/office/powerpoint/2010/main" val="70899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Параграф 29 прочитать, вопрос 8 стр. 115 (письменно).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5073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857D0-7E12-44FF-81D5-8D5019FC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D5B6864-3BA9-4370-8367-B68F2DA55C0E}"/>
              </a:ext>
            </a:extLst>
          </p:cNvPr>
          <p:cNvSpPr/>
          <p:nvPr/>
        </p:nvSpPr>
        <p:spPr>
          <a:xfrm>
            <a:off x="2787162" y="281353"/>
            <a:ext cx="7025053" cy="606669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Северо-Западного района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7F5E98C-EA10-41BB-885E-A5BE7A5EB6AF}"/>
              </a:ext>
            </a:extLst>
          </p:cNvPr>
          <p:cNvSpPr/>
          <p:nvPr/>
        </p:nvSpPr>
        <p:spPr>
          <a:xfrm>
            <a:off x="615462" y="1389184"/>
            <a:ext cx="11183814" cy="407963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-Население </a:t>
            </a:r>
            <a:r>
              <a:rPr lang="ru-RU" sz="2800" b="1" dirty="0">
                <a:solidFill>
                  <a:srgbClr val="002060"/>
                </a:solidFill>
              </a:rPr>
              <a:t>свыше 9 млн. человек (6% населения России).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-Численность </a:t>
            </a:r>
            <a:r>
              <a:rPr lang="ru-RU" sz="2800" b="1" dirty="0">
                <a:solidFill>
                  <a:srgbClr val="002060"/>
                </a:solidFill>
              </a:rPr>
              <a:t>медленно сокращается (естественная убыль, особенно в Псковской и Новгородской областях).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-Средняя плотность </a:t>
            </a:r>
            <a:r>
              <a:rPr lang="ru-RU" sz="2800" b="1" dirty="0">
                <a:solidFill>
                  <a:srgbClr val="002060"/>
                </a:solidFill>
              </a:rPr>
              <a:t>43 чел/км².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-50% </a:t>
            </a:r>
            <a:r>
              <a:rPr lang="ru-RU" sz="2800" b="1" dirty="0">
                <a:solidFill>
                  <a:srgbClr val="002060"/>
                </a:solidFill>
              </a:rPr>
              <a:t>- проживает в г. Санкт-Петербург, 1/6 жителей в Ленинградской области.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-Самая низкая </a:t>
            </a:r>
            <a:r>
              <a:rPr lang="ru-RU" sz="2800" b="1" dirty="0">
                <a:solidFill>
                  <a:srgbClr val="002060"/>
                </a:solidFill>
              </a:rPr>
              <a:t>плотность в Новгородской области – 11 чел/км².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-Доля городского населения </a:t>
            </a:r>
            <a:r>
              <a:rPr lang="ru-RU" sz="2800" b="1" dirty="0">
                <a:solidFill>
                  <a:srgbClr val="002060"/>
                </a:solidFill>
              </a:rPr>
              <a:t>77% за счет города Санкт-Петербург и Калининградской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A0845-1E99-41EF-8D82-EBAFBD96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94498CF-B1C9-4A10-9CC8-E6DA5A65A0FB}"/>
              </a:ext>
            </a:extLst>
          </p:cNvPr>
          <p:cNvSpPr/>
          <p:nvPr/>
        </p:nvSpPr>
        <p:spPr>
          <a:xfrm>
            <a:off x="1036027" y="2866292"/>
            <a:ext cx="10119946" cy="329711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-Население района </a:t>
            </a:r>
            <a:r>
              <a:rPr lang="ru-RU" sz="2800" b="1" dirty="0">
                <a:solidFill>
                  <a:srgbClr val="002060"/>
                </a:solidFill>
              </a:rPr>
              <a:t>многонациональное, преобладают русские 90%.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 окраинах района </a:t>
            </a:r>
            <a:r>
              <a:rPr lang="ru-RU" sz="2800" b="1" dirty="0">
                <a:solidFill>
                  <a:srgbClr val="002060"/>
                </a:solidFill>
              </a:rPr>
              <a:t>проживают малочисленные финно-угорские народы- карелы, </a:t>
            </a:r>
            <a:r>
              <a:rPr lang="ru-RU" sz="2800" b="1" dirty="0" err="1">
                <a:solidFill>
                  <a:srgbClr val="002060"/>
                </a:solidFill>
              </a:rPr>
              <a:t>ижорцы</a:t>
            </a:r>
            <a:r>
              <a:rPr lang="ru-RU" sz="2800" b="1" dirty="0">
                <a:solidFill>
                  <a:srgbClr val="002060"/>
                </a:solidFill>
              </a:rPr>
              <a:t>, вепсы, </a:t>
            </a:r>
            <a:r>
              <a:rPr lang="ru-RU" sz="2800" b="1" dirty="0" err="1">
                <a:solidFill>
                  <a:srgbClr val="002060"/>
                </a:solidFill>
              </a:rPr>
              <a:t>водь</a:t>
            </a:r>
            <a:r>
              <a:rPr lang="ru-RU" sz="2800" b="1" dirty="0">
                <a:solidFill>
                  <a:srgbClr val="002060"/>
                </a:solidFill>
              </a:rPr>
              <a:t> и другие.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-Религия </a:t>
            </a:r>
            <a:r>
              <a:rPr lang="ru-RU" sz="2800" b="1" dirty="0">
                <a:solidFill>
                  <a:srgbClr val="002060"/>
                </a:solidFill>
              </a:rPr>
              <a:t>(преобладающая) – православие.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-Славится </a:t>
            </a:r>
            <a:r>
              <a:rPr lang="ru-RU" sz="2800" b="1" dirty="0">
                <a:solidFill>
                  <a:srgbClr val="002060"/>
                </a:solidFill>
              </a:rPr>
              <a:t>высококвалифицированными кадрами, здесь трудятся свыше 10% научных работников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6CEA7-61E8-4204-9D66-EDC2D3909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" y="411355"/>
            <a:ext cx="2816469" cy="301764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EE320E-979E-4EE7-8D84-8DDE6CF3C6F8}"/>
              </a:ext>
            </a:extLst>
          </p:cNvPr>
          <p:cNvSpPr/>
          <p:nvPr/>
        </p:nvSpPr>
        <p:spPr>
          <a:xfrm>
            <a:off x="8537330" y="237392"/>
            <a:ext cx="2145323" cy="46599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7E10DA8-6277-417E-AB2B-432CF7676E5A}"/>
              </a:ext>
            </a:extLst>
          </p:cNvPr>
          <p:cNvSpPr/>
          <p:nvPr/>
        </p:nvSpPr>
        <p:spPr>
          <a:xfrm>
            <a:off x="940777" y="3305908"/>
            <a:ext cx="3402623" cy="39565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Санкт-Петербург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2B9291-68F2-45A7-95D2-B02042764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46" y="613891"/>
            <a:ext cx="2438400" cy="261257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EBC1402-E02A-4FD8-A5D4-A97070125594}"/>
              </a:ext>
            </a:extLst>
          </p:cNvPr>
          <p:cNvSpPr/>
          <p:nvPr/>
        </p:nvSpPr>
        <p:spPr>
          <a:xfrm>
            <a:off x="4396154" y="271619"/>
            <a:ext cx="4026877" cy="3975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Ленинградская область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698B60-0A07-4839-BB1C-431E9E983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32" y="1240359"/>
            <a:ext cx="2438400" cy="300110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9BA327B-87DE-4905-A918-58DC8F7302CC}"/>
              </a:ext>
            </a:extLst>
          </p:cNvPr>
          <p:cNvSpPr/>
          <p:nvPr/>
        </p:nvSpPr>
        <p:spPr>
          <a:xfrm>
            <a:off x="7614139" y="986202"/>
            <a:ext cx="4422531" cy="3975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Калининградская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1BCC3E-9861-4F49-82AF-F085756A4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33" y="3913048"/>
            <a:ext cx="2583105" cy="28394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09D522-8D23-404F-9612-5B5E3ABDE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3" y="3735915"/>
            <a:ext cx="2438400" cy="3016577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A3AF627-A725-49B3-8B02-456301899A36}"/>
              </a:ext>
            </a:extLst>
          </p:cNvPr>
          <p:cNvSpPr/>
          <p:nvPr/>
        </p:nvSpPr>
        <p:spPr>
          <a:xfrm>
            <a:off x="316522" y="3913048"/>
            <a:ext cx="2497016" cy="82600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DF9169E-02E8-43BE-A055-F3A213D913CD}"/>
              </a:ext>
            </a:extLst>
          </p:cNvPr>
          <p:cNvSpPr/>
          <p:nvPr/>
        </p:nvSpPr>
        <p:spPr>
          <a:xfrm>
            <a:off x="8423031" y="5458795"/>
            <a:ext cx="2497016" cy="82600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75CB5-BF57-4FA1-850E-33F91CC5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181787-751A-432D-8EFB-422B9E69B3CE}"/>
              </a:ext>
            </a:extLst>
          </p:cNvPr>
          <p:cNvSpPr/>
          <p:nvPr/>
        </p:nvSpPr>
        <p:spPr>
          <a:xfrm>
            <a:off x="759069" y="1907931"/>
            <a:ext cx="10673862" cy="316523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-78 </a:t>
            </a:r>
            <a:r>
              <a:rPr lang="ru-RU" sz="2800" b="1" dirty="0">
                <a:solidFill>
                  <a:srgbClr val="002060"/>
                </a:solidFill>
              </a:rPr>
              <a:t>городов в районе.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-94% </a:t>
            </a:r>
            <a:r>
              <a:rPr lang="ru-RU" sz="2800" b="1" dirty="0">
                <a:solidFill>
                  <a:srgbClr val="002060"/>
                </a:solidFill>
              </a:rPr>
              <a:t>средние и малые.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-Выделяется город </a:t>
            </a:r>
            <a:r>
              <a:rPr lang="ru-RU" sz="2800" b="1" dirty="0">
                <a:solidFill>
                  <a:srgbClr val="002060"/>
                </a:solidFill>
              </a:rPr>
              <a:t>Санкт-Петербург, около которого образовалась вторая по величине агломерация в России (40 городов, свыше 6 млн. жителей).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-Много древних городов</a:t>
            </a:r>
            <a:r>
              <a:rPr lang="ru-RU" sz="2800" b="1" dirty="0">
                <a:solidFill>
                  <a:srgbClr val="002060"/>
                </a:solidFill>
              </a:rPr>
              <a:t>: Новгородская область – 7, Псковская область – 9.</a:t>
            </a:r>
          </a:p>
        </p:txBody>
      </p:sp>
    </p:spTree>
    <p:extLst>
      <p:ext uri="{BB962C8B-B14F-4D97-AF65-F5344CB8AC3E}">
        <p14:creationId xmlns:p14="http://schemas.microsoft.com/office/powerpoint/2010/main" val="51759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47A46-4830-4C09-83D6-BE97C7D9D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4D4C08-2F1C-4441-96B6-B363DEEE557F}"/>
              </a:ext>
            </a:extLst>
          </p:cNvPr>
          <p:cNvSpPr/>
          <p:nvPr/>
        </p:nvSpPr>
        <p:spPr>
          <a:xfrm>
            <a:off x="7464669" y="298938"/>
            <a:ext cx="4273062" cy="48357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Санкт-Петербург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FD81A15-7C8B-4EA3-B1E4-46AD6F529A4A}"/>
              </a:ext>
            </a:extLst>
          </p:cNvPr>
          <p:cNvSpPr/>
          <p:nvPr/>
        </p:nvSpPr>
        <p:spPr>
          <a:xfrm>
            <a:off x="613996" y="2716823"/>
            <a:ext cx="10964008" cy="394774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прошлом </a:t>
            </a:r>
            <a:r>
              <a:rPr lang="ru-RU" sz="2800" b="1" dirty="0">
                <a:solidFill>
                  <a:srgbClr val="002060"/>
                </a:solidFill>
              </a:rPr>
              <a:t>(Петербург, Петроград, Ленинград) – второй по численности в России и 4 в Европе.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-Северная столица страны</a:t>
            </a:r>
            <a:r>
              <a:rPr lang="ru-RU" sz="2800" b="1" dirty="0">
                <a:solidFill>
                  <a:srgbClr val="002060"/>
                </a:solidFill>
              </a:rPr>
              <a:t>. Важнейший культурный, исторический, научный, транспортный и экономический центр России.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-Площадь </a:t>
            </a:r>
            <a:r>
              <a:rPr lang="ru-RU" sz="2800" b="1" dirty="0">
                <a:solidFill>
                  <a:srgbClr val="002060"/>
                </a:solidFill>
              </a:rPr>
              <a:t>города 1400 км².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-Население </a:t>
            </a:r>
            <a:r>
              <a:rPr lang="ru-RU" sz="2800" b="1" dirty="0">
                <a:solidFill>
                  <a:srgbClr val="002060"/>
                </a:solidFill>
              </a:rPr>
              <a:t>– свыше 5 млн. человек.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-Русские </a:t>
            </a:r>
            <a:r>
              <a:rPr lang="ru-RU" sz="2800" b="1" dirty="0">
                <a:solidFill>
                  <a:srgbClr val="002060"/>
                </a:solidFill>
              </a:rPr>
              <a:t>составляют 92% от общего числа жителей.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-Религия </a:t>
            </a:r>
            <a:r>
              <a:rPr lang="ru-RU" sz="2800" b="1" dirty="0">
                <a:solidFill>
                  <a:srgbClr val="002060"/>
                </a:solidFill>
              </a:rPr>
              <a:t>– православие.</a:t>
            </a:r>
          </a:p>
        </p:txBody>
      </p:sp>
    </p:spTree>
    <p:extLst>
      <p:ext uri="{BB962C8B-B14F-4D97-AF65-F5344CB8AC3E}">
        <p14:creationId xmlns:p14="http://schemas.microsoft.com/office/powerpoint/2010/main" val="354774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6C6E75-5901-40D0-A8F6-43E1670D1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9" y="1667658"/>
            <a:ext cx="11402582" cy="495294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0F398-D2F5-494A-8A87-318F8A8C0621}"/>
              </a:ext>
            </a:extLst>
          </p:cNvPr>
          <p:cNvSpPr/>
          <p:nvPr/>
        </p:nvSpPr>
        <p:spPr>
          <a:xfrm>
            <a:off x="3112476" y="404446"/>
            <a:ext cx="5750170" cy="56270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60220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D77EF0-6E15-4F89-B73A-D51A0E24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0C3C7A-7411-4352-98C6-05E00A348337}"/>
              </a:ext>
            </a:extLst>
          </p:cNvPr>
          <p:cNvSpPr/>
          <p:nvPr/>
        </p:nvSpPr>
        <p:spPr>
          <a:xfrm>
            <a:off x="574430" y="958361"/>
            <a:ext cx="11043138" cy="494127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-Характер хозяйства </a:t>
            </a:r>
            <a:r>
              <a:rPr lang="ru-RU" sz="2800" b="1" dirty="0">
                <a:solidFill>
                  <a:srgbClr val="002060"/>
                </a:solidFill>
              </a:rPr>
              <a:t>района связан с его приморским положением и выходом к государственным границам страны.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-Главная роль </a:t>
            </a:r>
            <a:r>
              <a:rPr lang="ru-RU" sz="2800" b="1" dirty="0">
                <a:solidFill>
                  <a:srgbClr val="002060"/>
                </a:solidFill>
              </a:rPr>
              <a:t>г. Санкт-Петербург – важнейший внешнеторговый порт страны.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-Полезные ископаемые</a:t>
            </a:r>
            <a:r>
              <a:rPr lang="ru-RU" sz="2800" b="1" dirty="0">
                <a:solidFill>
                  <a:srgbClr val="002060"/>
                </a:solidFill>
              </a:rPr>
              <a:t>: торф, горючие сланцы, фосфориты, бокситы, строительные материалы, стекольные пески, известняки, янтарь (местное значение).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-Развиты отрасли</a:t>
            </a:r>
            <a:r>
              <a:rPr lang="ru-RU" sz="2800" b="1" dirty="0">
                <a:solidFill>
                  <a:srgbClr val="002060"/>
                </a:solidFill>
              </a:rPr>
              <a:t>: машиностроение, химическая и лёгкая промышленность (на привозном топливе и сырье).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-Специализация </a:t>
            </a:r>
            <a:r>
              <a:rPr lang="ru-RU" sz="2800" b="1" dirty="0">
                <a:solidFill>
                  <a:srgbClr val="002060"/>
                </a:solidFill>
              </a:rPr>
              <a:t>сельского хозяйства – животноводство.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421280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4CA14B-7474-4F68-9E6F-31FB6B96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9076B1-A6D3-4CDE-9AF3-3B2B2CA79FBC}"/>
              </a:ext>
            </a:extLst>
          </p:cNvPr>
          <p:cNvSpPr/>
          <p:nvPr/>
        </p:nvSpPr>
        <p:spPr>
          <a:xfrm>
            <a:off x="6207369" y="272562"/>
            <a:ext cx="5723791" cy="46599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РАЙОНА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4031310-F1FA-47E2-9D22-68E4C926BED7}"/>
              </a:ext>
            </a:extLst>
          </p:cNvPr>
          <p:cNvSpPr/>
          <p:nvPr/>
        </p:nvSpPr>
        <p:spPr>
          <a:xfrm>
            <a:off x="479180" y="817686"/>
            <a:ext cx="11447583" cy="211015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-Главная отрасль </a:t>
            </a:r>
            <a:r>
              <a:rPr lang="ru-RU" sz="2500" b="1" dirty="0">
                <a:solidFill>
                  <a:srgbClr val="002060"/>
                </a:solidFill>
              </a:rPr>
              <a:t>машиностроение (машиностроительные предприятия и объединения, научно-исследовательские и конструкторские организации).</a:t>
            </a:r>
          </a:p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-Больше всего </a:t>
            </a:r>
            <a:r>
              <a:rPr lang="ru-RU" sz="2500" b="1" dirty="0">
                <a:solidFill>
                  <a:srgbClr val="002060"/>
                </a:solidFill>
              </a:rPr>
              <a:t>располагается в г. Санкт-Петербург и Ленинградская область.</a:t>
            </a:r>
          </a:p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-Продукция </a:t>
            </a:r>
            <a:r>
              <a:rPr lang="ru-RU" sz="2500" b="1" dirty="0">
                <a:solidFill>
                  <a:srgbClr val="002060"/>
                </a:solidFill>
              </a:rPr>
              <a:t>(оборудование для электростанций, суда, фотоаппараты, телескопы, оптические приборы и перископы, электронное оборудование).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56B71B-1607-4788-B125-376008B274DE}"/>
              </a:ext>
            </a:extLst>
          </p:cNvPr>
          <p:cNvSpPr/>
          <p:nvPr/>
        </p:nvSpPr>
        <p:spPr>
          <a:xfrm>
            <a:off x="378067" y="3042139"/>
            <a:ext cx="11649807" cy="370156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-Пищевая промышленность </a:t>
            </a:r>
            <a:r>
              <a:rPr lang="ru-RU" sz="2500" b="1" dirty="0">
                <a:solidFill>
                  <a:srgbClr val="002060"/>
                </a:solidFill>
              </a:rPr>
              <a:t>(местное и привозное сырье) – 2 место после Центральной России.</a:t>
            </a:r>
          </a:p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-Лесная промышленность</a:t>
            </a:r>
            <a:r>
              <a:rPr lang="ru-RU" sz="2500" b="1" dirty="0">
                <a:solidFill>
                  <a:srgbClr val="002060"/>
                </a:solidFill>
              </a:rPr>
              <a:t>: древесина поступает из Европейского Севера; 4 место по уровню развития отрасли; почти все виды продукции – пиломатериалы, мебель, древесные плиты; ЦБК Карельский перешеек.</a:t>
            </a:r>
          </a:p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-Химическая промышленность</a:t>
            </a:r>
            <a:r>
              <a:rPr lang="ru-RU" sz="2500" b="1" dirty="0">
                <a:solidFill>
                  <a:srgbClr val="002060"/>
                </a:solidFill>
              </a:rPr>
              <a:t>: 5% общероссийского производства, сырье – местные сланцы, привозные нефть и природный газ; заводы минеральных удобрений: Санкт-Петербург, </a:t>
            </a:r>
            <a:r>
              <a:rPr lang="ru-RU" sz="2500" b="1" dirty="0" err="1">
                <a:solidFill>
                  <a:srgbClr val="002060"/>
                </a:solidFill>
              </a:rPr>
              <a:t>Новогород</a:t>
            </a:r>
            <a:r>
              <a:rPr lang="ru-RU" sz="2500" b="1" dirty="0">
                <a:solidFill>
                  <a:srgbClr val="002060"/>
                </a:solidFill>
              </a:rPr>
              <a:t>, Волхов, Кингисепп.</a:t>
            </a:r>
          </a:p>
          <a:p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-НПЗ </a:t>
            </a:r>
            <a:r>
              <a:rPr lang="ru-RU" sz="2500" b="1" dirty="0">
                <a:solidFill>
                  <a:srgbClr val="002060"/>
                </a:solidFill>
              </a:rPr>
              <a:t>– Кириши с подведенным нефтепроводом.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08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6168</TotalTime>
  <Words>651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AGReverance</vt:lpstr>
      <vt:lpstr>Calibri</vt:lpstr>
      <vt:lpstr>Tw Cen MT</vt:lpstr>
      <vt:lpstr>Wingdings 3</vt:lpstr>
      <vt:lpstr>Интеграл</vt:lpstr>
      <vt:lpstr>Северо-запад россии. Население. хозяйство. Экологические Проблемы.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245</cp:revision>
  <dcterms:created xsi:type="dcterms:W3CDTF">2018-02-25T15:29:25Z</dcterms:created>
  <dcterms:modified xsi:type="dcterms:W3CDTF">2024-01-28T14:00:16Z</dcterms:modified>
  <cp:category>География;Страны</cp:category>
</cp:coreProperties>
</file>