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7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9" r:id="rId8"/>
    <p:sldId id="270" r:id="rId9"/>
    <p:sldId id="268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14.01.2024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Европейский север. Особенности населения.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19392" y="5217510"/>
            <a:ext cx="3200400" cy="948294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Мурманска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C537F937-E8F0-47F1-8EDB-09CBA4BFF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355412"/>
              </p:ext>
            </p:extLst>
          </p:nvPr>
        </p:nvGraphicFramePr>
        <p:xfrm>
          <a:off x="934915" y="1044981"/>
          <a:ext cx="10322169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723">
                  <a:extLst>
                    <a:ext uri="{9D8B030D-6E8A-4147-A177-3AD203B41FA5}">
                      <a16:colId xmlns:a16="http://schemas.microsoft.com/office/drawing/2014/main" val="1359414293"/>
                    </a:ext>
                  </a:extLst>
                </a:gridCol>
                <a:gridCol w="3440723">
                  <a:extLst>
                    <a:ext uri="{9D8B030D-6E8A-4147-A177-3AD203B41FA5}">
                      <a16:colId xmlns:a16="http://schemas.microsoft.com/office/drawing/2014/main" val="3881785699"/>
                    </a:ext>
                  </a:extLst>
                </a:gridCol>
                <a:gridCol w="3440723">
                  <a:extLst>
                    <a:ext uri="{9D8B030D-6E8A-4147-A177-3AD203B41FA5}">
                      <a16:colId xmlns:a16="http://schemas.microsoft.com/office/drawing/2014/main" val="4020965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 основания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 населения </a:t>
                      </a:r>
                      <a:r>
                        <a:rPr lang="ru-RU" sz="22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тыс.чел</a:t>
                      </a:r>
                      <a:r>
                        <a:rPr lang="ru-RU" sz="22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(2022 г.)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795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Архангельск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342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45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Череповец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6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Вологда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306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88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Петрозаводск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6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Мурманск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2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Сыктывкар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74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Северодвинск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630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Ухта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1929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68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Котлас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905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Воркута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1943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36533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3F95DD7-2BB3-44C2-BB23-D6478F26A15A}"/>
              </a:ext>
            </a:extLst>
          </p:cNvPr>
          <p:cNvSpPr/>
          <p:nvPr/>
        </p:nvSpPr>
        <p:spPr>
          <a:xfrm>
            <a:off x="2505808" y="290146"/>
            <a:ext cx="7323991" cy="5099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ЕВРОПЕЙСКОГО СЕВЕРА</a:t>
            </a:r>
          </a:p>
        </p:txBody>
      </p:sp>
    </p:spTree>
    <p:extLst>
      <p:ext uri="{BB962C8B-B14F-4D97-AF65-F5344CB8AC3E}">
        <p14:creationId xmlns:p14="http://schemas.microsoft.com/office/powerpoint/2010/main" val="344298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73F353-7F2B-438E-9221-25E61984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4362" cy="40599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B9ACCA-50E8-4118-803C-C1FB0B7AE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62" y="2798064"/>
            <a:ext cx="6096000" cy="4059936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4562906B-8310-497D-9671-122E0C97BCCD}"/>
              </a:ext>
            </a:extLst>
          </p:cNvPr>
          <p:cNvSpPr/>
          <p:nvPr/>
        </p:nvSpPr>
        <p:spPr>
          <a:xfrm>
            <a:off x="6875584" y="202221"/>
            <a:ext cx="5055577" cy="2180493"/>
          </a:xfrm>
          <a:prstGeom prst="wedgeRoundRectCallout">
            <a:avLst>
              <a:gd name="adj1" fmla="val -71790"/>
              <a:gd name="adj2" fmla="val 5275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АРХАНГЕЛЬСК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– самый населенный город района. Это порт Белого моря, который расположен в устье реки Северная Двина. Главной статьёй экспорта через порт является лес.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BB729F15-6167-4D33-ABFC-0D5794F24119}"/>
              </a:ext>
            </a:extLst>
          </p:cNvPr>
          <p:cNvSpPr/>
          <p:nvPr/>
        </p:nvSpPr>
        <p:spPr>
          <a:xfrm>
            <a:off x="668215" y="4290644"/>
            <a:ext cx="5055577" cy="2180493"/>
          </a:xfrm>
          <a:prstGeom prst="wedgeRoundRectCallout">
            <a:avLst>
              <a:gd name="adj1" fmla="val 65080"/>
              <a:gd name="adj2" fmla="val -4926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МУРМАНСК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– крупнейший город на Земле, который расположен за Северным полярным кругом. Это незамерзающий порт с круглогодичной навигацией.</a:t>
            </a:r>
          </a:p>
        </p:txBody>
      </p:sp>
    </p:spTree>
    <p:extLst>
      <p:ext uri="{BB962C8B-B14F-4D97-AF65-F5344CB8AC3E}">
        <p14:creationId xmlns:p14="http://schemas.microsoft.com/office/powerpoint/2010/main" val="355269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2A37E-FFF5-4C25-87C6-7F636C647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7369" cy="3674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5FAB1-376E-40FA-A368-E15CDE3E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8" y="0"/>
            <a:ext cx="3777762" cy="2122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ED502-50EF-44E3-8A94-3E61A8D42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4" y="1793631"/>
            <a:ext cx="3657600" cy="274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E74BC4-A8C6-4BF8-AA51-3BFFFFD61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53" y="4194491"/>
            <a:ext cx="3367821" cy="2566794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9BAC76B7-A4CB-47B5-BF19-B84DF1657135}"/>
              </a:ext>
            </a:extLst>
          </p:cNvPr>
          <p:cNvSpPr/>
          <p:nvPr/>
        </p:nvSpPr>
        <p:spPr>
          <a:xfrm>
            <a:off x="459582" y="3674812"/>
            <a:ext cx="5401774" cy="1468316"/>
          </a:xfrm>
          <a:prstGeom prst="wedgeRoundRectCallout">
            <a:avLst>
              <a:gd name="adj1" fmla="val 3670"/>
              <a:gd name="adj2" fmla="val -7095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ПЕТРОЗАВОДСК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– столица Республики Карелия город расположен на берегу Онежского озера.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B7E24849-0B76-4FE2-867C-CE427B0A7034}"/>
              </a:ext>
            </a:extLst>
          </p:cNvPr>
          <p:cNvSpPr/>
          <p:nvPr/>
        </p:nvSpPr>
        <p:spPr>
          <a:xfrm>
            <a:off x="459582" y="5345723"/>
            <a:ext cx="7819843" cy="1336431"/>
          </a:xfrm>
          <a:prstGeom prst="wedgeRoundRectCallout">
            <a:avLst>
              <a:gd name="adj1" fmla="val 59596"/>
              <a:gd name="adj2" fmla="val -10584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Мончегорск, Никель, Апатиты, Оленегорск, Воркута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– появление этих городов связано с добычей полезных ископаемых.</a:t>
            </a:r>
          </a:p>
        </p:txBody>
      </p:sp>
    </p:spTree>
    <p:extLst>
      <p:ext uri="{BB962C8B-B14F-4D97-AF65-F5344CB8AC3E}">
        <p14:creationId xmlns:p14="http://schemas.microsoft.com/office/powerpoint/2010/main" val="186239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C20FC44-6533-4E29-9AB4-0C65FB67AF83}"/>
              </a:ext>
            </a:extLst>
          </p:cNvPr>
          <p:cNvSpPr/>
          <p:nvPr/>
        </p:nvSpPr>
        <p:spPr>
          <a:xfrm>
            <a:off x="4042996" y="149470"/>
            <a:ext cx="4106008" cy="580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Древние города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4EDF3A-52FF-4CD1-A087-1ACAA7167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938197"/>
            <a:ext cx="4498584" cy="2912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43EE78-302E-411B-8860-E9F75C1D8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567774"/>
            <a:ext cx="4933533" cy="32902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11CE61-0563-432B-8580-9678120E2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76" y="938197"/>
            <a:ext cx="5210908" cy="271748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A00736D-799F-461C-B559-E134EE2C5FED}"/>
              </a:ext>
            </a:extLst>
          </p:cNvPr>
          <p:cNvSpPr/>
          <p:nvPr/>
        </p:nvSpPr>
        <p:spPr>
          <a:xfrm>
            <a:off x="3253154" y="861646"/>
            <a:ext cx="2092570" cy="580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Вологда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0D99BEE-099B-40D4-991F-0B5474E0D989}"/>
              </a:ext>
            </a:extLst>
          </p:cNvPr>
          <p:cNvSpPr/>
          <p:nvPr/>
        </p:nvSpPr>
        <p:spPr>
          <a:xfrm>
            <a:off x="9687238" y="3429000"/>
            <a:ext cx="2277208" cy="580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Белозёрск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38B7CC-C83E-4165-A9B0-5AF3845A0985}"/>
              </a:ext>
            </a:extLst>
          </p:cNvPr>
          <p:cNvSpPr/>
          <p:nvPr/>
        </p:nvSpPr>
        <p:spPr>
          <a:xfrm>
            <a:off x="1318846" y="4352193"/>
            <a:ext cx="2787162" cy="580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Устюг</a:t>
            </a:r>
          </a:p>
        </p:txBody>
      </p:sp>
    </p:spTree>
    <p:extLst>
      <p:ext uri="{BB962C8B-B14F-4D97-AF65-F5344CB8AC3E}">
        <p14:creationId xmlns:p14="http://schemas.microsoft.com/office/powerpoint/2010/main" val="1754176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682095-279F-4696-989C-1F5DC7BA8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45" y="1598859"/>
            <a:ext cx="8561510" cy="522397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BE12527-3102-4CCD-9153-5EE46BBEB0D1}"/>
              </a:ext>
            </a:extLst>
          </p:cNvPr>
          <p:cNvSpPr/>
          <p:nvPr/>
        </p:nvSpPr>
        <p:spPr>
          <a:xfrm>
            <a:off x="6978895" y="193432"/>
            <a:ext cx="2409092" cy="5099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794DAF3-2F7E-40AE-8026-6C451B1A44F1}"/>
              </a:ext>
            </a:extLst>
          </p:cNvPr>
          <p:cNvSpPr/>
          <p:nvPr/>
        </p:nvSpPr>
        <p:spPr>
          <a:xfrm>
            <a:off x="808891" y="536332"/>
            <a:ext cx="5442439" cy="896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Рассчитать плотность регионов Европейского Севера </a:t>
            </a:r>
          </a:p>
        </p:txBody>
      </p:sp>
    </p:spTree>
    <p:extLst>
      <p:ext uri="{BB962C8B-B14F-4D97-AF65-F5344CB8AC3E}">
        <p14:creationId xmlns:p14="http://schemas.microsoft.com/office/powerpoint/2010/main" val="17507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Дать описание промыслов народов Европейского Севера (на выбор)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381673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DA9298-04C8-4C67-B924-F95E74C4A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DC8EEA-E0BC-4C39-95C9-9707CF4F51A1}"/>
              </a:ext>
            </a:extLst>
          </p:cNvPr>
          <p:cNvSpPr/>
          <p:nvPr/>
        </p:nvSpPr>
        <p:spPr>
          <a:xfrm>
            <a:off x="402981" y="263769"/>
            <a:ext cx="11386038" cy="24354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Европейского Севера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составляет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млн. человек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(3% населения России)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около 3 чел/км²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(наибольшая в Вологодской и Мурманской областях, наименьшая в Ненецком АО)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F396F-1882-4273-B83D-4BF968D4F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14" y="0"/>
            <a:ext cx="8500386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86991FE-611A-443A-AD73-75083A7D79E2}"/>
              </a:ext>
            </a:extLst>
          </p:cNvPr>
          <p:cNvSpPr/>
          <p:nvPr/>
        </p:nvSpPr>
        <p:spPr>
          <a:xfrm>
            <a:off x="422031" y="844062"/>
            <a:ext cx="2936631" cy="2250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населения и города Европейского Севера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8985D-B01A-423D-B89F-8AF9268F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4EA0CE1-2C5F-4E13-BCEA-FA075F50328E}"/>
              </a:ext>
            </a:extLst>
          </p:cNvPr>
          <p:cNvSpPr/>
          <p:nvPr/>
        </p:nvSpPr>
        <p:spPr>
          <a:xfrm>
            <a:off x="580292" y="316523"/>
            <a:ext cx="11207262" cy="30157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население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преобладает над сельским 80% (причина: ограничено ведение сельского хозяйства из-за суровых погодных условий).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Крупных городов нет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только 3 города с населением более 300 тыс. человек – Архангельск, Череповец и Вологда.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современных условиях характерен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отток населения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другие регионы России.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A7EC6-94D7-4D31-9F9F-07578BBD1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01" y="0"/>
            <a:ext cx="7625099" cy="583320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4B49ECD-B8AD-44D9-8826-6CC5008846F1}"/>
              </a:ext>
            </a:extLst>
          </p:cNvPr>
          <p:cNvSpPr/>
          <p:nvPr/>
        </p:nvSpPr>
        <p:spPr>
          <a:xfrm>
            <a:off x="848457" y="105508"/>
            <a:ext cx="2954215" cy="14331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Европейского Севера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7C72ADC-64FB-481C-A2D2-BCBABC85C69B}"/>
              </a:ext>
            </a:extLst>
          </p:cNvPr>
          <p:cNvSpPr/>
          <p:nvPr/>
        </p:nvSpPr>
        <p:spPr>
          <a:xfrm>
            <a:off x="191583" y="1732084"/>
            <a:ext cx="4267962" cy="37582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Многонациональный район.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Преобладают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русские 80% населения района.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Проживает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много белорусов и украинцев.</a:t>
            </a:r>
          </a:p>
        </p:txBody>
      </p:sp>
    </p:spTree>
    <p:extLst>
      <p:ext uri="{BB962C8B-B14F-4D97-AF65-F5344CB8AC3E}">
        <p14:creationId xmlns:p14="http://schemas.microsoft.com/office/powerpoint/2010/main" val="57292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4C0E73-0450-4069-A9A1-88FCE36C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3C6D9C4-6B42-4E5D-8666-A496DB6E6AA1}"/>
              </a:ext>
            </a:extLst>
          </p:cNvPr>
          <p:cNvSpPr/>
          <p:nvPr/>
        </p:nvSpPr>
        <p:spPr>
          <a:xfrm>
            <a:off x="1626577" y="184638"/>
            <a:ext cx="8510954" cy="5363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народов Европейского Севера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1FDC6-4D53-4F69-9E97-6B9378931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5" y="1002269"/>
            <a:ext cx="4722299" cy="3543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F0C65-FFE6-4A83-95AD-6AE6E9845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45" y="877439"/>
            <a:ext cx="4378569" cy="2920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88236C-9804-44FC-8759-646485CBD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7" y="3628067"/>
            <a:ext cx="4378570" cy="3045295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4F490296-2810-4F3E-9903-4612B37BC3FC}"/>
              </a:ext>
            </a:extLst>
          </p:cNvPr>
          <p:cNvSpPr/>
          <p:nvPr/>
        </p:nvSpPr>
        <p:spPr>
          <a:xfrm>
            <a:off x="720969" y="4747844"/>
            <a:ext cx="4273061" cy="1283677"/>
          </a:xfrm>
          <a:prstGeom prst="wedgeRoundRectCallout">
            <a:avLst>
              <a:gd name="adj1" fmla="val -3755"/>
              <a:gd name="adj2" fmla="val -8404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 народы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уральской языковой семьи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33EFDC94-E965-4854-9234-DA46F285C4A9}"/>
              </a:ext>
            </a:extLst>
          </p:cNvPr>
          <p:cNvSpPr/>
          <p:nvPr/>
        </p:nvSpPr>
        <p:spPr>
          <a:xfrm>
            <a:off x="5267304" y="1143000"/>
            <a:ext cx="2584938" cy="2013438"/>
          </a:xfrm>
          <a:prstGeom prst="wedgeRoundRectCallout">
            <a:avLst>
              <a:gd name="adj1" fmla="val 57802"/>
              <a:gd name="adj2" fmla="val 7081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25% жителей Коми –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коми </a:t>
            </a:r>
          </a:p>
        </p:txBody>
      </p:sp>
    </p:spTree>
    <p:extLst>
      <p:ext uri="{BB962C8B-B14F-4D97-AF65-F5344CB8AC3E}">
        <p14:creationId xmlns:p14="http://schemas.microsoft.com/office/powerpoint/2010/main" val="327004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4F51F-1EC9-4367-B468-D1D394AF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83599"/>
            <a:ext cx="6264614" cy="4189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608CD-FB0C-4C90-BF4A-0EAA715C9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1" y="2810047"/>
            <a:ext cx="5946531" cy="396435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0E6A821-0EDD-47EC-B38E-C08E0973A208}"/>
              </a:ext>
            </a:extLst>
          </p:cNvPr>
          <p:cNvSpPr/>
          <p:nvPr/>
        </p:nvSpPr>
        <p:spPr>
          <a:xfrm>
            <a:off x="967154" y="4545622"/>
            <a:ext cx="4809392" cy="17057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¾ карелов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проживают в республике Карелия, их доля в населении 7%</a:t>
            </a:r>
          </a:p>
        </p:txBody>
      </p:sp>
    </p:spTree>
    <p:extLst>
      <p:ext uri="{BB962C8B-B14F-4D97-AF65-F5344CB8AC3E}">
        <p14:creationId xmlns:p14="http://schemas.microsoft.com/office/powerpoint/2010/main" val="155374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A68DA-D13B-4063-B0B5-5F7617BBB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4" y="172446"/>
            <a:ext cx="4117889" cy="274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CEDE99-67C5-4E9F-98C0-5E4E70761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1" y="2714869"/>
            <a:ext cx="4117731" cy="2745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E675E0-1A5B-4EBA-9131-CD89CA256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9" y="124069"/>
            <a:ext cx="3901440" cy="2590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6D923E-816F-4977-948C-3F51C9380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50" y="2714869"/>
            <a:ext cx="5072384" cy="2808879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DD7AC359-F0ED-4894-931E-47584BE73907}"/>
              </a:ext>
            </a:extLst>
          </p:cNvPr>
          <p:cNvSpPr/>
          <p:nvPr/>
        </p:nvSpPr>
        <p:spPr>
          <a:xfrm>
            <a:off x="4506667" y="221912"/>
            <a:ext cx="3336467" cy="2224680"/>
          </a:xfrm>
          <a:prstGeom prst="wedgeRoundRectCallout">
            <a:avLst>
              <a:gd name="adj1" fmla="val -64314"/>
              <a:gd name="adj2" fmla="val 6930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Крайнем Севере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тундровой природной зоне живут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ненцы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A4DA92A0-6FFB-486A-8C49-2E8496F5C476}"/>
              </a:ext>
            </a:extLst>
          </p:cNvPr>
          <p:cNvSpPr/>
          <p:nvPr/>
        </p:nvSpPr>
        <p:spPr>
          <a:xfrm>
            <a:off x="3632686" y="5728300"/>
            <a:ext cx="8141677" cy="1033585"/>
          </a:xfrm>
          <a:prstGeom prst="wedgeRoundRectCallout">
            <a:avLst>
              <a:gd name="adj1" fmla="val 1203"/>
              <a:gd name="adj2" fmla="val -9074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Кольском полуострове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проживает небольшое количество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саамов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(старое название лопари)</a:t>
            </a:r>
          </a:p>
        </p:txBody>
      </p:sp>
    </p:spTree>
    <p:extLst>
      <p:ext uri="{BB962C8B-B14F-4D97-AF65-F5344CB8AC3E}">
        <p14:creationId xmlns:p14="http://schemas.microsoft.com/office/powerpoint/2010/main" val="28054106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6124</TotalTime>
  <Words>327</Words>
  <Application>Microsoft Office PowerPoint</Application>
  <PresentationFormat>Широкоэкранный</PresentationFormat>
  <Paragraphs>66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AGReverance</vt:lpstr>
      <vt:lpstr>Calibri</vt:lpstr>
      <vt:lpstr>Tw Cen MT</vt:lpstr>
      <vt:lpstr>Wingdings 3</vt:lpstr>
      <vt:lpstr>Интеграл</vt:lpstr>
      <vt:lpstr>Европейский север. Особенности населения.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228</cp:revision>
  <dcterms:created xsi:type="dcterms:W3CDTF">2018-02-25T15:29:25Z</dcterms:created>
  <dcterms:modified xsi:type="dcterms:W3CDTF">2024-01-14T11:54:57Z</dcterms:modified>
  <cp:category>География;Страны</cp:category>
</cp:coreProperties>
</file>