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handoutMasterIdLst>
    <p:handoutMasterId r:id="rId14"/>
  </p:handoutMasterIdLst>
  <p:sldIdLst>
    <p:sldId id="257" r:id="rId2"/>
    <p:sldId id="260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8001"/>
    <a:srgbClr val="6B9A0E"/>
    <a:srgbClr val="89C412"/>
    <a:srgbClr val="C5FAA8"/>
    <a:srgbClr val="8CCA13"/>
    <a:srgbClr val="C61D32"/>
    <a:srgbClr val="ED5D73"/>
    <a:srgbClr val="F48D95"/>
    <a:srgbClr val="E46D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3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2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EFD4-6855-4251-9F21-C5F52D3090AD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5CE21-67D1-4822-A11D-B1C8F495C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069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7oom.ru/powerpoint/fon-dlya-prezentacii-po-geografii-2.jpg?ver=3.0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14" b="14674"/>
          <a:stretch/>
        </p:blipFill>
        <p:spPr bwMode="auto">
          <a:xfrm>
            <a:off x="0" y="1"/>
            <a:ext cx="12192000" cy="487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A4E5F50-8C3C-4655-97FD-59D2AA8CA0C8}" type="datetimeFigureOut">
              <a:rPr lang="ru-RU" smtClean="0"/>
              <a:t>20.01.2024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522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256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099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068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63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269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s://us.123rf.com/450wm/andegro4ka/andegro4ka1311/andegro4ka131100030/23865891-pirates-treasure-map-with-spyglass-and-compass-illustration.jpg?ver=6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6593"/>
            <a:ext cx="1331407" cy="133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7oom.ru/powerpoint/fon-dlya-prezentacii-po-geografii-2.jpg?ver=3.0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14" b="14674"/>
          <a:stretch/>
        </p:blipFill>
        <p:spPr bwMode="auto">
          <a:xfrm flipH="1">
            <a:off x="7742490" y="5080275"/>
            <a:ext cx="4449510" cy="1777725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7oom.ru/powerpoint/fon-dlya-prezentacii-po-geografii-2.jpg?ver=3.0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14" b="14674"/>
          <a:stretch/>
        </p:blipFill>
        <p:spPr bwMode="auto">
          <a:xfrm flipV="1">
            <a:off x="0" y="0"/>
            <a:ext cx="3674692" cy="1468159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7440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7oom.ru/powerpoint/fon-dlya-prezentacii-po-geografii-2.jpg?ver=3.0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14" b="14674"/>
          <a:stretch/>
        </p:blipFill>
        <p:spPr bwMode="auto">
          <a:xfrm rot="5400000">
            <a:off x="-1426107" y="1426107"/>
            <a:ext cx="4749990" cy="1897776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7oom.ru/powerpoint/fon-dlya-prezentacii-po-geografii-2.jpg?ver=3.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7521"/>
            <a:ext cx="2803021" cy="2110478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0468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7oom.ru/powerpoint/fon-dlya-prezentacii-po-geografii-2.jpg?ver=3.0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14" b="14674"/>
          <a:stretch/>
        </p:blipFill>
        <p:spPr bwMode="auto">
          <a:xfrm rot="5400000">
            <a:off x="-1778670" y="1778670"/>
            <a:ext cx="5924286" cy="2366946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7oom.ru/powerpoint/fon-dlya-prezentacii-po-geografii-2.jpg?ver=3.0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853"/>
          <a:stretch/>
        </p:blipFill>
        <p:spPr bwMode="auto">
          <a:xfrm>
            <a:off x="0" y="5924286"/>
            <a:ext cx="12192001" cy="931492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visualife.newmobapp.com/wp-content/uploads/2014/07/treasure-map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37333" y="336984"/>
            <a:ext cx="973668" cy="91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9" name="Picture 2" descr="http://mask-tub-et-brush.m.a.pic.centerblog.net/3cbb0934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37333" y="4995638"/>
            <a:ext cx="973667" cy="122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180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7oom.ru/powerpoint/fon-dlya-prezentacii-po-geografii-2.jpg?ver=3.0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50" b="14674"/>
          <a:stretch/>
        </p:blipFill>
        <p:spPr bwMode="auto">
          <a:xfrm flipH="1">
            <a:off x="0" y="6264066"/>
            <a:ext cx="12192000" cy="593933"/>
          </a:xfrm>
          <a:prstGeom prst="round2Same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7oom.ru/powerpoint/fon-dlya-prezentacii-po-geografii-2.jpg?ver=3.0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14" b="14674"/>
          <a:stretch/>
        </p:blipFill>
        <p:spPr bwMode="auto">
          <a:xfrm flipV="1">
            <a:off x="0" y="0"/>
            <a:ext cx="3674692" cy="1468159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1985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7oom.ru/powerpoint/fon-dlya-prezentacii-po-geografii-2.jpg?ver=3.0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14" b="14674"/>
          <a:stretch/>
        </p:blipFill>
        <p:spPr bwMode="auto">
          <a:xfrm>
            <a:off x="0" y="1"/>
            <a:ext cx="12192000" cy="487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832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7oom.ru/powerpoint/fon-dlya-prezentacii-po-geografii-2.jpg?ver=3.0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853"/>
          <a:stretch/>
        </p:blipFill>
        <p:spPr bwMode="auto">
          <a:xfrm>
            <a:off x="0" y="5924286"/>
            <a:ext cx="12192000" cy="931492"/>
          </a:xfrm>
          <a:prstGeom prst="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609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" r="1215" b="87486"/>
          <a:stretch/>
        </p:blipFill>
        <p:spPr bwMode="auto">
          <a:xfrm>
            <a:off x="0" y="0"/>
            <a:ext cx="12192000" cy="58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AGReverance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AGReverance" pitchFamily="2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72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338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mask-tub-et-brush.m.a.pic.centerblog.net/3cbb0934.png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37332" y="157928"/>
            <a:ext cx="973667" cy="122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11362927" y="6673334"/>
            <a:ext cx="82907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" b="0" dirty="0">
                <a:solidFill>
                  <a:schemeClr val="accent6">
                    <a:lumMod val="60000"/>
                    <a:lumOff val="40000"/>
                  </a:schemeClr>
                </a:solidFill>
                <a:latin typeface="AGReverance" pitchFamily="2" charset="0"/>
              </a:rPr>
              <a:t>© Полшкова В.В., 2018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A4E5F50-8C3C-4655-97FD-59D2AA8CA0C8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01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700" r:id="rId3"/>
    <p:sldLayoutId id="2147483701" r:id="rId4"/>
    <p:sldLayoutId id="2147483702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AGReverance" pitchFamily="2" charset="0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78069" y="1965960"/>
            <a:ext cx="7772400" cy="146304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chemeClr val="accent2">
                    <a:lumMod val="50000"/>
                  </a:schemeClr>
                </a:solidFill>
              </a:rPr>
              <a:t>Северо-запад </a:t>
            </a:r>
            <a:r>
              <a:rPr lang="ru-RU" sz="4800" b="1" dirty="0" err="1">
                <a:solidFill>
                  <a:schemeClr val="accent2">
                    <a:lumMod val="50000"/>
                  </a:schemeClr>
                </a:solidFill>
              </a:rPr>
              <a:t>россии</a:t>
            </a:r>
            <a:r>
              <a:rPr lang="ru-RU" sz="4800" b="1" dirty="0">
                <a:solidFill>
                  <a:schemeClr val="accent2">
                    <a:lumMod val="50000"/>
                  </a:schemeClr>
                </a:solidFill>
              </a:rPr>
              <a:t>. Географическое положение. Природно-ресурсный потенциал.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8628184" y="5215114"/>
            <a:ext cx="3200400" cy="913125"/>
          </a:xfrm>
        </p:spPr>
        <p:txBody>
          <a:bodyPr>
            <a:normAutofit/>
          </a:bodyPr>
          <a:lstStyle/>
          <a:p>
            <a:r>
              <a:rPr lang="ru-RU" sz="1400" b="1" dirty="0">
                <a:solidFill>
                  <a:schemeClr val="tx1"/>
                </a:solidFill>
              </a:rPr>
              <a:t>Сташкова Елена Валерьевна</a:t>
            </a:r>
          </a:p>
          <a:p>
            <a:r>
              <a:rPr lang="ru-RU" sz="1400" b="1" dirty="0">
                <a:solidFill>
                  <a:schemeClr val="tx1"/>
                </a:solidFill>
              </a:rPr>
              <a:t>Учитель географии</a:t>
            </a:r>
          </a:p>
          <a:p>
            <a:r>
              <a:rPr lang="ru-RU" sz="1400" b="1" dirty="0">
                <a:solidFill>
                  <a:schemeClr val="tx1"/>
                </a:solidFill>
              </a:rPr>
              <a:t>МБОУ г. Мурманска СОШ № 45</a:t>
            </a:r>
          </a:p>
        </p:txBody>
      </p:sp>
    </p:spTree>
    <p:extLst>
      <p:ext uri="{BB962C8B-B14F-4D97-AF65-F5344CB8AC3E}">
        <p14:creationId xmlns:p14="http://schemas.microsoft.com/office/powerpoint/2010/main" val="734738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BC6D00-1C28-4737-B928-4B8A83FE34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585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0EAD0FD-A6C2-4C67-9706-B03E0ACB4414}"/>
              </a:ext>
            </a:extLst>
          </p:cNvPr>
          <p:cNvSpPr/>
          <p:nvPr/>
        </p:nvSpPr>
        <p:spPr>
          <a:xfrm>
            <a:off x="2857500" y="175846"/>
            <a:ext cx="6690946" cy="60667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Природно-ресурсный потенциал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2DB6B15A-217F-45B0-A33C-CC0589081586}"/>
              </a:ext>
            </a:extLst>
          </p:cNvPr>
          <p:cNvSpPr/>
          <p:nvPr/>
        </p:nvSpPr>
        <p:spPr>
          <a:xfrm>
            <a:off x="729761" y="1266089"/>
            <a:ext cx="10946423" cy="447528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-Район богат </a:t>
            </a:r>
            <a:r>
              <a:rPr lang="ru-RU" sz="2800" b="1" dirty="0">
                <a:solidFill>
                  <a:srgbClr val="002060"/>
                </a:solidFill>
              </a:rPr>
              <a:t>водными ресурсами. Рыбный промысел ведется на Ладожском и Онежском озёрах, в акватории Балтийского моря.</a:t>
            </a:r>
          </a:p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-Условия климата </a:t>
            </a:r>
            <a:r>
              <a:rPr lang="ru-RU" sz="2800" b="1" dirty="0">
                <a:solidFill>
                  <a:srgbClr val="002060"/>
                </a:solidFill>
              </a:rPr>
              <a:t>и качество почв позволяют развиваться в районе молочному животноводству, картофелеводству, овощеводству и льноводству.</a:t>
            </a:r>
          </a:p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-Полезные ископаемые</a:t>
            </a:r>
            <a:r>
              <a:rPr lang="ru-RU" sz="2800" b="1" dirty="0">
                <a:solidFill>
                  <a:srgbClr val="002060"/>
                </a:solidFill>
              </a:rPr>
              <a:t>: торф, горючие сланцы, фосфориты, бокситы, строительные материалы, стекольные пески, известняки (имеют только местное значение).</a:t>
            </a:r>
          </a:p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-Район богат </a:t>
            </a:r>
            <a:r>
              <a:rPr lang="ru-RU" sz="2800" b="1" dirty="0">
                <a:solidFill>
                  <a:srgbClr val="002060"/>
                </a:solidFill>
              </a:rPr>
              <a:t>объектами культурного наследия.</a:t>
            </a:r>
          </a:p>
        </p:txBody>
      </p:sp>
    </p:spTree>
    <p:extLst>
      <p:ext uri="{BB962C8B-B14F-4D97-AF65-F5344CB8AC3E}">
        <p14:creationId xmlns:p14="http://schemas.microsoft.com/office/powerpoint/2010/main" val="2972277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DA7404-5461-4B58-AFCE-F0589167E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946" y="0"/>
            <a:ext cx="7290054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B9AC077E-A004-4223-9934-2CF43B39639A}"/>
              </a:ext>
            </a:extLst>
          </p:cNvPr>
          <p:cNvSpPr/>
          <p:nvPr/>
        </p:nvSpPr>
        <p:spPr>
          <a:xfrm>
            <a:off x="1107831" y="246184"/>
            <a:ext cx="3182815" cy="52753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60723758-3230-4025-AEB0-7E0B0F986F29}"/>
              </a:ext>
            </a:extLst>
          </p:cNvPr>
          <p:cNvSpPr/>
          <p:nvPr/>
        </p:nvSpPr>
        <p:spPr>
          <a:xfrm>
            <a:off x="439615" y="1019908"/>
            <a:ext cx="4325816" cy="501161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Нанести на контурную карту:</a:t>
            </a:r>
          </a:p>
          <a:p>
            <a:pPr marL="342900" indent="-342900">
              <a:buAutoNum type="arabicPeriod"/>
            </a:pPr>
            <a:r>
              <a:rPr lang="ru-RU" sz="3200" b="1" dirty="0">
                <a:solidFill>
                  <a:srgbClr val="002060"/>
                </a:solidFill>
              </a:rPr>
              <a:t>Субъекты района и главные города.</a:t>
            </a:r>
          </a:p>
          <a:p>
            <a:pPr marL="342900" indent="-342900">
              <a:buAutoNum type="arabicPeriod"/>
            </a:pPr>
            <a:r>
              <a:rPr lang="ru-RU" sz="3200" b="1" dirty="0">
                <a:solidFill>
                  <a:srgbClr val="002060"/>
                </a:solidFill>
              </a:rPr>
              <a:t>Страны соседи.</a:t>
            </a:r>
          </a:p>
          <a:p>
            <a:pPr marL="342900" indent="-342900">
              <a:buAutoNum type="arabicPeriod"/>
            </a:pPr>
            <a:r>
              <a:rPr lang="ru-RU" sz="3200" b="1" dirty="0">
                <a:solidFill>
                  <a:srgbClr val="002060"/>
                </a:solidFill>
              </a:rPr>
              <a:t>Внутреннее соседство и главные города.</a:t>
            </a:r>
          </a:p>
          <a:p>
            <a:pPr marL="342900" indent="-342900">
              <a:buAutoNum type="arabicPeriod"/>
            </a:pPr>
            <a:r>
              <a:rPr lang="ru-RU" sz="3200" b="1" dirty="0">
                <a:solidFill>
                  <a:srgbClr val="002060"/>
                </a:solidFill>
              </a:rPr>
              <a:t>Реки и озера района.</a:t>
            </a:r>
          </a:p>
        </p:txBody>
      </p:sp>
    </p:spTree>
    <p:extLst>
      <p:ext uri="{BB962C8B-B14F-4D97-AF65-F5344CB8AC3E}">
        <p14:creationId xmlns:p14="http://schemas.microsoft.com/office/powerpoint/2010/main" val="2962174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Прочитать параграф 27, изучить карты на стр. 106-107.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</a:p>
        </p:txBody>
      </p:sp>
    </p:spTree>
    <p:extLst>
      <p:ext uri="{BB962C8B-B14F-4D97-AF65-F5344CB8AC3E}">
        <p14:creationId xmlns:p14="http://schemas.microsoft.com/office/powerpoint/2010/main" val="861072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0E2A3C-50E0-4920-9BF3-4E4B1CD7CD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155" y="438320"/>
            <a:ext cx="7108552" cy="5541744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35BCA66-FEB7-43B7-B649-796AE6C870FE}"/>
              </a:ext>
            </a:extLst>
          </p:cNvPr>
          <p:cNvSpPr/>
          <p:nvPr/>
        </p:nvSpPr>
        <p:spPr>
          <a:xfrm>
            <a:off x="562708" y="616757"/>
            <a:ext cx="4193931" cy="536330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Северо-Западный район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Субъекты: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</a:rPr>
              <a:t>г. Санкт-Петербург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</a:rPr>
              <a:t>Ленинградская область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</a:rPr>
              <a:t>Псковская область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</a:rPr>
              <a:t>Новгородская область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</a:rPr>
              <a:t>Калининградская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2513553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943716-4241-4AC6-AEAF-B5202DE1F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6AEB1356-3AB3-4816-A23B-EFC731B430D6}"/>
              </a:ext>
            </a:extLst>
          </p:cNvPr>
          <p:cNvSpPr/>
          <p:nvPr/>
        </p:nvSpPr>
        <p:spPr>
          <a:xfrm>
            <a:off x="4053254" y="272562"/>
            <a:ext cx="7930661" cy="59787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Черты географического положения района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D9C91D05-806A-4036-992B-D8E757A3D499}"/>
              </a:ext>
            </a:extLst>
          </p:cNvPr>
          <p:cNvSpPr/>
          <p:nvPr/>
        </p:nvSpPr>
        <p:spPr>
          <a:xfrm>
            <a:off x="633046" y="3613638"/>
            <a:ext cx="10876085" cy="284870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-непосредственный выход </a:t>
            </a:r>
            <a:r>
              <a:rPr lang="ru-RU" sz="2800" b="1" dirty="0">
                <a:solidFill>
                  <a:srgbClr val="002060"/>
                </a:solidFill>
              </a:rPr>
              <a:t>к Балтийскому морю, который играет огромную роль в экономике района;</a:t>
            </a:r>
          </a:p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-выход </a:t>
            </a:r>
            <a:r>
              <a:rPr lang="ru-RU" sz="2800" b="1" dirty="0">
                <a:solidFill>
                  <a:srgbClr val="002060"/>
                </a:solidFill>
              </a:rPr>
              <a:t>к государственной границе России;</a:t>
            </a:r>
          </a:p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-статус </a:t>
            </a:r>
            <a:r>
              <a:rPr lang="ru-RU" sz="2800" b="1" dirty="0">
                <a:solidFill>
                  <a:srgbClr val="002060"/>
                </a:solidFill>
              </a:rPr>
              <a:t>столичного района на протяжении более 200 лет;</a:t>
            </a:r>
          </a:p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-это наименьший район России </a:t>
            </a:r>
            <a:r>
              <a:rPr lang="ru-RU" sz="2800" b="1" dirty="0">
                <a:solidFill>
                  <a:srgbClr val="002060"/>
                </a:solidFill>
              </a:rPr>
              <a:t>(площадь 212 тыс. км², 1,2% площади территории страны).</a:t>
            </a:r>
          </a:p>
        </p:txBody>
      </p:sp>
    </p:spTree>
    <p:extLst>
      <p:ext uri="{BB962C8B-B14F-4D97-AF65-F5344CB8AC3E}">
        <p14:creationId xmlns:p14="http://schemas.microsoft.com/office/powerpoint/2010/main" val="377502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AD120A-69E2-4962-8C2D-06B24182C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C94DE84-2786-4F61-B2FE-B68985A330CA}"/>
              </a:ext>
            </a:extLst>
          </p:cNvPr>
          <p:cNvSpPr/>
          <p:nvPr/>
        </p:nvSpPr>
        <p:spPr>
          <a:xfrm>
            <a:off x="4000500" y="360485"/>
            <a:ext cx="7605346" cy="50116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Экономико-географическое положение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C91A8A27-39DF-4904-9362-B56D7C483568}"/>
              </a:ext>
            </a:extLst>
          </p:cNvPr>
          <p:cNvSpPr/>
          <p:nvPr/>
        </p:nvSpPr>
        <p:spPr>
          <a:xfrm>
            <a:off x="800100" y="3815862"/>
            <a:ext cx="10920045" cy="235633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-границы</a:t>
            </a:r>
            <a:r>
              <a:rPr lang="ru-RU" sz="2800" b="1" dirty="0">
                <a:solidFill>
                  <a:srgbClr val="002060"/>
                </a:solidFill>
              </a:rPr>
              <a:t>: с Финляндией, Латвией, Эстонией, Литвой, Польшей, Беларусь;</a:t>
            </a:r>
          </a:p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-границы </a:t>
            </a:r>
            <a:r>
              <a:rPr lang="ru-RU" sz="2800" b="1" dirty="0">
                <a:solidFill>
                  <a:srgbClr val="002060"/>
                </a:solidFill>
              </a:rPr>
              <a:t>внутри страны: Центральный район, Европейский Север;</a:t>
            </a:r>
          </a:p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-выгодное </a:t>
            </a:r>
            <a:r>
              <a:rPr lang="ru-RU" sz="2800" b="1" dirty="0">
                <a:solidFill>
                  <a:srgbClr val="002060"/>
                </a:solidFill>
              </a:rPr>
              <a:t>экономико-географическое положение.</a:t>
            </a:r>
          </a:p>
        </p:txBody>
      </p:sp>
    </p:spTree>
    <p:extLst>
      <p:ext uri="{BB962C8B-B14F-4D97-AF65-F5344CB8AC3E}">
        <p14:creationId xmlns:p14="http://schemas.microsoft.com/office/powerpoint/2010/main" val="978459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37C32F0-C8DF-48D6-90A4-DBC110CF78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867D342-99AE-42C5-87DB-D5BDED9809CC}"/>
              </a:ext>
            </a:extLst>
          </p:cNvPr>
          <p:cNvSpPr/>
          <p:nvPr/>
        </p:nvSpPr>
        <p:spPr>
          <a:xfrm>
            <a:off x="4113334" y="202223"/>
            <a:ext cx="3631224" cy="66821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Природа района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CF8C1BDE-ECDA-41BB-84D1-83236D30A0E1}"/>
              </a:ext>
            </a:extLst>
          </p:cNvPr>
          <p:cNvSpPr/>
          <p:nvPr/>
        </p:nvSpPr>
        <p:spPr>
          <a:xfrm>
            <a:off x="940777" y="3429000"/>
            <a:ext cx="10172700" cy="276078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-умеренный </a:t>
            </a:r>
            <a:r>
              <a:rPr lang="ru-RU" sz="2800" b="1" dirty="0">
                <a:solidFill>
                  <a:srgbClr val="002060"/>
                </a:solidFill>
              </a:rPr>
              <a:t>климатический пояс;</a:t>
            </a:r>
          </a:p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-умеренные </a:t>
            </a:r>
            <a:r>
              <a:rPr lang="ru-RU" sz="2800" b="1" dirty="0">
                <a:solidFill>
                  <a:srgbClr val="002060"/>
                </a:solidFill>
              </a:rPr>
              <a:t>воздушные массы, дуют западные ветры;</a:t>
            </a:r>
          </a:p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-температура </a:t>
            </a:r>
            <a:r>
              <a:rPr lang="ru-RU" sz="2800" b="1" dirty="0">
                <a:solidFill>
                  <a:srgbClr val="002060"/>
                </a:solidFill>
              </a:rPr>
              <a:t>летом +17°С (прохладное), зима -11°С (продолжительная и мягкая);</a:t>
            </a:r>
          </a:p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-осадков </a:t>
            </a:r>
            <a:r>
              <a:rPr lang="ru-RU" sz="2800" b="1" dirty="0">
                <a:solidFill>
                  <a:srgbClr val="002060"/>
                </a:solidFill>
              </a:rPr>
              <a:t>много до 800 мм/год;</a:t>
            </a:r>
          </a:p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-явления </a:t>
            </a:r>
            <a:r>
              <a:rPr lang="ru-RU" sz="2800" b="1" dirty="0">
                <a:solidFill>
                  <a:srgbClr val="002060"/>
                </a:solidFill>
              </a:rPr>
              <a:t>– белые ночи.</a:t>
            </a:r>
          </a:p>
        </p:txBody>
      </p:sp>
    </p:spTree>
    <p:extLst>
      <p:ext uri="{BB962C8B-B14F-4D97-AF65-F5344CB8AC3E}">
        <p14:creationId xmlns:p14="http://schemas.microsoft.com/office/powerpoint/2010/main" val="1165248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38F616-5642-4B1C-BC77-7319317172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809" y="168455"/>
            <a:ext cx="7741936" cy="587046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34438CD6-D4C8-4819-B6C1-6A3224891748}"/>
              </a:ext>
            </a:extLst>
          </p:cNvPr>
          <p:cNvSpPr/>
          <p:nvPr/>
        </p:nvSpPr>
        <p:spPr>
          <a:xfrm>
            <a:off x="518747" y="2422281"/>
            <a:ext cx="3587261" cy="136280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Физическая карта Северо-Западного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125076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76DC056-1805-4486-B31D-143416D77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6912BD60-FDC1-44A9-B518-541584F41A4E}"/>
              </a:ext>
            </a:extLst>
          </p:cNvPr>
          <p:cNvSpPr/>
          <p:nvPr/>
        </p:nvSpPr>
        <p:spPr>
          <a:xfrm>
            <a:off x="9161585" y="281354"/>
            <a:ext cx="2180492" cy="58908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Рельеф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4A884621-7AF8-4B99-B101-F9C19B2E8A35}"/>
              </a:ext>
            </a:extLst>
          </p:cNvPr>
          <p:cNvSpPr/>
          <p:nvPr/>
        </p:nvSpPr>
        <p:spPr>
          <a:xfrm>
            <a:off x="4686301" y="1349619"/>
            <a:ext cx="6040314" cy="184198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rgbClr val="002060"/>
                </a:solidFill>
              </a:rPr>
              <a:t>-сформирован ледником;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-много ледниковых холмов и гряд;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-заболоченные равнины.</a:t>
            </a:r>
          </a:p>
        </p:txBody>
      </p:sp>
    </p:spTree>
    <p:extLst>
      <p:ext uri="{BB962C8B-B14F-4D97-AF65-F5344CB8AC3E}">
        <p14:creationId xmlns:p14="http://schemas.microsoft.com/office/powerpoint/2010/main" val="2768272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5E61B2-3686-4174-AF42-93512085D7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5BAB21AD-A3AD-490A-9397-39EB34480CB1}"/>
              </a:ext>
            </a:extLst>
          </p:cNvPr>
          <p:cNvSpPr/>
          <p:nvPr/>
        </p:nvSpPr>
        <p:spPr>
          <a:xfrm>
            <a:off x="7262446" y="413238"/>
            <a:ext cx="4317024" cy="53633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Внутренние воды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702535C1-C7CC-4E51-960E-E094F6ABC3FA}"/>
              </a:ext>
            </a:extLst>
          </p:cNvPr>
          <p:cNvSpPr/>
          <p:nvPr/>
        </p:nvSpPr>
        <p:spPr>
          <a:xfrm>
            <a:off x="808893" y="4053255"/>
            <a:ext cx="7236069" cy="255856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-густая сеть </a:t>
            </a:r>
            <a:r>
              <a:rPr lang="ru-RU" sz="2800" b="1" dirty="0">
                <a:solidFill>
                  <a:srgbClr val="002060"/>
                </a:solidFill>
              </a:rPr>
              <a:t>озёр и рек;</a:t>
            </a:r>
          </a:p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-небольшие</a:t>
            </a:r>
            <a:r>
              <a:rPr lang="ru-RU" sz="2800" b="1" dirty="0">
                <a:solidFill>
                  <a:srgbClr val="002060"/>
                </a:solidFill>
              </a:rPr>
              <a:t>, но полноводные реки – Нева, Свирь, Волхов;</a:t>
            </a:r>
          </a:p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-на реках </a:t>
            </a:r>
            <a:r>
              <a:rPr lang="ru-RU" sz="2800" b="1" dirty="0">
                <a:solidFill>
                  <a:srgbClr val="002060"/>
                </a:solidFill>
              </a:rPr>
              <a:t>построены ГЭС;</a:t>
            </a:r>
          </a:p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-крупные озера</a:t>
            </a:r>
            <a:r>
              <a:rPr lang="ru-RU" sz="2800" b="1" dirty="0">
                <a:solidFill>
                  <a:srgbClr val="002060"/>
                </a:solidFill>
              </a:rPr>
              <a:t>: Ладожское, Онежское, Чудское, Псковское и Ильмень.</a:t>
            </a:r>
          </a:p>
        </p:txBody>
      </p:sp>
    </p:spTree>
    <p:extLst>
      <p:ext uri="{BB962C8B-B14F-4D97-AF65-F5344CB8AC3E}">
        <p14:creationId xmlns:p14="http://schemas.microsoft.com/office/powerpoint/2010/main" val="1681625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C3C0C8-DB70-44C9-9883-10863D176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24FAB29C-70FC-48E9-B41B-5DDA8F12E324}"/>
              </a:ext>
            </a:extLst>
          </p:cNvPr>
          <p:cNvSpPr/>
          <p:nvPr/>
        </p:nvSpPr>
        <p:spPr>
          <a:xfrm>
            <a:off x="6096000" y="606669"/>
            <a:ext cx="4826977" cy="130126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Природная зона</a:t>
            </a:r>
            <a:r>
              <a:rPr lang="ru-RU" sz="3200" b="1" dirty="0">
                <a:solidFill>
                  <a:srgbClr val="002060"/>
                </a:solidFill>
              </a:rPr>
              <a:t>: тайга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</a:rPr>
              <a:t>(леса хвойных пород).</a:t>
            </a:r>
          </a:p>
        </p:txBody>
      </p:sp>
    </p:spTree>
    <p:extLst>
      <p:ext uri="{BB962C8B-B14F-4D97-AF65-F5344CB8AC3E}">
        <p14:creationId xmlns:p14="http://schemas.microsoft.com/office/powerpoint/2010/main" val="16701188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6057</TotalTime>
  <Words>359</Words>
  <Application>Microsoft Office PowerPoint</Application>
  <PresentationFormat>Широкоэкранный</PresentationFormat>
  <Paragraphs>51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AGReverance</vt:lpstr>
      <vt:lpstr>Calibri</vt:lpstr>
      <vt:lpstr>Tw Cen MT</vt:lpstr>
      <vt:lpstr>Wingdings 3</vt:lpstr>
      <vt:lpstr>Интеграл</vt:lpstr>
      <vt:lpstr>Северо-запад россии. Географическое положение. Природно-ресурсный потенциал.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</vt:vector>
  </TitlesOfParts>
  <Company>МАОУ ДО ЦРТДиЮ Каменского района Пензенской области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«География»</dc:title>
  <dc:subject>География</dc:subject>
  <dc:creator>Viktoriya Polshkova</dc:creator>
  <cp:keywords>география</cp:keywords>
  <cp:lastModifiedBy>Елена Сташкова</cp:lastModifiedBy>
  <cp:revision>228</cp:revision>
  <dcterms:created xsi:type="dcterms:W3CDTF">2018-02-25T15:29:25Z</dcterms:created>
  <dcterms:modified xsi:type="dcterms:W3CDTF">2024-01-20T18:08:37Z</dcterms:modified>
  <cp:category>География;Страны</cp:category>
</cp:coreProperties>
</file>