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sldIdLst>
    <p:sldId id="270" r:id="rId2"/>
    <p:sldId id="341" r:id="rId3"/>
    <p:sldId id="342" r:id="rId4"/>
    <p:sldId id="344" r:id="rId5"/>
    <p:sldId id="362" r:id="rId6"/>
    <p:sldId id="364" r:id="rId7"/>
    <p:sldId id="366" r:id="rId8"/>
    <p:sldId id="370" r:id="rId9"/>
    <p:sldId id="376" r:id="rId10"/>
    <p:sldId id="372" r:id="rId11"/>
    <p:sldId id="367" r:id="rId12"/>
    <p:sldId id="369" r:id="rId13"/>
    <p:sldId id="374" r:id="rId14"/>
    <p:sldId id="347" r:id="rId15"/>
    <p:sldId id="348" r:id="rId16"/>
    <p:sldId id="349" r:id="rId17"/>
    <p:sldId id="358" r:id="rId18"/>
    <p:sldId id="359" r:id="rId19"/>
    <p:sldId id="292" r:id="rId20"/>
    <p:sldId id="312" r:id="rId21"/>
    <p:sldId id="314" r:id="rId22"/>
    <p:sldId id="375" r:id="rId23"/>
    <p:sldId id="315" r:id="rId24"/>
    <p:sldId id="377" r:id="rId25"/>
    <p:sldId id="306" r:id="rId26"/>
    <p:sldId id="308" r:id="rId27"/>
    <p:sldId id="309" r:id="rId28"/>
    <p:sldId id="310" r:id="rId29"/>
    <p:sldId id="378" r:id="rId30"/>
    <p:sldId id="3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23492-FFAA-444F-99BC-A1E12CC8B45A}" type="doc">
      <dgm:prSet loTypeId="urn:microsoft.com/office/officeart/2005/8/layout/orgChart1" loCatId="hierarchy" qsTypeId="urn:microsoft.com/office/officeart/2005/8/quickstyle/3d2" qsCatId="3D" csTypeId="urn:microsoft.com/office/officeart/2005/8/colors/accent6_4" csCatId="accent6" phldr="1"/>
      <dgm:spPr/>
    </dgm:pt>
    <dgm:pt modelId="{0BF3A56D-F356-40A2-8F23-671FA821D6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Tahoma" pitchFamily="34" charset="0"/>
            </a:rPr>
            <a:t>Причины образования течений</a:t>
          </a:r>
          <a:endParaRPr kumimoji="0" lang="ru-RU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A60045F6-67A0-4286-A3BE-917065AC7A1D}" type="parTrans" cxnId="{03A2C2BA-2DD0-46F6-9C97-ADF5CF741649}">
      <dgm:prSet/>
      <dgm:spPr/>
      <dgm:t>
        <a:bodyPr/>
        <a:lstStyle/>
        <a:p>
          <a:endParaRPr lang="ru-RU"/>
        </a:p>
      </dgm:t>
    </dgm:pt>
    <dgm:pt modelId="{20F0207A-A807-46A1-9283-9B5B3C90EFBE}" type="sibTrans" cxnId="{03A2C2BA-2DD0-46F6-9C97-ADF5CF741649}">
      <dgm:prSet/>
      <dgm:spPr/>
      <dgm:t>
        <a:bodyPr/>
        <a:lstStyle/>
        <a:p>
          <a:endParaRPr lang="ru-RU"/>
        </a:p>
      </dgm:t>
    </dgm:pt>
    <dgm:pt modelId="{544E8397-7654-45C1-80C1-4945FA2EA8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/>
              <a:effectLst/>
              <a:latin typeface="Tahoma" pitchFamily="34" charset="0"/>
            </a:rPr>
            <a:t>Постоянные ветры</a:t>
          </a:r>
        </a:p>
      </dgm:t>
    </dgm:pt>
    <dgm:pt modelId="{DA99B11F-8AC3-43E1-85EE-2C95775E0918}" type="parTrans" cxnId="{017B5448-8B7B-4B0E-8B7D-FCCCE96D3F49}">
      <dgm:prSet/>
      <dgm:spPr/>
      <dgm:t>
        <a:bodyPr/>
        <a:lstStyle/>
        <a:p>
          <a:endParaRPr lang="ru-RU"/>
        </a:p>
      </dgm:t>
    </dgm:pt>
    <dgm:pt modelId="{24D1E979-B49B-4988-95C9-20B2416C8BF5}" type="sibTrans" cxnId="{017B5448-8B7B-4B0E-8B7D-FCCCE96D3F49}">
      <dgm:prSet/>
      <dgm:spPr/>
      <dgm:t>
        <a:bodyPr/>
        <a:lstStyle/>
        <a:p>
          <a:endParaRPr lang="ru-RU"/>
        </a:p>
      </dgm:t>
    </dgm:pt>
    <dgm:pt modelId="{4E7F4185-8153-4DDC-B995-202EB41C99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Tahoma" pitchFamily="34" charset="0"/>
            </a:rPr>
            <a:t>Рельеф дна океана.</a:t>
          </a:r>
          <a:endParaRPr kumimoji="0" lang="ru-RU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90309CD9-2ADD-4E17-A925-5189F0A0D056}" type="parTrans" cxnId="{49F380AB-1702-47C1-B091-7ED4A0E45D95}">
      <dgm:prSet/>
      <dgm:spPr/>
      <dgm:t>
        <a:bodyPr/>
        <a:lstStyle/>
        <a:p>
          <a:endParaRPr lang="ru-RU"/>
        </a:p>
      </dgm:t>
    </dgm:pt>
    <dgm:pt modelId="{65FD02A2-92FC-4A87-9A6F-E683D6A75EF2}" type="sibTrans" cxnId="{49F380AB-1702-47C1-B091-7ED4A0E45D95}">
      <dgm:prSet/>
      <dgm:spPr/>
      <dgm:t>
        <a:bodyPr/>
        <a:lstStyle/>
        <a:p>
          <a:endParaRPr lang="ru-RU"/>
        </a:p>
      </dgm:t>
    </dgm:pt>
    <dgm:pt modelId="{290CD4E6-A2EA-44E1-8488-8EC175C70B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>
              <a:ln/>
              <a:effectLst/>
              <a:latin typeface="Tahoma" pitchFamily="34" charset="0"/>
            </a:rPr>
            <a:t>Очертания материков.</a:t>
          </a:r>
          <a:endParaRPr kumimoji="0" lang="ru-RU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20C4E9F5-DEA9-4086-9462-7BBECA3D80E1}" type="parTrans" cxnId="{98A89CF5-20DF-4BFB-B446-E8B25B3AFE4D}">
      <dgm:prSet/>
      <dgm:spPr/>
      <dgm:t>
        <a:bodyPr/>
        <a:lstStyle/>
        <a:p>
          <a:endParaRPr lang="ru-RU"/>
        </a:p>
      </dgm:t>
    </dgm:pt>
    <dgm:pt modelId="{47A34B49-222B-4E52-90EC-114D1BA3897A}" type="sibTrans" cxnId="{98A89CF5-20DF-4BFB-B446-E8B25B3AFE4D}">
      <dgm:prSet/>
      <dgm:spPr/>
      <dgm:t>
        <a:bodyPr/>
        <a:lstStyle/>
        <a:p>
          <a:endParaRPr lang="ru-RU"/>
        </a:p>
      </dgm:t>
    </dgm:pt>
    <dgm:pt modelId="{914B04CA-3643-403A-81DF-D2B5D203364C}" type="pres">
      <dgm:prSet presAssocID="{FC323492-FFAA-444F-99BC-A1E12CC8B4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25DB0D-BCB6-4E0D-88D6-C114D1CA80DF}" type="pres">
      <dgm:prSet presAssocID="{0BF3A56D-F356-40A2-8F23-671FA821D693}" presName="hierRoot1" presStyleCnt="0">
        <dgm:presLayoutVars>
          <dgm:hierBranch val="l"/>
        </dgm:presLayoutVars>
      </dgm:prSet>
      <dgm:spPr/>
    </dgm:pt>
    <dgm:pt modelId="{DAC8EF8A-9F98-4AF7-9B9F-9B244C2BA796}" type="pres">
      <dgm:prSet presAssocID="{0BF3A56D-F356-40A2-8F23-671FA821D693}" presName="rootComposite1" presStyleCnt="0"/>
      <dgm:spPr/>
    </dgm:pt>
    <dgm:pt modelId="{4DDA7B05-890E-4266-9803-BDCD9931F32B}" type="pres">
      <dgm:prSet presAssocID="{0BF3A56D-F356-40A2-8F23-671FA821D693}" presName="rootText1" presStyleLbl="node0" presStyleIdx="0" presStyleCnt="1" custScaleX="419766" custLinFactNeighborX="-5367" custLinFactNeighborY="-16825">
        <dgm:presLayoutVars>
          <dgm:chPref val="3"/>
        </dgm:presLayoutVars>
      </dgm:prSet>
      <dgm:spPr/>
    </dgm:pt>
    <dgm:pt modelId="{A43B9C76-1DAC-4FBD-B480-A58B90E98BED}" type="pres">
      <dgm:prSet presAssocID="{0BF3A56D-F356-40A2-8F23-671FA821D693}" presName="rootConnector1" presStyleLbl="node1" presStyleIdx="0" presStyleCnt="0"/>
      <dgm:spPr/>
    </dgm:pt>
    <dgm:pt modelId="{29AE2468-64C7-424B-811B-96C8C476673B}" type="pres">
      <dgm:prSet presAssocID="{0BF3A56D-F356-40A2-8F23-671FA821D693}" presName="hierChild2" presStyleCnt="0"/>
      <dgm:spPr/>
    </dgm:pt>
    <dgm:pt modelId="{10616CCD-3E7D-4A31-AD26-C03075189ABD}" type="pres">
      <dgm:prSet presAssocID="{DA99B11F-8AC3-43E1-85EE-2C95775E0918}" presName="Name50" presStyleLbl="parChTrans1D2" presStyleIdx="0" presStyleCnt="3"/>
      <dgm:spPr/>
    </dgm:pt>
    <dgm:pt modelId="{05FCF350-BFE8-483E-BB5A-044B474F35C6}" type="pres">
      <dgm:prSet presAssocID="{544E8397-7654-45C1-80C1-4945FA2EA849}" presName="hierRoot2" presStyleCnt="0">
        <dgm:presLayoutVars>
          <dgm:hierBranch/>
        </dgm:presLayoutVars>
      </dgm:prSet>
      <dgm:spPr/>
    </dgm:pt>
    <dgm:pt modelId="{E0C9FF35-7FA4-4669-AA90-FC9670B8CE8A}" type="pres">
      <dgm:prSet presAssocID="{544E8397-7654-45C1-80C1-4945FA2EA849}" presName="rootComposite" presStyleCnt="0"/>
      <dgm:spPr/>
    </dgm:pt>
    <dgm:pt modelId="{86979553-0256-4B78-822E-D279B5A801DF}" type="pres">
      <dgm:prSet presAssocID="{544E8397-7654-45C1-80C1-4945FA2EA849}" presName="rootText" presStyleLbl="node2" presStyleIdx="0" presStyleCnt="3" custScaleX="252950">
        <dgm:presLayoutVars>
          <dgm:chPref val="3"/>
        </dgm:presLayoutVars>
      </dgm:prSet>
      <dgm:spPr/>
    </dgm:pt>
    <dgm:pt modelId="{2F9D73D3-169F-4078-A98C-8969FD6DAAA8}" type="pres">
      <dgm:prSet presAssocID="{544E8397-7654-45C1-80C1-4945FA2EA849}" presName="rootConnector" presStyleLbl="node2" presStyleIdx="0" presStyleCnt="3"/>
      <dgm:spPr/>
    </dgm:pt>
    <dgm:pt modelId="{629D748C-3F93-4B1D-AA0F-0F5000101C13}" type="pres">
      <dgm:prSet presAssocID="{544E8397-7654-45C1-80C1-4945FA2EA849}" presName="hierChild4" presStyleCnt="0"/>
      <dgm:spPr/>
    </dgm:pt>
    <dgm:pt modelId="{12AB486A-A412-4109-AF77-FF44DD90BD3C}" type="pres">
      <dgm:prSet presAssocID="{544E8397-7654-45C1-80C1-4945FA2EA849}" presName="hierChild5" presStyleCnt="0"/>
      <dgm:spPr/>
    </dgm:pt>
    <dgm:pt modelId="{A4CED0C2-A621-41BA-9FC4-E3111716CE33}" type="pres">
      <dgm:prSet presAssocID="{90309CD9-2ADD-4E17-A925-5189F0A0D056}" presName="Name50" presStyleLbl="parChTrans1D2" presStyleIdx="1" presStyleCnt="3"/>
      <dgm:spPr/>
    </dgm:pt>
    <dgm:pt modelId="{AE1E0F8F-D2DC-42E1-8018-C60163E51BE2}" type="pres">
      <dgm:prSet presAssocID="{4E7F4185-8153-4DDC-B995-202EB41C9920}" presName="hierRoot2" presStyleCnt="0">
        <dgm:presLayoutVars>
          <dgm:hierBranch/>
        </dgm:presLayoutVars>
      </dgm:prSet>
      <dgm:spPr/>
    </dgm:pt>
    <dgm:pt modelId="{AADBC1C4-9302-49D5-B5F0-7582EE7BBA57}" type="pres">
      <dgm:prSet presAssocID="{4E7F4185-8153-4DDC-B995-202EB41C9920}" presName="rootComposite" presStyleCnt="0"/>
      <dgm:spPr/>
    </dgm:pt>
    <dgm:pt modelId="{73FB5899-CC1E-4E9B-9D96-0C162E76EBF1}" type="pres">
      <dgm:prSet presAssocID="{4E7F4185-8153-4DDC-B995-202EB41C9920}" presName="rootText" presStyleLbl="node2" presStyleIdx="1" presStyleCnt="3" custScaleX="245761">
        <dgm:presLayoutVars>
          <dgm:chPref val="3"/>
        </dgm:presLayoutVars>
      </dgm:prSet>
      <dgm:spPr/>
    </dgm:pt>
    <dgm:pt modelId="{2E9F80C6-40C3-4195-886E-F5E2AF4DBFED}" type="pres">
      <dgm:prSet presAssocID="{4E7F4185-8153-4DDC-B995-202EB41C9920}" presName="rootConnector" presStyleLbl="node2" presStyleIdx="1" presStyleCnt="3"/>
      <dgm:spPr/>
    </dgm:pt>
    <dgm:pt modelId="{BE302EFB-51C1-4FDE-9F02-4AE874B288A7}" type="pres">
      <dgm:prSet presAssocID="{4E7F4185-8153-4DDC-B995-202EB41C9920}" presName="hierChild4" presStyleCnt="0"/>
      <dgm:spPr/>
    </dgm:pt>
    <dgm:pt modelId="{9139BD6A-EA38-461A-9487-FA18C7A4F600}" type="pres">
      <dgm:prSet presAssocID="{4E7F4185-8153-4DDC-B995-202EB41C9920}" presName="hierChild5" presStyleCnt="0"/>
      <dgm:spPr/>
    </dgm:pt>
    <dgm:pt modelId="{B4DFA907-F9D2-4019-AECF-586DEDE765B0}" type="pres">
      <dgm:prSet presAssocID="{20C4E9F5-DEA9-4086-9462-7BBECA3D80E1}" presName="Name50" presStyleLbl="parChTrans1D2" presStyleIdx="2" presStyleCnt="3"/>
      <dgm:spPr/>
    </dgm:pt>
    <dgm:pt modelId="{F40C3A14-0CE7-4847-9BA5-CAE991D902DE}" type="pres">
      <dgm:prSet presAssocID="{290CD4E6-A2EA-44E1-8488-8EC175C70B33}" presName="hierRoot2" presStyleCnt="0">
        <dgm:presLayoutVars>
          <dgm:hierBranch/>
        </dgm:presLayoutVars>
      </dgm:prSet>
      <dgm:spPr/>
    </dgm:pt>
    <dgm:pt modelId="{D2523348-523B-46AF-B5CC-E6951CE4BD05}" type="pres">
      <dgm:prSet presAssocID="{290CD4E6-A2EA-44E1-8488-8EC175C70B33}" presName="rootComposite" presStyleCnt="0"/>
      <dgm:spPr/>
    </dgm:pt>
    <dgm:pt modelId="{8A64F079-11C0-4D17-BE03-B97C5919C397}" type="pres">
      <dgm:prSet presAssocID="{290CD4E6-A2EA-44E1-8488-8EC175C70B33}" presName="rootText" presStyleLbl="node2" presStyleIdx="2" presStyleCnt="3" custScaleX="249948">
        <dgm:presLayoutVars>
          <dgm:chPref val="3"/>
        </dgm:presLayoutVars>
      </dgm:prSet>
      <dgm:spPr/>
    </dgm:pt>
    <dgm:pt modelId="{CBB65F48-521F-4236-B914-A1E2869B34C5}" type="pres">
      <dgm:prSet presAssocID="{290CD4E6-A2EA-44E1-8488-8EC175C70B33}" presName="rootConnector" presStyleLbl="node2" presStyleIdx="2" presStyleCnt="3"/>
      <dgm:spPr/>
    </dgm:pt>
    <dgm:pt modelId="{B8123BB0-D435-45AA-AE31-711389AB3892}" type="pres">
      <dgm:prSet presAssocID="{290CD4E6-A2EA-44E1-8488-8EC175C70B33}" presName="hierChild4" presStyleCnt="0"/>
      <dgm:spPr/>
    </dgm:pt>
    <dgm:pt modelId="{24034106-A28F-4B71-9E94-6B923664E97F}" type="pres">
      <dgm:prSet presAssocID="{290CD4E6-A2EA-44E1-8488-8EC175C70B33}" presName="hierChild5" presStyleCnt="0"/>
      <dgm:spPr/>
    </dgm:pt>
    <dgm:pt modelId="{4D9EB9CD-59A8-44FE-814F-6CD70CD1CDEC}" type="pres">
      <dgm:prSet presAssocID="{0BF3A56D-F356-40A2-8F23-671FA821D693}" presName="hierChild3" presStyleCnt="0"/>
      <dgm:spPr/>
    </dgm:pt>
  </dgm:ptLst>
  <dgm:cxnLst>
    <dgm:cxn modelId="{1F14E30E-69E8-4239-918A-8D4410D490D2}" type="presOf" srcId="{0BF3A56D-F356-40A2-8F23-671FA821D693}" destId="{4DDA7B05-890E-4266-9803-BDCD9931F32B}" srcOrd="0" destOrd="0" presId="urn:microsoft.com/office/officeart/2005/8/layout/orgChart1"/>
    <dgm:cxn modelId="{8EB75823-126B-4266-AC60-CED6D652DBD5}" type="presOf" srcId="{544E8397-7654-45C1-80C1-4945FA2EA849}" destId="{86979553-0256-4B78-822E-D279B5A801DF}" srcOrd="0" destOrd="0" presId="urn:microsoft.com/office/officeart/2005/8/layout/orgChart1"/>
    <dgm:cxn modelId="{98C55F43-728A-4DAD-894A-B0E196E56847}" type="presOf" srcId="{20C4E9F5-DEA9-4086-9462-7BBECA3D80E1}" destId="{B4DFA907-F9D2-4019-AECF-586DEDE765B0}" srcOrd="0" destOrd="0" presId="urn:microsoft.com/office/officeart/2005/8/layout/orgChart1"/>
    <dgm:cxn modelId="{CD6FDD44-CE4D-488F-92F2-76985CC26719}" type="presOf" srcId="{90309CD9-2ADD-4E17-A925-5189F0A0D056}" destId="{A4CED0C2-A621-41BA-9FC4-E3111716CE33}" srcOrd="0" destOrd="0" presId="urn:microsoft.com/office/officeart/2005/8/layout/orgChart1"/>
    <dgm:cxn modelId="{017B5448-8B7B-4B0E-8B7D-FCCCE96D3F49}" srcId="{0BF3A56D-F356-40A2-8F23-671FA821D693}" destId="{544E8397-7654-45C1-80C1-4945FA2EA849}" srcOrd="0" destOrd="0" parTransId="{DA99B11F-8AC3-43E1-85EE-2C95775E0918}" sibTransId="{24D1E979-B49B-4988-95C9-20B2416C8BF5}"/>
    <dgm:cxn modelId="{F641DE6C-3A8D-4E2A-9508-A9978B689E6D}" type="presOf" srcId="{290CD4E6-A2EA-44E1-8488-8EC175C70B33}" destId="{CBB65F48-521F-4236-B914-A1E2869B34C5}" srcOrd="1" destOrd="0" presId="urn:microsoft.com/office/officeart/2005/8/layout/orgChart1"/>
    <dgm:cxn modelId="{5B7D8780-4B6D-4EB9-9057-5778CC321B87}" type="presOf" srcId="{DA99B11F-8AC3-43E1-85EE-2C95775E0918}" destId="{10616CCD-3E7D-4A31-AD26-C03075189ABD}" srcOrd="0" destOrd="0" presId="urn:microsoft.com/office/officeart/2005/8/layout/orgChart1"/>
    <dgm:cxn modelId="{010F818F-CB40-4ABE-8B5F-96FD8FDA4354}" type="presOf" srcId="{FC323492-FFAA-444F-99BC-A1E12CC8B45A}" destId="{914B04CA-3643-403A-81DF-D2B5D203364C}" srcOrd="0" destOrd="0" presId="urn:microsoft.com/office/officeart/2005/8/layout/orgChart1"/>
    <dgm:cxn modelId="{49F380AB-1702-47C1-B091-7ED4A0E45D95}" srcId="{0BF3A56D-F356-40A2-8F23-671FA821D693}" destId="{4E7F4185-8153-4DDC-B995-202EB41C9920}" srcOrd="1" destOrd="0" parTransId="{90309CD9-2ADD-4E17-A925-5189F0A0D056}" sibTransId="{65FD02A2-92FC-4A87-9A6F-E683D6A75EF2}"/>
    <dgm:cxn modelId="{03A2C2BA-2DD0-46F6-9C97-ADF5CF741649}" srcId="{FC323492-FFAA-444F-99BC-A1E12CC8B45A}" destId="{0BF3A56D-F356-40A2-8F23-671FA821D693}" srcOrd="0" destOrd="0" parTransId="{A60045F6-67A0-4286-A3BE-917065AC7A1D}" sibTransId="{20F0207A-A807-46A1-9283-9B5B3C90EFBE}"/>
    <dgm:cxn modelId="{91DF5FCC-2331-40A7-9E3C-D573290EAAC7}" type="presOf" srcId="{0BF3A56D-F356-40A2-8F23-671FA821D693}" destId="{A43B9C76-1DAC-4FBD-B480-A58B90E98BED}" srcOrd="1" destOrd="0" presId="urn:microsoft.com/office/officeart/2005/8/layout/orgChart1"/>
    <dgm:cxn modelId="{1DEBC1CF-4269-447F-AD18-C42085394A1D}" type="presOf" srcId="{4E7F4185-8153-4DDC-B995-202EB41C9920}" destId="{73FB5899-CC1E-4E9B-9D96-0C162E76EBF1}" srcOrd="0" destOrd="0" presId="urn:microsoft.com/office/officeart/2005/8/layout/orgChart1"/>
    <dgm:cxn modelId="{426403D0-85BD-4C82-9422-D7A0BB6243B6}" type="presOf" srcId="{290CD4E6-A2EA-44E1-8488-8EC175C70B33}" destId="{8A64F079-11C0-4D17-BE03-B97C5919C397}" srcOrd="0" destOrd="0" presId="urn:microsoft.com/office/officeart/2005/8/layout/orgChart1"/>
    <dgm:cxn modelId="{530B48DF-AFBE-4BA7-8AA2-5F984E78262B}" type="presOf" srcId="{544E8397-7654-45C1-80C1-4945FA2EA849}" destId="{2F9D73D3-169F-4078-A98C-8969FD6DAAA8}" srcOrd="1" destOrd="0" presId="urn:microsoft.com/office/officeart/2005/8/layout/orgChart1"/>
    <dgm:cxn modelId="{98A89CF5-20DF-4BFB-B446-E8B25B3AFE4D}" srcId="{0BF3A56D-F356-40A2-8F23-671FA821D693}" destId="{290CD4E6-A2EA-44E1-8488-8EC175C70B33}" srcOrd="2" destOrd="0" parTransId="{20C4E9F5-DEA9-4086-9462-7BBECA3D80E1}" sibTransId="{47A34B49-222B-4E52-90EC-114D1BA3897A}"/>
    <dgm:cxn modelId="{C082D0FC-CD8A-441F-A18F-1AFB56709A8D}" type="presOf" srcId="{4E7F4185-8153-4DDC-B995-202EB41C9920}" destId="{2E9F80C6-40C3-4195-886E-F5E2AF4DBFED}" srcOrd="1" destOrd="0" presId="urn:microsoft.com/office/officeart/2005/8/layout/orgChart1"/>
    <dgm:cxn modelId="{B99F6236-9580-4640-BD3D-82497A403F18}" type="presParOf" srcId="{914B04CA-3643-403A-81DF-D2B5D203364C}" destId="{4525DB0D-BCB6-4E0D-88D6-C114D1CA80DF}" srcOrd="0" destOrd="0" presId="urn:microsoft.com/office/officeart/2005/8/layout/orgChart1"/>
    <dgm:cxn modelId="{2FB0F873-BED0-478A-ABEB-3B0077053AF3}" type="presParOf" srcId="{4525DB0D-BCB6-4E0D-88D6-C114D1CA80DF}" destId="{DAC8EF8A-9F98-4AF7-9B9F-9B244C2BA796}" srcOrd="0" destOrd="0" presId="urn:microsoft.com/office/officeart/2005/8/layout/orgChart1"/>
    <dgm:cxn modelId="{29850C2D-5ECE-4DFC-820F-44DA1E1569BE}" type="presParOf" srcId="{DAC8EF8A-9F98-4AF7-9B9F-9B244C2BA796}" destId="{4DDA7B05-890E-4266-9803-BDCD9931F32B}" srcOrd="0" destOrd="0" presId="urn:microsoft.com/office/officeart/2005/8/layout/orgChart1"/>
    <dgm:cxn modelId="{87BF8B19-02F4-43BA-BF89-82797D2F0522}" type="presParOf" srcId="{DAC8EF8A-9F98-4AF7-9B9F-9B244C2BA796}" destId="{A43B9C76-1DAC-4FBD-B480-A58B90E98BED}" srcOrd="1" destOrd="0" presId="urn:microsoft.com/office/officeart/2005/8/layout/orgChart1"/>
    <dgm:cxn modelId="{5B6B5644-A479-4E1C-9004-3785B09E08F4}" type="presParOf" srcId="{4525DB0D-BCB6-4E0D-88D6-C114D1CA80DF}" destId="{29AE2468-64C7-424B-811B-96C8C476673B}" srcOrd="1" destOrd="0" presId="urn:microsoft.com/office/officeart/2005/8/layout/orgChart1"/>
    <dgm:cxn modelId="{9B6BE567-054C-41D3-A65D-9B031861AC58}" type="presParOf" srcId="{29AE2468-64C7-424B-811B-96C8C476673B}" destId="{10616CCD-3E7D-4A31-AD26-C03075189ABD}" srcOrd="0" destOrd="0" presId="urn:microsoft.com/office/officeart/2005/8/layout/orgChart1"/>
    <dgm:cxn modelId="{EF5D7160-2720-44E0-AE5E-DB23139DE43D}" type="presParOf" srcId="{29AE2468-64C7-424B-811B-96C8C476673B}" destId="{05FCF350-BFE8-483E-BB5A-044B474F35C6}" srcOrd="1" destOrd="0" presId="urn:microsoft.com/office/officeart/2005/8/layout/orgChart1"/>
    <dgm:cxn modelId="{3AD75C03-D2C6-4CBF-90C1-6E894C87B513}" type="presParOf" srcId="{05FCF350-BFE8-483E-BB5A-044B474F35C6}" destId="{E0C9FF35-7FA4-4669-AA90-FC9670B8CE8A}" srcOrd="0" destOrd="0" presId="urn:microsoft.com/office/officeart/2005/8/layout/orgChart1"/>
    <dgm:cxn modelId="{0BD7388F-B2E5-4FF2-9BAE-EE2734D74AAA}" type="presParOf" srcId="{E0C9FF35-7FA4-4669-AA90-FC9670B8CE8A}" destId="{86979553-0256-4B78-822E-D279B5A801DF}" srcOrd="0" destOrd="0" presId="urn:microsoft.com/office/officeart/2005/8/layout/orgChart1"/>
    <dgm:cxn modelId="{70EFFF12-5619-414C-AB7C-4786B5DF1CA5}" type="presParOf" srcId="{E0C9FF35-7FA4-4669-AA90-FC9670B8CE8A}" destId="{2F9D73D3-169F-4078-A98C-8969FD6DAAA8}" srcOrd="1" destOrd="0" presId="urn:microsoft.com/office/officeart/2005/8/layout/orgChart1"/>
    <dgm:cxn modelId="{7D898F74-FCCD-448C-8F1B-9258C3E9B8DF}" type="presParOf" srcId="{05FCF350-BFE8-483E-BB5A-044B474F35C6}" destId="{629D748C-3F93-4B1D-AA0F-0F5000101C13}" srcOrd="1" destOrd="0" presId="urn:microsoft.com/office/officeart/2005/8/layout/orgChart1"/>
    <dgm:cxn modelId="{C1DFAA68-FBEE-4AFB-BCEA-EF959173F58B}" type="presParOf" srcId="{05FCF350-BFE8-483E-BB5A-044B474F35C6}" destId="{12AB486A-A412-4109-AF77-FF44DD90BD3C}" srcOrd="2" destOrd="0" presId="urn:microsoft.com/office/officeart/2005/8/layout/orgChart1"/>
    <dgm:cxn modelId="{C6D1068E-239B-4290-9D28-68315B4AE8F6}" type="presParOf" srcId="{29AE2468-64C7-424B-811B-96C8C476673B}" destId="{A4CED0C2-A621-41BA-9FC4-E3111716CE33}" srcOrd="2" destOrd="0" presId="urn:microsoft.com/office/officeart/2005/8/layout/orgChart1"/>
    <dgm:cxn modelId="{FCDEB365-E598-4293-8D7F-D42E5CD52054}" type="presParOf" srcId="{29AE2468-64C7-424B-811B-96C8C476673B}" destId="{AE1E0F8F-D2DC-42E1-8018-C60163E51BE2}" srcOrd="3" destOrd="0" presId="urn:microsoft.com/office/officeart/2005/8/layout/orgChart1"/>
    <dgm:cxn modelId="{23088C90-7109-485F-9639-4476612A4217}" type="presParOf" srcId="{AE1E0F8F-D2DC-42E1-8018-C60163E51BE2}" destId="{AADBC1C4-9302-49D5-B5F0-7582EE7BBA57}" srcOrd="0" destOrd="0" presId="urn:microsoft.com/office/officeart/2005/8/layout/orgChart1"/>
    <dgm:cxn modelId="{96A9DAB5-BBF9-43A2-8994-C9978325147A}" type="presParOf" srcId="{AADBC1C4-9302-49D5-B5F0-7582EE7BBA57}" destId="{73FB5899-CC1E-4E9B-9D96-0C162E76EBF1}" srcOrd="0" destOrd="0" presId="urn:microsoft.com/office/officeart/2005/8/layout/orgChart1"/>
    <dgm:cxn modelId="{CE7A0170-8E63-4C99-8BF6-8D072050BBA1}" type="presParOf" srcId="{AADBC1C4-9302-49D5-B5F0-7582EE7BBA57}" destId="{2E9F80C6-40C3-4195-886E-F5E2AF4DBFED}" srcOrd="1" destOrd="0" presId="urn:microsoft.com/office/officeart/2005/8/layout/orgChart1"/>
    <dgm:cxn modelId="{7F3689DF-70E4-4963-9167-03331324E948}" type="presParOf" srcId="{AE1E0F8F-D2DC-42E1-8018-C60163E51BE2}" destId="{BE302EFB-51C1-4FDE-9F02-4AE874B288A7}" srcOrd="1" destOrd="0" presId="urn:microsoft.com/office/officeart/2005/8/layout/orgChart1"/>
    <dgm:cxn modelId="{992D000B-7E27-4722-90B3-EB81DEF319A6}" type="presParOf" srcId="{AE1E0F8F-D2DC-42E1-8018-C60163E51BE2}" destId="{9139BD6A-EA38-461A-9487-FA18C7A4F600}" srcOrd="2" destOrd="0" presId="urn:microsoft.com/office/officeart/2005/8/layout/orgChart1"/>
    <dgm:cxn modelId="{85F06CF8-C2B5-42CD-93C3-5A1D25E24134}" type="presParOf" srcId="{29AE2468-64C7-424B-811B-96C8C476673B}" destId="{B4DFA907-F9D2-4019-AECF-586DEDE765B0}" srcOrd="4" destOrd="0" presId="urn:microsoft.com/office/officeart/2005/8/layout/orgChart1"/>
    <dgm:cxn modelId="{32D02D36-EB7B-4A64-890A-44340D879C2C}" type="presParOf" srcId="{29AE2468-64C7-424B-811B-96C8C476673B}" destId="{F40C3A14-0CE7-4847-9BA5-CAE991D902DE}" srcOrd="5" destOrd="0" presId="urn:microsoft.com/office/officeart/2005/8/layout/orgChart1"/>
    <dgm:cxn modelId="{F4E1EDC9-B5D0-4DE3-AA06-C61BE16DEC5A}" type="presParOf" srcId="{F40C3A14-0CE7-4847-9BA5-CAE991D902DE}" destId="{D2523348-523B-46AF-B5CC-E6951CE4BD05}" srcOrd="0" destOrd="0" presId="urn:microsoft.com/office/officeart/2005/8/layout/orgChart1"/>
    <dgm:cxn modelId="{42B880E2-AA3F-4C1B-87D8-3146FE964967}" type="presParOf" srcId="{D2523348-523B-46AF-B5CC-E6951CE4BD05}" destId="{8A64F079-11C0-4D17-BE03-B97C5919C397}" srcOrd="0" destOrd="0" presId="urn:microsoft.com/office/officeart/2005/8/layout/orgChart1"/>
    <dgm:cxn modelId="{8F9C08CD-6FCA-4D1C-AAD6-15F88C8B79B0}" type="presParOf" srcId="{D2523348-523B-46AF-B5CC-E6951CE4BD05}" destId="{CBB65F48-521F-4236-B914-A1E2869B34C5}" srcOrd="1" destOrd="0" presId="urn:microsoft.com/office/officeart/2005/8/layout/orgChart1"/>
    <dgm:cxn modelId="{7E87722E-5206-43B1-9973-B92F1BE1F9B0}" type="presParOf" srcId="{F40C3A14-0CE7-4847-9BA5-CAE991D902DE}" destId="{B8123BB0-D435-45AA-AE31-711389AB3892}" srcOrd="1" destOrd="0" presId="urn:microsoft.com/office/officeart/2005/8/layout/orgChart1"/>
    <dgm:cxn modelId="{EB5785F3-76BE-4A02-A51D-536E0E009764}" type="presParOf" srcId="{F40C3A14-0CE7-4847-9BA5-CAE991D902DE}" destId="{24034106-A28F-4B71-9E94-6B923664E97F}" srcOrd="2" destOrd="0" presId="urn:microsoft.com/office/officeart/2005/8/layout/orgChart1"/>
    <dgm:cxn modelId="{3F3B0092-CB99-40C2-A96E-769C5D9DC493}" type="presParOf" srcId="{4525DB0D-BCB6-4E0D-88D6-C114D1CA80DF}" destId="{4D9EB9CD-59A8-44FE-814F-6CD70CD1CDE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FA907-F9D2-4019-AECF-586DEDE765B0}">
      <dsp:nvSpPr>
        <dsp:cNvPr id="0" name=""/>
        <dsp:cNvSpPr/>
      </dsp:nvSpPr>
      <dsp:spPr>
        <a:xfrm>
          <a:off x="5920171" y="860180"/>
          <a:ext cx="990891" cy="3234984"/>
        </a:xfrm>
        <a:custGeom>
          <a:avLst/>
          <a:gdLst/>
          <a:ahLst/>
          <a:cxnLst/>
          <a:rect l="0" t="0" r="0" b="0"/>
          <a:pathLst>
            <a:path>
              <a:moveTo>
                <a:pt x="990891" y="0"/>
              </a:moveTo>
              <a:lnTo>
                <a:pt x="990891" y="3234984"/>
              </a:lnTo>
              <a:lnTo>
                <a:pt x="0" y="3234984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D0C2-A621-41BA-9FC4-E3111716CE33}">
      <dsp:nvSpPr>
        <dsp:cNvPr id="0" name=""/>
        <dsp:cNvSpPr/>
      </dsp:nvSpPr>
      <dsp:spPr>
        <a:xfrm>
          <a:off x="5920171" y="860180"/>
          <a:ext cx="990891" cy="2013529"/>
        </a:xfrm>
        <a:custGeom>
          <a:avLst/>
          <a:gdLst/>
          <a:ahLst/>
          <a:cxnLst/>
          <a:rect l="0" t="0" r="0" b="0"/>
          <a:pathLst>
            <a:path>
              <a:moveTo>
                <a:pt x="990891" y="0"/>
              </a:moveTo>
              <a:lnTo>
                <a:pt x="990891" y="2013529"/>
              </a:lnTo>
              <a:lnTo>
                <a:pt x="0" y="2013529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16CCD-3E7D-4A31-AD26-C03075189ABD}">
      <dsp:nvSpPr>
        <dsp:cNvPr id="0" name=""/>
        <dsp:cNvSpPr/>
      </dsp:nvSpPr>
      <dsp:spPr>
        <a:xfrm>
          <a:off x="5920171" y="860180"/>
          <a:ext cx="990891" cy="792073"/>
        </a:xfrm>
        <a:custGeom>
          <a:avLst/>
          <a:gdLst/>
          <a:ahLst/>
          <a:cxnLst/>
          <a:rect l="0" t="0" r="0" b="0"/>
          <a:pathLst>
            <a:path>
              <a:moveTo>
                <a:pt x="990891" y="0"/>
              </a:moveTo>
              <a:lnTo>
                <a:pt x="990891" y="792073"/>
              </a:lnTo>
              <a:lnTo>
                <a:pt x="0" y="792073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A7B05-890E-4266-9803-BDCD9931F32B}">
      <dsp:nvSpPr>
        <dsp:cNvPr id="0" name=""/>
        <dsp:cNvSpPr/>
      </dsp:nvSpPr>
      <dsp:spPr>
        <a:xfrm>
          <a:off x="411724" y="0"/>
          <a:ext cx="7221486" cy="860180"/>
        </a:xfrm>
        <a:prstGeom prst="rect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>
              <a:ln/>
              <a:effectLst/>
              <a:latin typeface="Tahoma" pitchFamily="34" charset="0"/>
            </a:rPr>
            <a:t>Причины образования течений</a:t>
          </a:r>
          <a:endParaRPr kumimoji="0" lang="ru-RU" sz="28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411724" y="0"/>
        <a:ext cx="7221486" cy="860180"/>
      </dsp:txXfrm>
    </dsp:sp>
    <dsp:sp modelId="{86979553-0256-4B78-822E-D279B5A801DF}">
      <dsp:nvSpPr>
        <dsp:cNvPr id="0" name=""/>
        <dsp:cNvSpPr/>
      </dsp:nvSpPr>
      <dsp:spPr>
        <a:xfrm>
          <a:off x="1568520" y="1222163"/>
          <a:ext cx="4351650" cy="860180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>
              <a:ln/>
              <a:effectLst/>
              <a:latin typeface="Tahoma" pitchFamily="34" charset="0"/>
            </a:rPr>
            <a:t>Постоянные ветры</a:t>
          </a:r>
        </a:p>
      </dsp:txBody>
      <dsp:txXfrm>
        <a:off x="1568520" y="1222163"/>
        <a:ext cx="4351650" cy="860180"/>
      </dsp:txXfrm>
    </dsp:sp>
    <dsp:sp modelId="{73FB5899-CC1E-4E9B-9D96-0C162E76EBF1}">
      <dsp:nvSpPr>
        <dsp:cNvPr id="0" name=""/>
        <dsp:cNvSpPr/>
      </dsp:nvSpPr>
      <dsp:spPr>
        <a:xfrm>
          <a:off x="1692197" y="2443619"/>
          <a:ext cx="4227974" cy="860180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>
              <a:ln/>
              <a:effectLst/>
              <a:latin typeface="Tahoma" pitchFamily="34" charset="0"/>
            </a:rPr>
            <a:t>Рельеф дна океана.</a:t>
          </a:r>
          <a:endParaRPr kumimoji="0" lang="ru-RU" sz="28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692197" y="2443619"/>
        <a:ext cx="4227974" cy="860180"/>
      </dsp:txXfrm>
    </dsp:sp>
    <dsp:sp modelId="{8A64F079-11C0-4D17-BE03-B97C5919C397}">
      <dsp:nvSpPr>
        <dsp:cNvPr id="0" name=""/>
        <dsp:cNvSpPr/>
      </dsp:nvSpPr>
      <dsp:spPr>
        <a:xfrm>
          <a:off x="1620166" y="3665074"/>
          <a:ext cx="4300005" cy="860180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>
              <a:ln/>
              <a:effectLst/>
              <a:latin typeface="Tahoma" pitchFamily="34" charset="0"/>
            </a:rPr>
            <a:t>Очертания материков.</a:t>
          </a:r>
          <a:endParaRPr kumimoji="0" lang="ru-RU" sz="28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620166" y="3665074"/>
        <a:ext cx="4300005" cy="86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6319-9F4C-41BC-B221-735D0D73CDA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7A296-C717-49F7-B19A-B3EC69769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E64C2-9952-443D-9196-CB687E0DB3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1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9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61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68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0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8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70D20F-0D90-419C-866E-4B68CE2C5F3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3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8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5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0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CC17-97DA-424E-9589-CF950F7AE20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C50749-E293-44A5-B088-E40AAD629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9534" y="2276574"/>
            <a:ext cx="6373372" cy="11524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§33. Воды Океана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10B73B-F0EF-5236-4F2A-6874DDAFA9E0}"/>
              </a:ext>
            </a:extLst>
          </p:cNvPr>
          <p:cNvSpPr txBox="1">
            <a:spLocks noChangeArrowheads="1"/>
          </p:cNvSpPr>
          <p:nvPr/>
        </p:nvSpPr>
        <p:spPr>
          <a:xfrm>
            <a:off x="8281438" y="5705574"/>
            <a:ext cx="6373372" cy="1152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6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F43CE-4D5D-D5E3-DEA3-8F4DBDDF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812" y="1189999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/>
              <a:t>Почему вода в Океане соленая?</a:t>
            </a:r>
            <a:br>
              <a:rPr lang="ru-RU" dirty="0"/>
            </a:br>
            <a:endParaRPr lang="ru-RU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38235-7849-C300-32D0-85C215062C8A}"/>
              </a:ext>
            </a:extLst>
          </p:cNvPr>
          <p:cNvSpPr txBox="1"/>
          <p:nvPr/>
        </p:nvSpPr>
        <p:spPr>
          <a:xfrm>
            <a:off x="973993" y="3333095"/>
            <a:ext cx="104966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Соленость-</a:t>
            </a:r>
            <a:r>
              <a:rPr lang="ru-RU" sz="2800" dirty="0"/>
              <a:t>количество веществ в граммах, растворенных в 1 л (1 кг) воды, измеряемое в промилле (</a:t>
            </a:r>
            <a:r>
              <a:rPr lang="ru-RU" sz="2800" b="0" i="0" dirty="0">
                <a:solidFill>
                  <a:srgbClr val="040C28"/>
                </a:solidFill>
                <a:effectLst/>
                <a:latin typeface="Google Sans"/>
              </a:rPr>
              <a:t>‰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988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2339" y="1335240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чего зависит соленость воды?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B91FB-8B50-231D-F9AF-6E7C8DDD9003}"/>
              </a:ext>
            </a:extLst>
          </p:cNvPr>
          <p:cNvSpPr txBox="1"/>
          <p:nvPr/>
        </p:nvSpPr>
        <p:spPr>
          <a:xfrm>
            <a:off x="1009790" y="2281248"/>
            <a:ext cx="80009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rgbClr val="0070C0"/>
                </a:solidFill>
                <a:effectLst/>
              </a:rPr>
              <a:t>Солёность вод Мирового океана зависит от тёплых и холодных морских течений,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rgbClr val="0070C0"/>
                </a:solidFill>
              </a:rPr>
              <a:t>П</a:t>
            </a:r>
            <a:r>
              <a:rPr lang="ru-RU" sz="2400" b="1" i="1" dirty="0">
                <a:solidFill>
                  <a:srgbClr val="0070C0"/>
                </a:solidFill>
                <a:effectLst/>
              </a:rPr>
              <a:t>ритока речных вод</a:t>
            </a:r>
            <a:endParaRPr lang="ru-RU" sz="2400" b="1" i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rgbClr val="0070C0"/>
                </a:solidFill>
              </a:rPr>
              <a:t>И</a:t>
            </a:r>
            <a:r>
              <a:rPr lang="ru-RU" sz="2400" b="1" i="1" dirty="0">
                <a:solidFill>
                  <a:srgbClr val="0070C0"/>
                </a:solidFill>
                <a:effectLst/>
              </a:rPr>
              <a:t>спарения</a:t>
            </a:r>
            <a:endParaRPr lang="ru-RU" sz="2400" b="1" i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rgbClr val="0070C0"/>
                </a:solidFill>
              </a:rPr>
              <a:t>Т</a:t>
            </a:r>
            <a:r>
              <a:rPr lang="ru-RU" sz="2400" b="1" i="1" dirty="0">
                <a:solidFill>
                  <a:srgbClr val="0070C0"/>
                </a:solidFill>
                <a:effectLst/>
              </a:rPr>
              <a:t>аяния ледников </a:t>
            </a:r>
          </a:p>
          <a:p>
            <a:endParaRPr lang="ru-RU" dirty="0">
              <a:solidFill>
                <a:srgbClr val="4E4E3F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0C2AF0B-38F0-908A-E67B-D347ECBF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05" y="71171"/>
            <a:ext cx="12089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Open Sans" panose="020B0606030504020204" pitchFamily="34" charset="0"/>
                <a:cs typeface="Open Sans" panose="020B0606030504020204" pitchFamily="34" charset="0"/>
              </a:rPr>
              <a:t>Самая высокая солёность наблюдается в тропических широтах (до 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MathJax_Main"/>
                <a:cs typeface="Open Sans" panose="020B0606030504020204" pitchFamily="34" charset="0"/>
              </a:rPr>
              <a:t>36,5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STIXGeneral"/>
                <a:cs typeface="Open Sans" panose="020B0606030504020204" pitchFamily="34" charset="0"/>
              </a:rPr>
              <a:t>‰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Open Sans" panose="020B0606030504020204" pitchFamily="34" charset="0"/>
                <a:cs typeface="Open Sans" panose="020B0606030504020204" pitchFamily="34" charset="0"/>
              </a:rPr>
              <a:t>) из-за высокого испарения и малого количества осадков. Наименьшая солёность характерна для полярных широт 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MathJax_Main"/>
                <a:cs typeface="Open Sans" panose="020B0606030504020204" pitchFamily="34" charset="0"/>
              </a:rPr>
              <a:t>32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STIXGeneral"/>
                <a:cs typeface="Open Sans" panose="020B0606030504020204" pitchFamily="34" charset="0"/>
              </a:rPr>
              <a:t>‰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Open Sans" panose="020B0606030504020204" pitchFamily="34" charset="0"/>
                <a:cs typeface="Open Sans" panose="020B0606030504020204" pitchFamily="34" charset="0"/>
              </a:rPr>
              <a:t>) из-за небольшого испарения и образования льдов</a:t>
            </a:r>
            <a:r>
              <a:rPr kumimoji="0" lang="ru-RU" altLang="ru-RU" sz="12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ru-RU" altLang="ru-RU" sz="8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</a:rPr>
              <a:t> </a:t>
            </a:r>
            <a:endParaRPr kumimoji="0" lang="ru-RU" altLang="ru-RU" sz="1800" b="1" i="1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777BE-9E01-18BF-0D33-AEB1CB6D8E11}"/>
              </a:ext>
            </a:extLst>
          </p:cNvPr>
          <p:cNvSpPr txBox="1"/>
          <p:nvPr/>
        </p:nvSpPr>
        <p:spPr>
          <a:xfrm>
            <a:off x="349805" y="5543515"/>
            <a:ext cx="1153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4E4E3F"/>
                </a:solidFill>
                <a:effectLst/>
              </a:rPr>
              <a:t>Солёность воды тем больше, чем выше температура и испарение. Самые крупные реки приносят огромные массы пресной воды, чем уменьшают солёность в прибрежных областях. Холодные течения содержат более пресные воды, тёплые течения несут более солёные воды.</a:t>
            </a:r>
            <a:endParaRPr lang="ru-RU" b="1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0B84FD-763B-C4CC-6B22-3FF55EA1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44" y="2107615"/>
            <a:ext cx="3017641" cy="337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23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47 из 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8927"/>
            <a:ext cx="9144000" cy="310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400" y="1052737"/>
            <a:ext cx="110522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Если все соли , растворённые в водах Мирового океана, выпарить и равномерно распределить по поверхности Земли, то нашу планету покроет слой соли толщиной 45 метров.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5C1EB-6DA2-2B66-61FD-81C45EE65EA2}"/>
              </a:ext>
            </a:extLst>
          </p:cNvPr>
          <p:cNvSpPr txBox="1"/>
          <p:nvPr/>
        </p:nvSpPr>
        <p:spPr>
          <a:xfrm>
            <a:off x="818707" y="239362"/>
            <a:ext cx="1292341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/>
              <a:t>Факт</a:t>
            </a:r>
          </a:p>
        </p:txBody>
      </p:sp>
    </p:spTree>
    <p:extLst>
      <p:ext uri="{BB962C8B-B14F-4D97-AF65-F5344CB8AC3E}">
        <p14:creationId xmlns:p14="http://schemas.microsoft.com/office/powerpoint/2010/main" val="106722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86297-6F7F-35E7-E97A-7B0ED1EC3879}"/>
              </a:ext>
            </a:extLst>
          </p:cNvPr>
          <p:cNvSpPr txBox="1"/>
          <p:nvPr/>
        </p:nvSpPr>
        <p:spPr>
          <a:xfrm>
            <a:off x="2804984" y="354812"/>
            <a:ext cx="743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Откуда берется соль в Океане?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E80CB-E640-4ED9-14DF-0C1FF0F29F04}"/>
              </a:ext>
            </a:extLst>
          </p:cNvPr>
          <p:cNvSpPr txBox="1"/>
          <p:nvPr/>
        </p:nvSpPr>
        <p:spPr>
          <a:xfrm>
            <a:off x="5610446" y="2008195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0" i="0" dirty="0">
                <a:solidFill>
                  <a:srgbClr val="040C28"/>
                </a:solidFill>
                <a:effectLst/>
              </a:rPr>
              <a:t>Океан получал соли из растворов, поступавших из недр, еще при формировании на ранних стадиях геологической истории Земли.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40C28"/>
              </a:solidFill>
            </a:endParaRPr>
          </a:p>
          <a:p>
            <a:pPr marL="342900" indent="-342900">
              <a:buAutoNum type="arabicPeriod"/>
            </a:pPr>
            <a:endParaRPr lang="ru-RU" b="0" i="0" dirty="0">
              <a:solidFill>
                <a:srgbClr val="040C28"/>
              </a:solidFill>
              <a:effectLst/>
            </a:endParaRPr>
          </a:p>
          <a:p>
            <a:pPr marL="342900" indent="-342900">
              <a:buAutoNum type="arabicPeriod"/>
            </a:pPr>
            <a:r>
              <a:rPr lang="ru-RU" b="0" i="0" dirty="0">
                <a:solidFill>
                  <a:srgbClr val="040C28"/>
                </a:solidFill>
                <a:effectLst/>
              </a:rPr>
              <a:t>Основная часть морской соли поступает из разрушающихся скальных пород на суше</a:t>
            </a:r>
            <a:r>
              <a:rPr lang="ru-RU" b="0" i="0" dirty="0">
                <a:solidFill>
                  <a:srgbClr val="1F1F1F"/>
                </a:solidFill>
                <a:effectLst/>
              </a:rPr>
              <a:t>. Дождевая вода, обладая определенной кислотностью, смывает минералы в море, где происходят химические реакции. В результате этих процессов появляются соли.</a:t>
            </a:r>
            <a:endParaRPr lang="ru-RU" dirty="0"/>
          </a:p>
        </p:txBody>
      </p:sp>
      <p:pic>
        <p:nvPicPr>
          <p:cNvPr id="8194" name="Picture 2" descr="Откуда в океане столько соли">
            <a:extLst>
              <a:ext uri="{FF2B5EF4-FFF2-40B4-BE49-F238E27FC236}">
                <a16:creationId xmlns:a16="http://schemas.microsoft.com/office/drawing/2014/main" id="{AEA5D4A0-5132-6578-9E0C-4D23DAAA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" y="1869705"/>
            <a:ext cx="5238327" cy="341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9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533806" y="5272740"/>
            <a:ext cx="10876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Средняя солёность Мирового океана — 35 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effectLst/>
                <a:latin typeface="+mn-lt"/>
                <a:cs typeface="Open Sans" panose="020B0606030504020204" pitchFamily="34" charset="0"/>
              </a:rPr>
              <a:t>‰</a:t>
            </a: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то есть в каждом литре воды содержится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35 граммов минеральных веществ.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9E0BEC-026A-8CFC-DEA8-DCA3C6FB4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34" y="1473022"/>
            <a:ext cx="57642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Самый солёный океан 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— Атлантический (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35,4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 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Средняя солёность вод Тихого океана 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— 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34,9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 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Индийского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 — 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34,8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 ‰,</a:t>
            </a:r>
            <a:r>
              <a:rPr kumimoji="0" lang="ru-RU" altLang="ru-RU" sz="160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Северного Ледовитого 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— 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31,4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 ‰</a:t>
            </a:r>
            <a:r>
              <a:rPr lang="en-US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,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Самое солёное море 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— Красное (до 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47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Open Sans" panose="020B0606030504020204" pitchFamily="34" charset="0"/>
              </a:rPr>
              <a:t> ‰).</a:t>
            </a:r>
            <a:r>
              <a:rPr kumimoji="0" lang="ru-RU" altLang="ru-RU" sz="100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kumimoji="0" lang="ru-RU" altLang="ru-RU" sz="240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9" name="Picture 5" descr="GISMETEO: Мировой океан в 2018 году нагрелся до рекордного уровня - Климат  | Новости погоды.">
            <a:extLst>
              <a:ext uri="{FF2B5EF4-FFF2-40B4-BE49-F238E27FC236}">
                <a16:creationId xmlns:a16="http://schemas.microsoft.com/office/drawing/2014/main" id="{9E3097F8-2C9B-8DCE-D57F-62A03748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35" y="1240593"/>
            <a:ext cx="5635950" cy="402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865CF5-D9F3-4588-55F0-81DEF14FFBDD}"/>
              </a:ext>
            </a:extLst>
          </p:cNvPr>
          <p:cNvSpPr txBox="1"/>
          <p:nvPr/>
        </p:nvSpPr>
        <p:spPr>
          <a:xfrm>
            <a:off x="1242391" y="209144"/>
            <a:ext cx="8893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dirty="0">
                <a:ln w="0"/>
              </a:rPr>
              <a:t>Средняя солёность Мирового океана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5274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41 из 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08" y="1145878"/>
            <a:ext cx="6815470" cy="5118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9F53FB-52E7-72A6-2317-A7338A6D1260}"/>
              </a:ext>
            </a:extLst>
          </p:cNvPr>
          <p:cNvSpPr txBox="1"/>
          <p:nvPr/>
        </p:nvSpPr>
        <p:spPr>
          <a:xfrm>
            <a:off x="1935357" y="353515"/>
            <a:ext cx="9588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Везде ли в Океане соленость вод одинакова?</a:t>
            </a:r>
          </a:p>
        </p:txBody>
      </p:sp>
    </p:spTree>
    <p:extLst>
      <p:ext uri="{BB962C8B-B14F-4D97-AF65-F5344CB8AC3E}">
        <p14:creationId xmlns:p14="http://schemas.microsoft.com/office/powerpoint/2010/main" val="7997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 из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8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63353" y="345290"/>
            <a:ext cx="71475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Средняя солёность Атлантического океана - 35,4 %</a:t>
            </a:r>
            <a:r>
              <a:rPr lang="ru-RU" alt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ru-RU" alt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его внутреннего Балтийского моря- 10-12 %</a:t>
            </a:r>
            <a:r>
              <a:rPr lang="ru-RU" alt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ru-RU" alt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(в заливах 2-6 </a:t>
            </a:r>
            <a:r>
              <a:rPr lang="ru-RU" altLang="ru-RU" sz="2000" b="1" dirty="0">
                <a:latin typeface="+mn-lt"/>
                <a:cs typeface="Open Sans" panose="020B0606030504020204" pitchFamily="34" charset="0"/>
              </a:rPr>
              <a:t>‰</a:t>
            </a:r>
            <a:r>
              <a:rPr lang="ru-RU" alt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).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15304" y="5077110"/>
            <a:ext cx="77048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Это объясняется тем, что в умеренном климатическом поясе, где располагается Балтийское море, выпадает большое количество осадков и к тому же в море впадает много рек, несущих пресную воду. </a:t>
            </a:r>
          </a:p>
        </p:txBody>
      </p:sp>
      <p:pic>
        <p:nvPicPr>
          <p:cNvPr id="9218" name="Picture 2" descr="Балтийское море , Том 2 @ НАЦИОНАЛЬНЫЙ АТЛАС РОССИИ">
            <a:extLst>
              <a:ext uri="{FF2B5EF4-FFF2-40B4-BE49-F238E27FC236}">
                <a16:creationId xmlns:a16="http://schemas.microsoft.com/office/drawing/2014/main" id="{DB516D37-5935-237C-7D79-64E0AB0F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5" y="345291"/>
            <a:ext cx="4781105" cy="616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8E945-8279-1F06-3D89-F4B972505AAE}"/>
              </a:ext>
            </a:extLst>
          </p:cNvPr>
          <p:cNvSpPr txBox="1"/>
          <p:nvPr/>
        </p:nvSpPr>
        <p:spPr>
          <a:xfrm>
            <a:off x="1262370" y="2910813"/>
            <a:ext cx="570681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/>
              <a:t>Как вы думаете,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956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4691843" y="4840504"/>
            <a:ext cx="73448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В море поступает мало пресной воды, а испарение значительно, то его солёность оказывается больше, чем солёность океана, которому море принадлежит.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71864" y="1595439"/>
            <a:ext cx="6984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Солёность Красного моря - 40-42 </a:t>
            </a:r>
            <a:r>
              <a:rPr lang="ru-RU" alt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Open Sans" panose="020B0606030504020204" pitchFamily="34" charset="0"/>
              </a:rPr>
              <a:t>‰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– 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самое солёное море на Земле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0967" name="Прямоугольник 4"/>
          <p:cNvSpPr>
            <a:spLocks noChangeArrowheads="1"/>
          </p:cNvSpPr>
          <p:nvPr/>
        </p:nvSpPr>
        <p:spPr bwMode="auto">
          <a:xfrm>
            <a:off x="4691843" y="166256"/>
            <a:ext cx="77048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Средняя солёность Индийского океана – 34,8 </a:t>
            </a:r>
            <a:r>
              <a:rPr lang="ru-RU" altLang="ru-RU" sz="2800" b="1" dirty="0">
                <a:latin typeface="+mn-lt"/>
                <a:cs typeface="Open Sans" panose="020B0606030504020204" pitchFamily="34" charset="0"/>
              </a:rPr>
              <a:t>‰</a:t>
            </a:r>
            <a:endParaRPr lang="ru-RU" alt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42" name="Picture 2" descr="Красное море — Википедия">
            <a:extLst>
              <a:ext uri="{FF2B5EF4-FFF2-40B4-BE49-F238E27FC236}">
                <a16:creationId xmlns:a16="http://schemas.microsoft.com/office/drawing/2014/main" id="{3640B459-6F82-6A8B-4548-F0D9AFD5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1" y="585485"/>
            <a:ext cx="4872336" cy="524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5679E-8431-9DE6-34DB-C6E5A98CA248}"/>
              </a:ext>
            </a:extLst>
          </p:cNvPr>
          <p:cNvSpPr txBox="1"/>
          <p:nvPr/>
        </p:nvSpPr>
        <p:spPr>
          <a:xfrm>
            <a:off x="5408532" y="3781207"/>
            <a:ext cx="570681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/>
              <a:t>Как вы думаете,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1811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" grpId="0"/>
      <p:bldP spid="40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2607365" y="153096"/>
            <a:ext cx="7772400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/>
              <a:t>Течения Мирового океана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3CC50B-FDCD-55D1-634E-5A7D25579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60" y="928690"/>
            <a:ext cx="9814648" cy="534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C46E9-F5B0-5CB0-632A-9FB7AC2A8BAF}"/>
              </a:ext>
            </a:extLst>
          </p:cNvPr>
          <p:cNvSpPr txBox="1"/>
          <p:nvPr/>
        </p:nvSpPr>
        <p:spPr>
          <a:xfrm>
            <a:off x="1302026" y="6380922"/>
            <a:ext cx="944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Океанические течения- </a:t>
            </a:r>
            <a:r>
              <a:rPr lang="ru-RU" dirty="0"/>
              <a:t>горизонтальные перемещения больших масс воды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21" y="471451"/>
            <a:ext cx="10479157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Сегодня на уроке мы ответим на следующие вопросы: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15379" y="2557602"/>
            <a:ext cx="111612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/>
              <a:t>Как меняется температура воды в Океане?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/>
              <a:t>Почему вода в Океане соленая?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/>
              <a:t>Везде ли в Океане соленость воды одинакова?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800" dirty="0"/>
              <a:t>Как движется вода в Океане?</a:t>
            </a:r>
          </a:p>
        </p:txBody>
      </p:sp>
    </p:spTree>
    <p:extLst>
      <p:ext uri="{BB962C8B-B14F-4D97-AF65-F5344CB8AC3E}">
        <p14:creationId xmlns:p14="http://schemas.microsoft.com/office/powerpoint/2010/main" val="163606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53457" y="517735"/>
            <a:ext cx="9485086" cy="78581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Причины</a:t>
            </a:r>
            <a:r>
              <a:rPr lang="ru-RU" sz="4000" b="1" dirty="0"/>
              <a:t> образования течений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6921618"/>
              </p:ext>
            </p:extLst>
          </p:nvPr>
        </p:nvGraphicFramePr>
        <p:xfrm>
          <a:off x="1991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5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81158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Влияние</a:t>
            </a:r>
            <a:r>
              <a:rPr lang="ru-RU" sz="4400" b="1" dirty="0"/>
              <a:t> </a:t>
            </a:r>
            <a:r>
              <a:rPr lang="ru-RU" b="1" dirty="0"/>
              <a:t>течений на климат</a:t>
            </a:r>
            <a:endParaRPr lang="ru-RU" sz="4400" b="1" dirty="0"/>
          </a:p>
        </p:txBody>
      </p:sp>
      <p:pic>
        <p:nvPicPr>
          <p:cNvPr id="80903" name="Picture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20" y="1100046"/>
            <a:ext cx="5311840" cy="4938126"/>
          </a:xfrm>
          <a:prstGeom prst="rect">
            <a:avLst/>
          </a:prstGeom>
          <a:noFill/>
        </p:spPr>
      </p:pic>
      <p:pic>
        <p:nvPicPr>
          <p:cNvPr id="80904" name="Picture 8" descr="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674" y="1124745"/>
            <a:ext cx="5311840" cy="491342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F7D21-CF24-89F9-1ADB-C8B46320A6E7}"/>
              </a:ext>
            </a:extLst>
          </p:cNvPr>
          <p:cNvSpPr txBox="1"/>
          <p:nvPr/>
        </p:nvSpPr>
        <p:spPr>
          <a:xfrm>
            <a:off x="2973187" y="6038172"/>
            <a:ext cx="739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Температура воды в течениях отличается от окружающей среды – </a:t>
            </a:r>
            <a:br>
              <a:rPr lang="ru-RU" dirty="0"/>
            </a:br>
            <a:r>
              <a:rPr lang="ru-RU" dirty="0"/>
              <a:t>она или выше (</a:t>
            </a:r>
            <a:r>
              <a:rPr lang="ru-RU" dirty="0">
                <a:solidFill>
                  <a:srgbClr val="FF0000"/>
                </a:solidFill>
              </a:rPr>
              <a:t>в теплых течениях</a:t>
            </a:r>
            <a:r>
              <a:rPr lang="ru-RU" dirty="0"/>
              <a:t>), или ниже (</a:t>
            </a:r>
            <a:r>
              <a:rPr lang="ru-RU" dirty="0">
                <a:solidFill>
                  <a:srgbClr val="0070C0"/>
                </a:solidFill>
              </a:rPr>
              <a:t>в холодных</a:t>
            </a:r>
            <a:r>
              <a:rPr lang="ru-RU" dirty="0"/>
              <a:t>).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32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6AD61-C100-8A7F-BF7C-5D615186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7" y="954156"/>
            <a:ext cx="10617472" cy="4045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C5978-BD59-B49F-7139-CBA96BA08330}"/>
              </a:ext>
            </a:extLst>
          </p:cNvPr>
          <p:cNvSpPr txBox="1"/>
          <p:nvPr/>
        </p:nvSpPr>
        <p:spPr>
          <a:xfrm>
            <a:off x="1246113" y="5209346"/>
            <a:ext cx="10041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картах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теплые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течения в Океане показаны красными стрелками, 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холодное-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синими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9059C-5FEE-6570-055E-CC369DECEC06}"/>
              </a:ext>
            </a:extLst>
          </p:cNvPr>
          <p:cNvSpPr txBox="1"/>
          <p:nvPr/>
        </p:nvSpPr>
        <p:spPr>
          <a:xfrm>
            <a:off x="3230019" y="93931"/>
            <a:ext cx="615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Течения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мирового Океана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71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94721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Значение</a:t>
            </a:r>
            <a:r>
              <a:rPr lang="ru-RU" sz="4000" b="1" dirty="0"/>
              <a:t> </a:t>
            </a:r>
            <a:r>
              <a:rPr lang="ru-RU" b="1" dirty="0"/>
              <a:t>течений</a:t>
            </a:r>
            <a:endParaRPr lang="ru-RU" sz="4000" b="1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763402" y="2374708"/>
            <a:ext cx="10665196" cy="377762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800" dirty="0"/>
              <a:t>Оказывают влияние на климат.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/>
              <a:t>Переносят на большие расстояния тепло, химические соединения, живые организмы.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/>
              <a:t>Сведения о течениях необходимы мореплавателям.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/>
              <a:t>Распространяют загрязняющие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58364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E72FE-E663-DCAB-B3B6-F154D13D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/>
              <a:t>Состояние вод морей и океанов</a:t>
            </a:r>
          </a:p>
        </p:txBody>
      </p:sp>
      <p:pic>
        <p:nvPicPr>
          <p:cNvPr id="4" name="Рисунок SmartArt 3">
            <a:extLst>
              <a:ext uri="{FF2B5EF4-FFF2-40B4-BE49-F238E27FC236}">
                <a16:creationId xmlns:a16="http://schemas.microsoft.com/office/drawing/2014/main" id="{E216EC29-128D-3C24-D6DF-9ECD79F8AC22}"/>
              </a:ext>
            </a:extLst>
          </p:cNvPr>
          <p:cNvPicPr>
            <a:picLocks noGrp="1" noChangeAspect="1"/>
          </p:cNvPicPr>
          <p:nvPr>
            <p:ph type="dgm" idx="1"/>
          </p:nvPr>
        </p:nvPicPr>
        <p:blipFill>
          <a:blip r:embed="rId2"/>
          <a:stretch>
            <a:fillRect/>
          </a:stretch>
        </p:blipFill>
        <p:spPr>
          <a:xfrm>
            <a:off x="2995833" y="848788"/>
            <a:ext cx="6757768" cy="58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80930" y="266577"/>
            <a:ext cx="8226425" cy="863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Волны в океане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462" y="2741527"/>
            <a:ext cx="7755774" cy="11430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Ветровые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Цунами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Приливы и отливы</a:t>
            </a:r>
          </a:p>
        </p:txBody>
      </p:sp>
      <p:pic>
        <p:nvPicPr>
          <p:cNvPr id="15362" name="Picture 2" descr="Помогут ли бетонные стены защитить Японию от цунами | РБК Тренды">
            <a:extLst>
              <a:ext uri="{FF2B5EF4-FFF2-40B4-BE49-F238E27FC236}">
                <a16:creationId xmlns:a16="http://schemas.microsoft.com/office/drawing/2014/main" id="{06DC72E3-FE8C-E205-4E5F-D53ED10B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94" y="1515907"/>
            <a:ext cx="7895344" cy="49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548" y="80719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Ветровые волны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97E3BC-203D-3166-684F-D70FD1FC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61" y="1179534"/>
            <a:ext cx="7297975" cy="49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00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370" y="75889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Цунами</a:t>
            </a:r>
          </a:p>
        </p:txBody>
      </p:sp>
      <p:pic>
        <p:nvPicPr>
          <p:cNvPr id="13314" name="Picture 2" descr="Цунами: что это такое, причины возникновения, виды, последствия | SHARAUT:  Что это такое? | Дзен">
            <a:extLst>
              <a:ext uri="{FF2B5EF4-FFF2-40B4-BE49-F238E27FC236}">
                <a16:creationId xmlns:a16="http://schemas.microsoft.com/office/drawing/2014/main" id="{2E9CAA5D-2C9E-FC34-A8D5-3AADBC23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36" y="846421"/>
            <a:ext cx="8301805" cy="48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3A31E-16F4-039D-9DAC-2474BFDB0061}"/>
              </a:ext>
            </a:extLst>
          </p:cNvPr>
          <p:cNvSpPr txBox="1"/>
          <p:nvPr/>
        </p:nvSpPr>
        <p:spPr>
          <a:xfrm>
            <a:off x="337469" y="5735825"/>
            <a:ext cx="1175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Цунами-</a:t>
            </a:r>
            <a:r>
              <a:rPr lang="ru-RU" dirty="0"/>
              <a:t> волна, которая движется с огромной скоростью- до 800 км</a:t>
            </a:r>
            <a:r>
              <a:rPr lang="en-US" dirty="0"/>
              <a:t>/</a:t>
            </a:r>
            <a:r>
              <a:rPr lang="ru-RU" dirty="0"/>
              <a:t>ч. </a:t>
            </a:r>
          </a:p>
          <a:p>
            <a:pPr algn="ctr"/>
            <a:r>
              <a:rPr lang="ru-RU" dirty="0"/>
              <a:t>У берега ее высота может достигать нескольких десятков метров. Обрушившись на берег, </a:t>
            </a:r>
          </a:p>
          <a:p>
            <a:pPr algn="ctr"/>
            <a:r>
              <a:rPr lang="ru-RU" dirty="0"/>
              <a:t>цунами приносит катастрофические разрушения.</a:t>
            </a:r>
          </a:p>
        </p:txBody>
      </p:sp>
    </p:spTree>
    <p:extLst>
      <p:ext uri="{BB962C8B-B14F-4D97-AF65-F5344CB8AC3E}">
        <p14:creationId xmlns:p14="http://schemas.microsoft.com/office/powerpoint/2010/main" val="29092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9475" y="11592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Приливы и отливы</a:t>
            </a:r>
          </a:p>
        </p:txBody>
      </p:sp>
      <p:pic>
        <p:nvPicPr>
          <p:cNvPr id="11266" name="Picture 2" descr="Как работают приливы?">
            <a:extLst>
              <a:ext uri="{FF2B5EF4-FFF2-40B4-BE49-F238E27FC236}">
                <a16:creationId xmlns:a16="http://schemas.microsoft.com/office/drawing/2014/main" id="{919EB0FC-00DB-174A-ABED-673E1526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08" y="1214422"/>
            <a:ext cx="7436334" cy="37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8C0CD-5720-9880-A73C-49EF07BD8B99}"/>
              </a:ext>
            </a:extLst>
          </p:cNvPr>
          <p:cNvSpPr txBox="1"/>
          <p:nvPr/>
        </p:nvSpPr>
        <p:spPr>
          <a:xfrm>
            <a:off x="323938" y="5350141"/>
            <a:ext cx="1170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Такие колебания уровня Океана связаны с притяжением океанской воды массой </a:t>
            </a:r>
            <a:r>
              <a:rPr lang="ru-RU" b="1" dirty="0"/>
              <a:t>Луны и Солнца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6083D-05BB-8D6B-8988-66BE4A977C79}"/>
              </a:ext>
            </a:extLst>
          </p:cNvPr>
          <p:cNvSpPr txBox="1"/>
          <p:nvPr/>
        </p:nvSpPr>
        <p:spPr>
          <a:xfrm>
            <a:off x="323938" y="5872728"/>
            <a:ext cx="1170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Самые высокие приливы в заливе </a:t>
            </a:r>
            <a:r>
              <a:rPr lang="ru-RU" b="1" i="1" dirty="0"/>
              <a:t>Фанди Атлантического </a:t>
            </a:r>
            <a:r>
              <a:rPr lang="ru-RU" dirty="0"/>
              <a:t>океана (Канада)-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18 м.</a:t>
            </a:r>
          </a:p>
          <a:p>
            <a:r>
              <a:rPr lang="ru-RU" dirty="0"/>
              <a:t>В нашей стране самые высокие приливы наблюдаются </a:t>
            </a:r>
            <a:r>
              <a:rPr lang="ru-RU" b="1" i="1" dirty="0"/>
              <a:t>в Охотском море (до 13 м в заливе Пенжинская губа).</a:t>
            </a:r>
          </a:p>
        </p:txBody>
      </p:sp>
    </p:spTree>
    <p:extLst>
      <p:ext uri="{BB962C8B-B14F-4D97-AF65-F5344CB8AC3E}">
        <p14:creationId xmlns:p14="http://schemas.microsoft.com/office/powerpoint/2010/main" val="1237843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а «Штиль», 1885 год, Иван Константинович Айвазовский — описание">
            <a:extLst>
              <a:ext uri="{FF2B5EF4-FFF2-40B4-BE49-F238E27FC236}">
                <a16:creationId xmlns:a16="http://schemas.microsoft.com/office/drawing/2014/main" id="{B2ADCF79-8872-2508-C3A4-F0AD86D14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36" y="404395"/>
            <a:ext cx="8627177" cy="54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E9DDE-5827-E568-5F5D-5C75C100D5E5}"/>
              </a:ext>
            </a:extLst>
          </p:cNvPr>
          <p:cNvSpPr txBox="1"/>
          <p:nvPr/>
        </p:nvSpPr>
        <p:spPr>
          <a:xfrm>
            <a:off x="2966186" y="5874026"/>
            <a:ext cx="6858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Картина «Штиль», 1885 год, Иван Константинович Айвазовский —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02587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F6F3B-8FA5-FF99-B51B-19ED7A61CCE7}"/>
              </a:ext>
            </a:extLst>
          </p:cNvPr>
          <p:cNvSpPr txBox="1"/>
          <p:nvPr/>
        </p:nvSpPr>
        <p:spPr>
          <a:xfrm>
            <a:off x="2504661" y="2047461"/>
            <a:ext cx="795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Какие свойства воды вы знаете? </a:t>
            </a:r>
          </a:p>
        </p:txBody>
      </p:sp>
    </p:spTree>
    <p:extLst>
      <p:ext uri="{BB962C8B-B14F-4D97-AF65-F5344CB8AC3E}">
        <p14:creationId xmlns:p14="http://schemas.microsoft.com/office/powerpoint/2010/main" val="1562026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2474175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/>
              <a:t>Домашнее задание:</a:t>
            </a: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995406" y="4272517"/>
            <a:ext cx="10225136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§33  стр. 119 задания 1-15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7366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9777" y="3929530"/>
            <a:ext cx="3063543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Солёность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7420" y="3929531"/>
            <a:ext cx="297953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Температура</a:t>
            </a:r>
          </a:p>
        </p:txBody>
      </p:sp>
      <p:sp>
        <p:nvSpPr>
          <p:cNvPr id="5" name="Стрелка вниз 4"/>
          <p:cNvSpPr/>
          <p:nvPr/>
        </p:nvSpPr>
        <p:spPr>
          <a:xfrm rot="2043086">
            <a:off x="4514826" y="2267468"/>
            <a:ext cx="428625" cy="179283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9780076">
            <a:off x="7484393" y="2213777"/>
            <a:ext cx="428625" cy="179469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271BCD-1BE4-5FDE-6742-520DA8451127}"/>
              </a:ext>
            </a:extLst>
          </p:cNvPr>
          <p:cNvSpPr/>
          <p:nvPr/>
        </p:nvSpPr>
        <p:spPr>
          <a:xfrm>
            <a:off x="2236143" y="706363"/>
            <a:ext cx="788983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Свойства вод мирового океана</a:t>
            </a:r>
          </a:p>
        </p:txBody>
      </p:sp>
    </p:spTree>
    <p:extLst>
      <p:ext uri="{BB962C8B-B14F-4D97-AF65-F5344CB8AC3E}">
        <p14:creationId xmlns:p14="http://schemas.microsoft.com/office/powerpoint/2010/main" val="233850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AAAEB-B536-43DC-065F-811F5915AA58}"/>
              </a:ext>
            </a:extLst>
          </p:cNvPr>
          <p:cNvSpPr txBox="1"/>
          <p:nvPr/>
        </p:nvSpPr>
        <p:spPr>
          <a:xfrm>
            <a:off x="1776619" y="2548594"/>
            <a:ext cx="9345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Как меняется температура воды в Океане?</a:t>
            </a:r>
          </a:p>
        </p:txBody>
      </p:sp>
    </p:spTree>
    <p:extLst>
      <p:ext uri="{BB962C8B-B14F-4D97-AF65-F5344CB8AC3E}">
        <p14:creationId xmlns:p14="http://schemas.microsoft.com/office/powerpoint/2010/main" val="63832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Прямоугольник 1"/>
          <p:cNvSpPr>
            <a:spLocks noChangeArrowheads="1"/>
          </p:cNvSpPr>
          <p:nvPr/>
        </p:nvSpPr>
        <p:spPr bwMode="auto">
          <a:xfrm>
            <a:off x="335360" y="548680"/>
            <a:ext cx="116871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Средняя температура </a:t>
            </a:r>
            <a:r>
              <a:rPr lang="ru-RU" sz="2400" i="1" u="sng" dirty="0">
                <a:solidFill>
                  <a:srgbClr val="002060"/>
                </a:solidFill>
                <a:latin typeface="Arial Black" pitchFamily="34" charset="0"/>
              </a:rPr>
              <a:t>поверхностного слоя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Мирового океана составляет +17,5°С, с </a:t>
            </a:r>
            <a:r>
              <a:rPr lang="ru-RU" sz="2400" i="1" u="sng" dirty="0">
                <a:solidFill>
                  <a:srgbClr val="002060"/>
                </a:solidFill>
                <a:latin typeface="Arial Black" pitchFamily="34" charset="0"/>
              </a:rPr>
              <a:t>глубиной температура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падает и глубже 1 км она постоянная и не превышает + 2°С. Там, где есть действующие вулканы, температура намного выше.</a:t>
            </a:r>
          </a:p>
        </p:txBody>
      </p:sp>
      <p:pic>
        <p:nvPicPr>
          <p:cNvPr id="4098" name="Picture 2" descr="Куда поехать купаться: 5 морей, океан и залив">
            <a:extLst>
              <a:ext uri="{FF2B5EF4-FFF2-40B4-BE49-F238E27FC236}">
                <a16:creationId xmlns:a16="http://schemas.microsoft.com/office/drawing/2014/main" id="{7C64FD69-5981-4913-9860-5CE00553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" y="2601541"/>
            <a:ext cx="5409877" cy="3608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ировой океан – барометр здоровья планеты и его показания вызывают тревогу  | Новости ООН">
            <a:extLst>
              <a:ext uri="{FF2B5EF4-FFF2-40B4-BE49-F238E27FC236}">
                <a16:creationId xmlns:a16="http://schemas.microsoft.com/office/drawing/2014/main" id="{670C510B-FF33-0B89-0B37-7749E4B8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85" y="3429000"/>
            <a:ext cx="4718453" cy="2133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1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07368" y="620688"/>
            <a:ext cx="11449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+mn-lt"/>
              </a:rPr>
              <a:t>Океанская вода замерзает при температуре -2 °С</a:t>
            </a:r>
          </a:p>
        </p:txBody>
      </p:sp>
      <p:pic>
        <p:nvPicPr>
          <p:cNvPr id="2050" name="Picture 2" descr="Лед в океане тает и трескается изменение климата | Премиум Фото">
            <a:extLst>
              <a:ext uri="{FF2B5EF4-FFF2-40B4-BE49-F238E27FC236}">
                <a16:creationId xmlns:a16="http://schemas.microsoft.com/office/drawing/2014/main" id="{BF39822F-43D6-D546-A11C-2D9854F8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26" y="1742660"/>
            <a:ext cx="7647748" cy="430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9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1A1C4F0-1619-4C19-6717-E90CA193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65232" cy="4512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F38094-A946-FC46-AA1D-1F3AD389270E}"/>
              </a:ext>
            </a:extLst>
          </p:cNvPr>
          <p:cNvSpPr txBox="1"/>
          <p:nvPr/>
        </p:nvSpPr>
        <p:spPr>
          <a:xfrm>
            <a:off x="967575" y="4708340"/>
            <a:ext cx="6666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cs typeface="Open Sans" panose="020B0606030504020204" pitchFamily="34" charset="0"/>
              </a:rPr>
              <a:t>Средняя температура вод Мирового океана —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+17,5°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С.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cs typeface="Open Sans" panose="020B0606030504020204" pitchFamily="34" charset="0"/>
              </a:rPr>
              <a:t>Самый тёплый океан — Тихий океан 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+19,1°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С).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cs typeface="Open Sans" panose="020B0606030504020204" pitchFamily="34" charset="0"/>
              </a:rPr>
              <a:t>Самый холодный океан — Северный Ледовитый океан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+0,8°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С).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cs typeface="Open Sans" panose="020B0606030504020204" pitchFamily="34" charset="0"/>
              </a:rPr>
              <a:t>Средняя температура вод Атлантического океана —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+16,5°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С.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cs typeface="Open Sans" panose="020B0606030504020204" pitchFamily="34" charset="0"/>
              </a:rPr>
              <a:t>Средняя температура вод Индийского океана —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+17,3°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С.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cs typeface="Open Sans" panose="020B0606030504020204" pitchFamily="34" charset="0"/>
              </a:rPr>
              <a:t>Самое тёплое море — Красное море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(до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+35°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Open Sans" panose="020B0606030504020204" pitchFamily="34" charset="0"/>
              </a:rPr>
              <a:t>С).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FE738-1CC2-EA22-4D7A-E3FA4036C5E7}"/>
              </a:ext>
            </a:extLst>
          </p:cNvPr>
          <p:cNvSpPr txBox="1"/>
          <p:nvPr/>
        </p:nvSpPr>
        <p:spPr>
          <a:xfrm>
            <a:off x="7483170" y="4708340"/>
            <a:ext cx="4495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По мере приближения к полюсам температура поверхностных океанических вод понижается. На глубине она постоянно низкая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3CD7A-3793-25B0-CA3F-49469574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43" y="0"/>
            <a:ext cx="3205678" cy="470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88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18019-18A7-71BF-31D1-7F6A6BED13A2}"/>
              </a:ext>
            </a:extLst>
          </p:cNvPr>
          <p:cNvSpPr txBox="1"/>
          <p:nvPr/>
        </p:nvSpPr>
        <p:spPr>
          <a:xfrm>
            <a:off x="481064" y="1905505"/>
            <a:ext cx="3944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Айсберги</a:t>
            </a:r>
            <a:r>
              <a:rPr lang="ru-RU" sz="2000" dirty="0"/>
              <a:t>- плавающие гигантские глыбы, отколовшиеся от ледников, сползающих с суши в море.</a:t>
            </a:r>
          </a:p>
        </p:txBody>
      </p:sp>
      <p:pic>
        <p:nvPicPr>
          <p:cNvPr id="16386" name="Picture 2" descr="Как выглядят самые древние в мире айсберги 📌 Айсберги могут быть  необычайно огромными. На поверхности воды видно лишь око… | Nature, Nature  photography, Scenery">
            <a:extLst>
              <a:ext uri="{FF2B5EF4-FFF2-40B4-BE49-F238E27FC236}">
                <a16:creationId xmlns:a16="http://schemas.microsoft.com/office/drawing/2014/main" id="{8266BF85-70A8-80E8-BC3F-059AFB6C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36" y="385762"/>
            <a:ext cx="7010400" cy="6086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A095BB-5D15-3723-1272-CA989B28FF10}"/>
              </a:ext>
            </a:extLst>
          </p:cNvPr>
          <p:cNvSpPr txBox="1"/>
          <p:nvPr/>
        </p:nvSpPr>
        <p:spPr>
          <a:xfrm>
            <a:off x="481064" y="5271908"/>
            <a:ext cx="485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Высота айсбергов может достигать нескольких сотен метров. Источник поступления айсбергов в Океан- обширные ледники Антарктиды и Гренландии.</a:t>
            </a:r>
          </a:p>
        </p:txBody>
      </p:sp>
    </p:spTree>
    <p:extLst>
      <p:ext uri="{BB962C8B-B14F-4D97-AF65-F5344CB8AC3E}">
        <p14:creationId xmlns:p14="http://schemas.microsoft.com/office/powerpoint/2010/main" val="13333977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1655</TotalTime>
  <Words>846</Words>
  <Application>Microsoft Office PowerPoint</Application>
  <PresentationFormat>Широкоэкранный</PresentationFormat>
  <Paragraphs>94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Courier New</vt:lpstr>
      <vt:lpstr>Google Sans</vt:lpstr>
      <vt:lpstr>MathJax_Main</vt:lpstr>
      <vt:lpstr>Open Sans</vt:lpstr>
      <vt:lpstr>STIXGeneral</vt:lpstr>
      <vt:lpstr>Tahoma</vt:lpstr>
      <vt:lpstr>Wingdings</vt:lpstr>
      <vt:lpstr>Wingdings 3</vt:lpstr>
      <vt:lpstr>Легкий дым</vt:lpstr>
      <vt:lpstr>§33. Воды Океана</vt:lpstr>
      <vt:lpstr>Сегодня на уроке мы ответим на следующие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вода в Океане соленая?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Течения Мирового океана</vt:lpstr>
      <vt:lpstr>Причины образования течений</vt:lpstr>
      <vt:lpstr>Влияние течений на климат</vt:lpstr>
      <vt:lpstr>Презентация PowerPoint</vt:lpstr>
      <vt:lpstr>Значение течений</vt:lpstr>
      <vt:lpstr>Состояние вод морей и океанов</vt:lpstr>
      <vt:lpstr>Волны в океане</vt:lpstr>
      <vt:lpstr>Ветровые волны</vt:lpstr>
      <vt:lpstr>Цунами</vt:lpstr>
      <vt:lpstr>Приливы и отливы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Решетняк</dc:creator>
  <cp:lastModifiedBy>Владимир Решетняк</cp:lastModifiedBy>
  <cp:revision>4</cp:revision>
  <dcterms:created xsi:type="dcterms:W3CDTF">2024-01-10T12:14:24Z</dcterms:created>
  <dcterms:modified xsi:type="dcterms:W3CDTF">2024-01-11T19:33:28Z</dcterms:modified>
</cp:coreProperties>
</file>