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handoutMasterIdLst>
    <p:handoutMasterId r:id="rId14"/>
  </p:handoutMasterIdLst>
  <p:sldIdLst>
    <p:sldId id="257" r:id="rId2"/>
    <p:sldId id="260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8001"/>
    <a:srgbClr val="6B9A0E"/>
    <a:srgbClr val="89C412"/>
    <a:srgbClr val="C5FAA8"/>
    <a:srgbClr val="8CCA13"/>
    <a:srgbClr val="C61D32"/>
    <a:srgbClr val="ED5D73"/>
    <a:srgbClr val="F48D95"/>
    <a:srgbClr val="E46D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3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2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EFD4-6855-4251-9F21-C5F52D3090AD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5CE21-67D1-4822-A11D-B1C8F495C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069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art-apple.ru/albums/userpics/10001/Earth-concept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30" b="16017"/>
          <a:stretch/>
        </p:blipFill>
        <p:spPr bwMode="auto">
          <a:xfrm>
            <a:off x="0" y="0"/>
            <a:ext cx="12200554" cy="49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A4E5F50-8C3C-4655-97FD-59D2AA8CA0C8}" type="datetimeFigureOut">
              <a:rPr lang="ru-RU" smtClean="0"/>
              <a:t>05.01.2024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522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256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099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068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63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269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s://i.pinimg.com/originals/95/9a/10/959a10306ba867e0851735e934de2ba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418" y="5334882"/>
            <a:ext cx="1663581" cy="124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s://art-apple.ru/albums/userpics/10001/Earth-concept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023"/>
          <a:stretch/>
        </p:blipFill>
        <p:spPr bwMode="auto">
          <a:xfrm>
            <a:off x="-12510" y="2"/>
            <a:ext cx="12204510" cy="53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cliparts.co/cliparts/E8T/6Ma/E8T6ManiE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5" y="5665863"/>
            <a:ext cx="1064389" cy="91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7440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ttps://i.pinimg.com/originals/95/9a/10/959a10306ba867e0851735e934de2ba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5356" y="120630"/>
            <a:ext cx="1354614" cy="101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img-fotki.yandex.ru/get/6825/39663434.691/0_9fa28_6c5eb512_X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17" y="5440844"/>
            <a:ext cx="872911" cy="86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art-apple.ru/albums/userpics/10001/Earth-concept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3" b="90797"/>
          <a:stretch/>
        </p:blipFill>
        <p:spPr bwMode="auto">
          <a:xfrm>
            <a:off x="-12510" y="6358071"/>
            <a:ext cx="12204510" cy="49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0468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s://i.pinimg.com/originals/95/9a/10/959a10306ba867e0851735e934de2ba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5356" y="120630"/>
            <a:ext cx="1354614" cy="101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art-apple.ru/albums/userpics/10001/Earth-concept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3" b="90797"/>
          <a:stretch/>
        </p:blipFill>
        <p:spPr bwMode="auto">
          <a:xfrm>
            <a:off x="-12510" y="6358071"/>
            <a:ext cx="12204510" cy="49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5759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img-fotki.yandex.ru/get/6825/39663434.691/0_9fa28_6c5eb512_X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17" y="5440844"/>
            <a:ext cx="872911" cy="86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cliparts.co/cliparts/E8T/6Ma/E8T6ManiE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88108"/>
            <a:ext cx="1447798" cy="124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art-apple.ru/albums/userpics/10001/Earth-concept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3" b="90797"/>
          <a:stretch/>
        </p:blipFill>
        <p:spPr bwMode="auto">
          <a:xfrm>
            <a:off x="-12510" y="6358071"/>
            <a:ext cx="12204510" cy="49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4180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https://art-apple.ru/albums/userpics/10001/Earth-concept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30" b="16017"/>
          <a:stretch/>
        </p:blipFill>
        <p:spPr bwMode="auto">
          <a:xfrm>
            <a:off x="0" y="0"/>
            <a:ext cx="12200554" cy="49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832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s://art-apple.ru/albums/userpics/10001/Earth-concept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3" b="89821"/>
          <a:stretch/>
        </p:blipFill>
        <p:spPr bwMode="auto">
          <a:xfrm>
            <a:off x="-12510" y="0"/>
            <a:ext cx="12204510" cy="58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609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https://art-apple.ru/albums/userpics/10001/Earth-concept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023"/>
          <a:stretch/>
        </p:blipFill>
        <p:spPr bwMode="auto">
          <a:xfrm>
            <a:off x="-12510" y="2"/>
            <a:ext cx="12204510" cy="53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AGReverance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AGReverance" pitchFamily="2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72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338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ttps://i.pinimg.com/originals/95/9a/10/959a10306ba867e0851735e934de2ba4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418" y="5334882"/>
            <a:ext cx="1663581" cy="124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11362927" y="6673334"/>
            <a:ext cx="82907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" b="0" dirty="0">
                <a:solidFill>
                  <a:schemeClr val="accent6">
                    <a:lumMod val="60000"/>
                    <a:lumOff val="40000"/>
                  </a:schemeClr>
                </a:solidFill>
                <a:latin typeface="AGReverance" pitchFamily="2" charset="0"/>
              </a:rPr>
              <a:t>© Полшкова В.В., 2018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A4E5F50-8C3C-4655-97FD-59D2AA8CA0C8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01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700" r:id="rId3"/>
    <p:sldLayoutId id="2147483702" r:id="rId4"/>
    <p:sldLayoutId id="2147483701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AGReverance" pitchFamily="2" charset="0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Государственная политика как фактор размещения производства. «Стратегия пространственного развития РФ до 2025 года»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8610600" y="5252679"/>
            <a:ext cx="3200400" cy="877955"/>
          </a:xfrm>
        </p:spPr>
        <p:txBody>
          <a:bodyPr>
            <a:normAutofit/>
          </a:bodyPr>
          <a:lstStyle/>
          <a:p>
            <a:r>
              <a:rPr lang="ru-RU" sz="1400" b="1" dirty="0">
                <a:solidFill>
                  <a:schemeClr val="tx1"/>
                </a:solidFill>
              </a:rPr>
              <a:t>Сташкова Елена Валерьевна</a:t>
            </a:r>
          </a:p>
          <a:p>
            <a:r>
              <a:rPr lang="ru-RU" sz="1400" b="1" dirty="0">
                <a:solidFill>
                  <a:schemeClr val="tx1"/>
                </a:solidFill>
              </a:rPr>
              <a:t>Учитель географии</a:t>
            </a:r>
          </a:p>
          <a:p>
            <a:r>
              <a:rPr lang="ru-RU" sz="1400" b="1" dirty="0">
                <a:solidFill>
                  <a:schemeClr val="tx1"/>
                </a:solidFill>
              </a:rPr>
              <a:t>МБОУ г. Мурманск СОШ № 45</a:t>
            </a:r>
          </a:p>
        </p:txBody>
      </p:sp>
    </p:spTree>
    <p:extLst>
      <p:ext uri="{BB962C8B-B14F-4D97-AF65-F5344CB8AC3E}">
        <p14:creationId xmlns:p14="http://schemas.microsoft.com/office/powerpoint/2010/main" val="734738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B3ECD79-70A7-4570-8891-1DD45C402E58}"/>
              </a:ext>
            </a:extLst>
          </p:cNvPr>
          <p:cNvSpPr/>
          <p:nvPr/>
        </p:nvSpPr>
        <p:spPr>
          <a:xfrm>
            <a:off x="1424354" y="316524"/>
            <a:ext cx="9689123" cy="1002322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«Стратегия пространственного развития России до 2025 года» (основные положения)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7E4E145-9E67-4AA8-B6B4-B97213BA015B}"/>
              </a:ext>
            </a:extLst>
          </p:cNvPr>
          <p:cNvSpPr/>
          <p:nvPr/>
        </p:nvSpPr>
        <p:spPr>
          <a:xfrm>
            <a:off x="668214" y="1485900"/>
            <a:ext cx="10999177" cy="513470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sz="2800" b="1" dirty="0">
                <a:solidFill>
                  <a:srgbClr val="002060"/>
                </a:solidFill>
              </a:rPr>
              <a:t>Концентрация экономического роста в ограниченном числе центров, рост социально – экономической роли городов.</a:t>
            </a:r>
          </a:p>
          <a:p>
            <a:pPr marL="342900" indent="-342900">
              <a:buAutoNum type="arabicPeriod"/>
            </a:pPr>
            <a:r>
              <a:rPr lang="ru-RU" sz="2800" b="1" dirty="0">
                <a:solidFill>
                  <a:srgbClr val="002060"/>
                </a:solidFill>
              </a:rPr>
              <a:t>Стабилизация численности населения в большинстве субъектов России.</a:t>
            </a:r>
          </a:p>
          <a:p>
            <a:pPr marL="342900" indent="-342900">
              <a:buAutoNum type="arabicPeriod"/>
            </a:pPr>
            <a:r>
              <a:rPr lang="ru-RU" sz="2800" b="1" dirty="0">
                <a:solidFill>
                  <a:srgbClr val="002060"/>
                </a:solidFill>
              </a:rPr>
              <a:t>Сокращение межрегиональных социально-экономических диспропорций.</a:t>
            </a:r>
          </a:p>
          <a:p>
            <a:pPr marL="342900" indent="-342900">
              <a:buAutoNum type="arabicPeriod"/>
            </a:pPr>
            <a:r>
              <a:rPr lang="ru-RU" sz="2800" b="1" dirty="0">
                <a:solidFill>
                  <a:srgbClr val="002060"/>
                </a:solidFill>
              </a:rPr>
              <a:t>Трансформация пространственной организации экономики.</a:t>
            </a:r>
          </a:p>
          <a:p>
            <a:pPr marL="342900" indent="-342900">
              <a:buAutoNum type="arabicPeriod"/>
            </a:pPr>
            <a:r>
              <a:rPr lang="ru-RU" sz="2800" b="1" dirty="0">
                <a:solidFill>
                  <a:srgbClr val="002060"/>
                </a:solidFill>
              </a:rPr>
              <a:t>Сокращение инфраструктурных ограничений федерального значения.</a:t>
            </a:r>
          </a:p>
          <a:p>
            <a:pPr marL="342900" indent="-342900">
              <a:buAutoNum type="arabicPeriod"/>
            </a:pPr>
            <a:r>
              <a:rPr lang="ru-RU" sz="2800" b="1" dirty="0">
                <a:solidFill>
                  <a:srgbClr val="002060"/>
                </a:solidFill>
              </a:rPr>
              <a:t>Усиление влияния научно-технического прогресса на пространственное развитие России.</a:t>
            </a:r>
          </a:p>
        </p:txBody>
      </p:sp>
    </p:spTree>
    <p:extLst>
      <p:ext uri="{BB962C8B-B14F-4D97-AF65-F5344CB8AC3E}">
        <p14:creationId xmlns:p14="http://schemas.microsoft.com/office/powerpoint/2010/main" val="763914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359D1430-4656-435D-8F98-CB81C28FAD53}"/>
              </a:ext>
            </a:extLst>
          </p:cNvPr>
          <p:cNvSpPr/>
          <p:nvPr/>
        </p:nvSpPr>
        <p:spPr>
          <a:xfrm>
            <a:off x="2016369" y="149469"/>
            <a:ext cx="8159262" cy="56270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Принципы пространственного развития России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27513358-74B3-4991-BD60-2878BFCC5358}"/>
              </a:ext>
            </a:extLst>
          </p:cNvPr>
          <p:cNvSpPr/>
          <p:nvPr/>
        </p:nvSpPr>
        <p:spPr>
          <a:xfrm>
            <a:off x="395654" y="852854"/>
            <a:ext cx="11456377" cy="585567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rgbClr val="002060"/>
                </a:solidFill>
              </a:rPr>
              <a:t>-обеспечение территориальной целостности, единства правового и экономического пространства РФ;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-обеспечение равных возможностей для реализации конституционных прав и свобод граждан России на всей территории РФ;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-комплексный подход к социально-экономическому развитию территорий;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-содействие развитию межрегионального и межмуниципального сотрудничества;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-учет этнокультурного фактора при обеспечении социально-экономического развития субъектов России;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-учет интересов и мнения населения и бизнеса при планировании социально-экономического развития территорий и т.п. </a:t>
            </a:r>
          </a:p>
        </p:txBody>
      </p:sp>
    </p:spTree>
    <p:extLst>
      <p:ext uri="{BB962C8B-B14F-4D97-AF65-F5344CB8AC3E}">
        <p14:creationId xmlns:p14="http://schemas.microsoft.com/office/powerpoint/2010/main" val="4259161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5A8FDD78-DA58-4739-A569-8661A1144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Выучить записи в тетради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A8EC14B-E5BB-4002-BD02-BD0A68E2E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</a:p>
        </p:txBody>
      </p:sp>
    </p:spTree>
    <p:extLst>
      <p:ext uri="{BB962C8B-B14F-4D97-AF65-F5344CB8AC3E}">
        <p14:creationId xmlns:p14="http://schemas.microsoft.com/office/powerpoint/2010/main" val="2919671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1CA48D0-FEDA-4BD3-9B9E-FDAA18E414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" y="0"/>
            <a:ext cx="12184264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8F227722-A652-40CE-891E-44C829F3BA8C}"/>
              </a:ext>
            </a:extLst>
          </p:cNvPr>
          <p:cNvSpPr/>
          <p:nvPr/>
        </p:nvSpPr>
        <p:spPr>
          <a:xfrm>
            <a:off x="2919046" y="131885"/>
            <a:ext cx="6726115" cy="483577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Макрорегионы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2513553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6122D299-6D21-4DCC-A128-5283B9CD1F3A}"/>
              </a:ext>
            </a:extLst>
          </p:cNvPr>
          <p:cNvSpPr/>
          <p:nvPr/>
        </p:nvSpPr>
        <p:spPr>
          <a:xfrm>
            <a:off x="2901462" y="228600"/>
            <a:ext cx="8168054" cy="606669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1 (атлас стр. 22-23 и стр. 8-9)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E900AC88-A637-4A24-A6C1-317529262B6A}"/>
              </a:ext>
            </a:extLst>
          </p:cNvPr>
          <p:cNvSpPr/>
          <p:nvPr/>
        </p:nvSpPr>
        <p:spPr>
          <a:xfrm>
            <a:off x="543657" y="1688124"/>
            <a:ext cx="11369920" cy="4941275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sz="3000" b="1" dirty="0">
                <a:solidFill>
                  <a:srgbClr val="002060"/>
                </a:solidFill>
              </a:rPr>
              <a:t>На какое количество макрорегионов разделена территория России?</a:t>
            </a:r>
          </a:p>
          <a:p>
            <a:pPr marL="342900" indent="-342900">
              <a:buAutoNum type="arabicPeriod"/>
            </a:pPr>
            <a:r>
              <a:rPr lang="ru-RU" sz="3000" b="1" dirty="0">
                <a:solidFill>
                  <a:srgbClr val="002060"/>
                </a:solidFill>
              </a:rPr>
              <a:t>Какие 3 макрорегиона являются наиболее крупными? И какие наименее крупные?</a:t>
            </a:r>
          </a:p>
          <a:p>
            <a:pPr marL="342900" indent="-342900">
              <a:buAutoNum type="arabicPeriod"/>
            </a:pPr>
            <a:r>
              <a:rPr lang="ru-RU" sz="3000" b="1" dirty="0">
                <a:solidFill>
                  <a:srgbClr val="002060"/>
                </a:solidFill>
              </a:rPr>
              <a:t>Как соотносится плотность населения с площадью макрорегионов?</a:t>
            </a:r>
          </a:p>
          <a:p>
            <a:pPr marL="342900" indent="-342900">
              <a:buAutoNum type="arabicPeriod"/>
            </a:pPr>
            <a:r>
              <a:rPr lang="ru-RU" sz="3000" b="1" dirty="0">
                <a:solidFill>
                  <a:srgbClr val="002060"/>
                </a:solidFill>
              </a:rPr>
              <a:t>В состав каких Федеральных Округов входят два наиболее крупных макрорегиона?</a:t>
            </a:r>
          </a:p>
          <a:p>
            <a:pPr marL="342900" indent="-342900">
              <a:buAutoNum type="arabicPeriod"/>
            </a:pPr>
            <a:r>
              <a:rPr lang="ru-RU" sz="3000" b="1" dirty="0">
                <a:solidFill>
                  <a:srgbClr val="002060"/>
                </a:solidFill>
              </a:rPr>
              <a:t>Почему Калининградская область отнесена к Северо-Западному, а Республика Крым – к Южному макрорегионам?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995B9DA0-A9FE-491A-AE18-9D06BE4A5812}"/>
              </a:ext>
            </a:extLst>
          </p:cNvPr>
          <p:cNvSpPr/>
          <p:nvPr/>
        </p:nvSpPr>
        <p:spPr>
          <a:xfrm>
            <a:off x="1723292" y="958362"/>
            <a:ext cx="8168054" cy="606669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Ответить на вопросы:</a:t>
            </a:r>
          </a:p>
        </p:txBody>
      </p:sp>
    </p:spTree>
    <p:extLst>
      <p:ext uri="{BB962C8B-B14F-4D97-AF65-F5344CB8AC3E}">
        <p14:creationId xmlns:p14="http://schemas.microsoft.com/office/powerpoint/2010/main" val="377502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A39132-CB6B-4417-A3C7-77F0B55E3C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" y="0"/>
            <a:ext cx="12184264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42E78CF-3D97-4917-9868-728066C9DFB0}"/>
              </a:ext>
            </a:extLst>
          </p:cNvPr>
          <p:cNvSpPr/>
          <p:nvPr/>
        </p:nvSpPr>
        <p:spPr>
          <a:xfrm>
            <a:off x="4906108" y="123092"/>
            <a:ext cx="4967654" cy="46599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Плотность населения России</a:t>
            </a:r>
          </a:p>
        </p:txBody>
      </p:sp>
    </p:spTree>
    <p:extLst>
      <p:ext uri="{BB962C8B-B14F-4D97-AF65-F5344CB8AC3E}">
        <p14:creationId xmlns:p14="http://schemas.microsoft.com/office/powerpoint/2010/main" val="978459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A85DC470-A918-4804-85AF-60AEAF3AF8BB}"/>
              </a:ext>
            </a:extLst>
          </p:cNvPr>
          <p:cNvSpPr/>
          <p:nvPr/>
        </p:nvSpPr>
        <p:spPr>
          <a:xfrm>
            <a:off x="4826976" y="501162"/>
            <a:ext cx="5319347" cy="545123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2 (атлас стр. 8-9)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C216FA81-BECE-4227-8C80-8EB9FA787254}"/>
              </a:ext>
            </a:extLst>
          </p:cNvPr>
          <p:cNvSpPr/>
          <p:nvPr/>
        </p:nvSpPr>
        <p:spPr>
          <a:xfrm>
            <a:off x="2127736" y="1336432"/>
            <a:ext cx="4906110" cy="545123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Ответить на вопросы: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546C7660-D8A7-443B-B6CD-077213C768F1}"/>
              </a:ext>
            </a:extLst>
          </p:cNvPr>
          <p:cNvSpPr/>
          <p:nvPr/>
        </p:nvSpPr>
        <p:spPr>
          <a:xfrm>
            <a:off x="644769" y="2259626"/>
            <a:ext cx="10902461" cy="307730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sz="3000" b="1" dirty="0">
                <a:solidFill>
                  <a:srgbClr val="002060"/>
                </a:solidFill>
              </a:rPr>
              <a:t>Какие природные факторы обусловили низкую плотность населения на севере и востоке России?</a:t>
            </a:r>
          </a:p>
          <a:p>
            <a:pPr marL="342900" indent="-342900">
              <a:buAutoNum type="arabicPeriod"/>
            </a:pPr>
            <a:r>
              <a:rPr lang="ru-RU" sz="3000" b="1" dirty="0">
                <a:solidFill>
                  <a:srgbClr val="002060"/>
                </a:solidFill>
              </a:rPr>
              <a:t>Какие природные факторы обусловили низкую плотность населения на юге России?</a:t>
            </a:r>
          </a:p>
        </p:txBody>
      </p:sp>
    </p:spTree>
    <p:extLst>
      <p:ext uri="{BB962C8B-B14F-4D97-AF65-F5344CB8AC3E}">
        <p14:creationId xmlns:p14="http://schemas.microsoft.com/office/powerpoint/2010/main" val="556729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46F62E-9A76-4C21-A30C-208686334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7"/>
            <a:ext cx="12192000" cy="6854445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140E19E-3F61-47D4-90AE-115BD904E8A7}"/>
              </a:ext>
            </a:extLst>
          </p:cNvPr>
          <p:cNvSpPr/>
          <p:nvPr/>
        </p:nvSpPr>
        <p:spPr>
          <a:xfrm>
            <a:off x="764931" y="5926015"/>
            <a:ext cx="5873262" cy="52753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Минеральные ресурсы России</a:t>
            </a:r>
          </a:p>
        </p:txBody>
      </p:sp>
    </p:spTree>
    <p:extLst>
      <p:ext uri="{BB962C8B-B14F-4D97-AF65-F5344CB8AC3E}">
        <p14:creationId xmlns:p14="http://schemas.microsoft.com/office/powerpoint/2010/main" val="2164247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96410ADD-3F3F-464E-AD81-F5F15BDD53B1}"/>
              </a:ext>
            </a:extLst>
          </p:cNvPr>
          <p:cNvSpPr/>
          <p:nvPr/>
        </p:nvSpPr>
        <p:spPr>
          <a:xfrm>
            <a:off x="4528039" y="272562"/>
            <a:ext cx="5679831" cy="509953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3 (атлас стр. 10-11)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8D8DB623-9F51-4B3B-BC61-5953D733CC1C}"/>
              </a:ext>
            </a:extLst>
          </p:cNvPr>
          <p:cNvSpPr/>
          <p:nvPr/>
        </p:nvSpPr>
        <p:spPr>
          <a:xfrm>
            <a:off x="1740877" y="1195755"/>
            <a:ext cx="4985239" cy="509953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Ответить на вопросы: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253126D9-605B-444D-BFE7-F68F3878A5FB}"/>
              </a:ext>
            </a:extLst>
          </p:cNvPr>
          <p:cNvSpPr/>
          <p:nvPr/>
        </p:nvSpPr>
        <p:spPr>
          <a:xfrm>
            <a:off x="677008" y="2118948"/>
            <a:ext cx="11016761" cy="3174022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sz="3000" b="1" dirty="0">
                <a:solidFill>
                  <a:srgbClr val="002060"/>
                </a:solidFill>
              </a:rPr>
              <a:t>В каких Федеральных округах России сосредоточены основные центры добычи нефти и газа?</a:t>
            </a:r>
          </a:p>
          <a:p>
            <a:pPr marL="342900" indent="-342900">
              <a:buAutoNum type="arabicPeriod"/>
            </a:pPr>
            <a:r>
              <a:rPr lang="ru-RU" sz="3000" b="1" dirty="0">
                <a:solidFill>
                  <a:srgbClr val="002060"/>
                </a:solidFill>
              </a:rPr>
              <a:t>В каких Федеральных округах России в настоящее время ведется добыча угля?</a:t>
            </a:r>
          </a:p>
          <a:p>
            <a:pPr marL="342900" indent="-342900">
              <a:buAutoNum type="arabicPeriod"/>
            </a:pPr>
            <a:r>
              <a:rPr lang="ru-RU" sz="3000" b="1" dirty="0">
                <a:solidFill>
                  <a:srgbClr val="002060"/>
                </a:solidFill>
              </a:rPr>
              <a:t>В каких регионах находятся центры алмазодобычи?</a:t>
            </a:r>
          </a:p>
        </p:txBody>
      </p:sp>
    </p:spTree>
    <p:extLst>
      <p:ext uri="{BB962C8B-B14F-4D97-AF65-F5344CB8AC3E}">
        <p14:creationId xmlns:p14="http://schemas.microsoft.com/office/powerpoint/2010/main" val="2731655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D493B1-6C27-4506-862C-BA9DF66F50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7"/>
            <a:ext cx="12192000" cy="68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92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CA2BDE8B-53C4-4E15-9DFF-F4C01281BB66}"/>
              </a:ext>
            </a:extLst>
          </p:cNvPr>
          <p:cNvSpPr/>
          <p:nvPr/>
        </p:nvSpPr>
        <p:spPr>
          <a:xfrm>
            <a:off x="4967654" y="808888"/>
            <a:ext cx="5377962" cy="474785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4 (атлас стр. 18-19)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EE95572A-8D64-41FB-90B3-F84F2F1330FC}"/>
              </a:ext>
            </a:extLst>
          </p:cNvPr>
          <p:cNvSpPr/>
          <p:nvPr/>
        </p:nvSpPr>
        <p:spPr>
          <a:xfrm>
            <a:off x="2057400" y="1679328"/>
            <a:ext cx="4709746" cy="474785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Ответить на вопрос: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B1C84C56-94DC-4F41-A9EE-E8951732C9A2}"/>
              </a:ext>
            </a:extLst>
          </p:cNvPr>
          <p:cNvSpPr/>
          <p:nvPr/>
        </p:nvSpPr>
        <p:spPr>
          <a:xfrm>
            <a:off x="970084" y="2945422"/>
            <a:ext cx="10709030" cy="1705709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000" b="1" dirty="0">
                <a:solidFill>
                  <a:srgbClr val="002060"/>
                </a:solidFill>
              </a:rPr>
              <a:t>1. В каких регионах особо развито сельское хозяйство?</a:t>
            </a:r>
          </a:p>
        </p:txBody>
      </p:sp>
    </p:spTree>
    <p:extLst>
      <p:ext uri="{BB962C8B-B14F-4D97-AF65-F5344CB8AC3E}">
        <p14:creationId xmlns:p14="http://schemas.microsoft.com/office/powerpoint/2010/main" val="29321366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6189</TotalTime>
  <Words>354</Words>
  <Application>Microsoft Office PowerPoint</Application>
  <PresentationFormat>Широкоэкранный</PresentationFormat>
  <Paragraphs>42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AGReverance</vt:lpstr>
      <vt:lpstr>Calibri</vt:lpstr>
      <vt:lpstr>Tw Cen MT</vt:lpstr>
      <vt:lpstr>Wingdings 3</vt:lpstr>
      <vt:lpstr>Интеграл</vt:lpstr>
      <vt:lpstr>Государственная политика как фактор размещения производства. «Стратегия пространственного развития РФ до 2025 года»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</vt:vector>
  </TitlesOfParts>
  <Company>МАОУ ДО ЦРТДиЮ Каменского района Пензенской области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«География»</dc:title>
  <dc:subject>География</dc:subject>
  <dc:creator>Viktoriya Polshkova</dc:creator>
  <cp:keywords>география</cp:keywords>
  <cp:lastModifiedBy>Елена Сташкова</cp:lastModifiedBy>
  <cp:revision>241</cp:revision>
  <dcterms:created xsi:type="dcterms:W3CDTF">2018-02-25T15:29:25Z</dcterms:created>
  <dcterms:modified xsi:type="dcterms:W3CDTF">2024-01-05T14:55:38Z</dcterms:modified>
  <cp:category>География;Страны</cp:category>
</cp:coreProperties>
</file>