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9"/>
  </p:handoutMasterIdLst>
  <p:sldIdLst>
    <p:sldId id="257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5118399"/>
            <a:ext cx="7772400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Климатические пояса </a:t>
            </a:r>
            <a:b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типы климатов </a:t>
            </a:r>
            <a:r>
              <a:rPr lang="ru-RU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0600" y="5267868"/>
            <a:ext cx="3200400" cy="869163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г. Мурманск СОШ № 45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45CB5DF-7CA0-4217-AC08-F260AEB6FBB2}"/>
              </a:ext>
            </a:extLst>
          </p:cNvPr>
          <p:cNvSpPr/>
          <p:nvPr/>
        </p:nvSpPr>
        <p:spPr>
          <a:xfrm>
            <a:off x="439615" y="254977"/>
            <a:ext cx="10330962" cy="8968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умеренно-континентального климата </a:t>
            </a:r>
            <a:r>
              <a:rPr lang="ru-RU" sz="3200" b="1" dirty="0">
                <a:solidFill>
                  <a:srgbClr val="002060"/>
                </a:solidFill>
              </a:rPr>
              <a:t>(Европейская часть России)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569A9-0EB6-4AA4-9DFF-75B097D01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746" y="1296800"/>
            <a:ext cx="3182128" cy="505328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150F053-0A71-414F-94AC-704290727644}"/>
              </a:ext>
            </a:extLst>
          </p:cNvPr>
          <p:cNvSpPr/>
          <p:nvPr/>
        </p:nvSpPr>
        <p:spPr>
          <a:xfrm>
            <a:off x="923192" y="1450731"/>
            <a:ext cx="7262446" cy="440494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r>
              <a:rPr lang="ru-RU" sz="2800" b="1" dirty="0">
                <a:solidFill>
                  <a:srgbClr val="002060"/>
                </a:solidFill>
              </a:rPr>
              <a:t> мягкая.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Температуры января понижаются с запада на восток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-4°С до -20°С </a:t>
            </a:r>
            <a:r>
              <a:rPr lang="ru-RU" sz="2800" b="1" dirty="0">
                <a:solidFill>
                  <a:srgbClr val="002060"/>
                </a:solidFill>
              </a:rPr>
              <a:t>(бывает -40°С).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2800" b="1" dirty="0">
                <a:solidFill>
                  <a:srgbClr val="002060"/>
                </a:solidFill>
              </a:rPr>
              <a:t> теплое, средние температуры июля увеличиваются с севера на юг от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+15°С до +24°С</a:t>
            </a:r>
            <a:r>
              <a:rPr lang="ru-RU" sz="2800" b="1" dirty="0">
                <a:solidFill>
                  <a:srgbClr val="002060"/>
                </a:solidFill>
              </a:rPr>
              <a:t>, испаряемость от 400 до 1000 мм.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</a:t>
            </a:r>
            <a:r>
              <a:rPr lang="ru-RU" sz="2800" b="1" dirty="0">
                <a:solidFill>
                  <a:srgbClr val="002060"/>
                </a:solidFill>
              </a:rPr>
              <a:t> изменяются с юго-востока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 мм</a:t>
            </a:r>
            <a:r>
              <a:rPr lang="ru-RU" sz="2800" b="1" dirty="0">
                <a:solidFill>
                  <a:srgbClr val="002060"/>
                </a:solidFill>
              </a:rPr>
              <a:t>) на северо-запад (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мм</a:t>
            </a:r>
            <a:r>
              <a:rPr lang="ru-RU" sz="2800" b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3334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5112D3-2EF2-4ACF-84DA-45343721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143000"/>
            <a:ext cx="9496425" cy="5715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B687D0-295F-4EBF-A1D1-1FCE502783C6}"/>
              </a:ext>
            </a:extLst>
          </p:cNvPr>
          <p:cNvSpPr/>
          <p:nvPr/>
        </p:nvSpPr>
        <p:spPr>
          <a:xfrm>
            <a:off x="2286001" y="254976"/>
            <a:ext cx="7860322" cy="11517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континентального климата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(Западно-Сибирская равнина)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4470F6B-2988-48F7-85F3-8119E15063C0}"/>
              </a:ext>
            </a:extLst>
          </p:cNvPr>
          <p:cNvSpPr/>
          <p:nvPr/>
        </p:nvSpPr>
        <p:spPr>
          <a:xfrm>
            <a:off x="770060" y="2488222"/>
            <a:ext cx="3851030" cy="25585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3200" b="1" dirty="0">
                <a:solidFill>
                  <a:srgbClr val="002060"/>
                </a:solidFill>
              </a:rPr>
              <a:t> теплое.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r>
              <a:rPr lang="ru-RU" sz="3200" b="1" dirty="0">
                <a:solidFill>
                  <a:srgbClr val="002060"/>
                </a:solidFill>
              </a:rPr>
              <a:t> холодная и длинная.</a:t>
            </a:r>
          </a:p>
        </p:txBody>
      </p:sp>
    </p:spTree>
    <p:extLst>
      <p:ext uri="{BB962C8B-B14F-4D97-AF65-F5344CB8AC3E}">
        <p14:creationId xmlns:p14="http://schemas.microsoft.com/office/powerpoint/2010/main" val="372172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5B18D79-8A75-46E9-AB80-F9A76BB144BD}"/>
              </a:ext>
            </a:extLst>
          </p:cNvPr>
          <p:cNvSpPr/>
          <p:nvPr/>
        </p:nvSpPr>
        <p:spPr>
          <a:xfrm>
            <a:off x="1989992" y="184638"/>
            <a:ext cx="8212015" cy="97594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резко-континентального климата </a:t>
            </a:r>
            <a:r>
              <a:rPr lang="ru-RU" sz="3200" b="1" dirty="0">
                <a:solidFill>
                  <a:srgbClr val="002060"/>
                </a:solidFill>
              </a:rPr>
              <a:t>(Восточная Сибирь)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499A56-AAC5-46ED-9862-18E1CF69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6" y="1205287"/>
            <a:ext cx="3199713" cy="508121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0642FA6-ECB2-44E5-8680-8B930BF0DD7B}"/>
              </a:ext>
            </a:extLst>
          </p:cNvPr>
          <p:cNvSpPr/>
          <p:nvPr/>
        </p:nvSpPr>
        <p:spPr>
          <a:xfrm>
            <a:off x="1046285" y="1547445"/>
            <a:ext cx="6866792" cy="42730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002060"/>
                </a:solidFill>
              </a:rPr>
              <a:t>Территория сильно прогревается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</a:t>
            </a:r>
            <a:r>
              <a:rPr lang="ru-RU" sz="2800" b="1" dirty="0">
                <a:solidFill>
                  <a:srgbClr val="002060"/>
                </a:solidFill>
              </a:rPr>
              <a:t> и охлаждается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2800" b="1" dirty="0">
                <a:solidFill>
                  <a:srgbClr val="002060"/>
                </a:solidFill>
              </a:rPr>
              <a:t> теплое, но короткое, средние температуры июля от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+16°С до +20°С.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</a:t>
            </a:r>
            <a:r>
              <a:rPr lang="ru-RU" sz="2800" b="1" dirty="0">
                <a:solidFill>
                  <a:srgbClr val="002060"/>
                </a:solidFill>
              </a:rPr>
              <a:t>очень морозная и продолжительная, средние температуры января от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-24°С до -40°С.</a:t>
            </a:r>
          </a:p>
          <a:p>
            <a:pPr marL="285750" indent="-285750">
              <a:buFontTx/>
              <a:buChar char="-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</a:t>
            </a:r>
            <a:r>
              <a:rPr lang="ru-RU" sz="2800" b="1" dirty="0">
                <a:solidFill>
                  <a:srgbClr val="002060"/>
                </a:solidFill>
              </a:rPr>
              <a:t>не превышают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мм/год, </a:t>
            </a:r>
            <a:r>
              <a:rPr lang="ru-RU" sz="2800" b="1" dirty="0">
                <a:solidFill>
                  <a:srgbClr val="002060"/>
                </a:solidFill>
              </a:rPr>
              <a:t>увлажнение около 1.</a:t>
            </a:r>
          </a:p>
        </p:txBody>
      </p:sp>
    </p:spTree>
    <p:extLst>
      <p:ext uri="{BB962C8B-B14F-4D97-AF65-F5344CB8AC3E}">
        <p14:creationId xmlns:p14="http://schemas.microsoft.com/office/powerpoint/2010/main" val="271449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016CBAC-F0B1-4809-AEF3-1176EC6C16A4}"/>
              </a:ext>
            </a:extLst>
          </p:cNvPr>
          <p:cNvSpPr/>
          <p:nvPr/>
        </p:nvSpPr>
        <p:spPr>
          <a:xfrm>
            <a:off x="1450731" y="246185"/>
            <a:ext cx="8994531" cy="5802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муссонного климата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(Дальний Восток)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81B4E-91D0-4DF6-80A4-E9E259EB6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23" y="1112720"/>
            <a:ext cx="3252467" cy="516498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F820B20-71DE-4F5A-BD3E-B732879F7AC6}"/>
              </a:ext>
            </a:extLst>
          </p:cNvPr>
          <p:cNvSpPr/>
          <p:nvPr/>
        </p:nvSpPr>
        <p:spPr>
          <a:xfrm>
            <a:off x="1079210" y="1380393"/>
            <a:ext cx="6497516" cy="44928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r>
              <a:rPr lang="ru-RU" sz="3000" b="1" dirty="0">
                <a:solidFill>
                  <a:srgbClr val="002060"/>
                </a:solidFill>
              </a:rPr>
              <a:t> очень холодная, но малоснежная, средние температуры января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</a:t>
            </a:r>
            <a:r>
              <a:rPr lang="ru-RU" sz="3000" b="1" dirty="0">
                <a:solidFill>
                  <a:srgbClr val="002060"/>
                </a:solidFill>
              </a:rPr>
              <a:t>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-16°С до -32°С.</a:t>
            </a:r>
          </a:p>
          <a:p>
            <a:pPr marL="285750" indent="-285750">
              <a:buFontTx/>
              <a:buChar char="-"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3000" b="1" dirty="0">
                <a:solidFill>
                  <a:srgbClr val="002060"/>
                </a:solidFill>
              </a:rPr>
              <a:t> прохладное, средние температуры июля </a:t>
            </a: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+16°С до +20°С.</a:t>
            </a:r>
          </a:p>
          <a:p>
            <a:pPr marL="285750" indent="-285750">
              <a:buFontTx/>
              <a:buChar char="-"/>
            </a:pPr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от 600 до 1000 мм/год, </a:t>
            </a:r>
            <a:r>
              <a:rPr lang="ru-RU" sz="3000" b="1" dirty="0">
                <a:solidFill>
                  <a:srgbClr val="002060"/>
                </a:solidFill>
              </a:rPr>
              <a:t>увлажнение избыточное.</a:t>
            </a:r>
          </a:p>
        </p:txBody>
      </p:sp>
    </p:spTree>
    <p:extLst>
      <p:ext uri="{BB962C8B-B14F-4D97-AF65-F5344CB8AC3E}">
        <p14:creationId xmlns:p14="http://schemas.microsoft.com/office/powerpoint/2010/main" val="286650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6492BC-E16E-4A54-B52C-E600430F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39" y="1925515"/>
            <a:ext cx="8768861" cy="493248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92C6A08-37F2-4084-ABDD-AFFE140183E4}"/>
              </a:ext>
            </a:extLst>
          </p:cNvPr>
          <p:cNvSpPr/>
          <p:nvPr/>
        </p:nvSpPr>
        <p:spPr>
          <a:xfrm>
            <a:off x="2253761" y="202223"/>
            <a:ext cx="8068408" cy="6945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морского климата </a:t>
            </a:r>
            <a:r>
              <a:rPr lang="ru-RU" sz="3200" b="1" dirty="0">
                <a:solidFill>
                  <a:srgbClr val="002060"/>
                </a:solidFill>
              </a:rPr>
              <a:t>(п-ов Камчатка)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6D0D756-9294-4732-89E9-9458CBC6E761}"/>
              </a:ext>
            </a:extLst>
          </p:cNvPr>
          <p:cNvSpPr/>
          <p:nvPr/>
        </p:nvSpPr>
        <p:spPr>
          <a:xfrm>
            <a:off x="747348" y="1204545"/>
            <a:ext cx="5926014" cy="313006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r>
              <a:rPr lang="ru-RU" sz="3200" b="1" dirty="0">
                <a:solidFill>
                  <a:srgbClr val="002060"/>
                </a:solidFill>
              </a:rPr>
              <a:t> более теплая, чем в области муссонного климата.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3200" b="1" dirty="0">
                <a:solidFill>
                  <a:srgbClr val="002060"/>
                </a:solidFill>
              </a:rPr>
              <a:t> более прохладное, чем в Приморье.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</a:t>
            </a:r>
            <a:r>
              <a:rPr lang="ru-RU" sz="3200" b="1" dirty="0">
                <a:solidFill>
                  <a:srgbClr val="002060"/>
                </a:solidFill>
              </a:rPr>
              <a:t> около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1800 мм/год. </a:t>
            </a:r>
          </a:p>
        </p:txBody>
      </p:sp>
    </p:spTree>
    <p:extLst>
      <p:ext uri="{BB962C8B-B14F-4D97-AF65-F5344CB8AC3E}">
        <p14:creationId xmlns:p14="http://schemas.microsoft.com/office/powerpoint/2010/main" val="407409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ED311-0AED-48C7-A327-AAC5F5C1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4648200" cy="683406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58B1AB-3A76-46CD-B2AB-8FA1ED22F3D8}"/>
              </a:ext>
            </a:extLst>
          </p:cNvPr>
          <p:cNvSpPr/>
          <p:nvPr/>
        </p:nvSpPr>
        <p:spPr>
          <a:xfrm>
            <a:off x="782515" y="1688123"/>
            <a:ext cx="6374423" cy="30948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СУБТРОПИЧЕСКИЙ ПОЯС </a:t>
            </a:r>
            <a:r>
              <a:rPr lang="ru-RU" sz="3600" b="1" dirty="0">
                <a:solidFill>
                  <a:srgbClr val="002060"/>
                </a:solidFill>
              </a:rPr>
              <a:t>(полоса побережья Черного моря от Туапсе до Сочи и южное побережье Крымского полуострова)</a:t>
            </a:r>
          </a:p>
        </p:txBody>
      </p:sp>
    </p:spTree>
    <p:extLst>
      <p:ext uri="{BB962C8B-B14F-4D97-AF65-F5344CB8AC3E}">
        <p14:creationId xmlns:p14="http://schemas.microsoft.com/office/powerpoint/2010/main" val="174521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B0D4A-854E-4B08-9898-0FB456614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08" y="334107"/>
            <a:ext cx="3703759" cy="588164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2891A81-BC38-413C-B9EE-15C13814DCD5}"/>
              </a:ext>
            </a:extLst>
          </p:cNvPr>
          <p:cNvSpPr/>
          <p:nvPr/>
        </p:nvSpPr>
        <p:spPr>
          <a:xfrm>
            <a:off x="404447" y="140678"/>
            <a:ext cx="6576646" cy="6400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Кавказские и Крымские горы </a:t>
            </a:r>
            <a:r>
              <a:rPr lang="ru-RU" sz="2800" b="1" dirty="0">
                <a:solidFill>
                  <a:srgbClr val="002060"/>
                </a:solidFill>
              </a:rPr>
              <a:t>защищают от холодных УВМ.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тропического воздуха, </a:t>
            </a:r>
            <a:r>
              <a:rPr lang="ru-RU" sz="2800" b="1" dirty="0">
                <a:solidFill>
                  <a:srgbClr val="002060"/>
                </a:solidFill>
              </a:rPr>
              <a:t>который приходит с Черного моря.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2800" b="1" dirty="0">
                <a:solidFill>
                  <a:srgbClr val="002060"/>
                </a:solidFill>
              </a:rPr>
              <a:t> не слишком жаркое, но продолжительное, средние температуры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+22°С до +24°С.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Зимы</a:t>
            </a:r>
            <a:r>
              <a:rPr lang="ru-RU" sz="2800" b="1" dirty="0">
                <a:solidFill>
                  <a:srgbClr val="002060"/>
                </a:solidFill>
              </a:rPr>
              <a:t> короткие и прохладные, средние температуры января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+1°С до +6°С.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 до 1000 мм/год </a:t>
            </a:r>
            <a:r>
              <a:rPr lang="ru-RU" sz="2800" b="1" dirty="0">
                <a:solidFill>
                  <a:srgbClr val="002060"/>
                </a:solidFill>
              </a:rPr>
              <a:t>– больше в зимнее время.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-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Туапсе и Сочи </a:t>
            </a:r>
            <a:r>
              <a:rPr lang="ru-RU" sz="2800" b="1" dirty="0">
                <a:solidFill>
                  <a:srgbClr val="002060"/>
                </a:solidFill>
              </a:rPr>
              <a:t>осадков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1000 мм/год.</a:t>
            </a:r>
          </a:p>
        </p:txBody>
      </p:sp>
    </p:spTree>
    <p:extLst>
      <p:ext uri="{BB962C8B-B14F-4D97-AF65-F5344CB8AC3E}">
        <p14:creationId xmlns:p14="http://schemas.microsoft.com/office/powerpoint/2010/main" val="149734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Выучить записи в тетради (подготовка к письменному опросу)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89366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50C9DA9-F073-4F19-8361-1C4968813728}"/>
              </a:ext>
            </a:extLst>
          </p:cNvPr>
          <p:cNvSpPr/>
          <p:nvPr/>
        </p:nvSpPr>
        <p:spPr>
          <a:xfrm>
            <a:off x="389792" y="131884"/>
            <a:ext cx="11412415" cy="126609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России </a:t>
            </a:r>
            <a:r>
              <a:rPr lang="ru-RU" sz="3200" b="1" dirty="0">
                <a:solidFill>
                  <a:srgbClr val="002060"/>
                </a:solidFill>
              </a:rPr>
              <a:t>расположена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4 климатических поясах: </a:t>
            </a:r>
            <a:r>
              <a:rPr lang="ru-RU" sz="3200" b="1" dirty="0">
                <a:solidFill>
                  <a:srgbClr val="002060"/>
                </a:solidFill>
              </a:rPr>
              <a:t>арктическом, субарктическом, умеренном и субтропическом.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17C7C7-1C6C-49A9-8933-BEEA0917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0" y="1696916"/>
            <a:ext cx="11625279" cy="47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A97868-E8DF-4351-AE78-254B44AC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451A68-D06A-494E-8D57-39F864855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884C8B3-524E-428D-8749-E941CDF121DC}"/>
              </a:ext>
            </a:extLst>
          </p:cNvPr>
          <p:cNvSpPr/>
          <p:nvPr/>
        </p:nvSpPr>
        <p:spPr>
          <a:xfrm>
            <a:off x="378070" y="140678"/>
            <a:ext cx="8308730" cy="51874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поясов и типов климата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2D9DCEB-5F82-4BB6-A8CE-FCE5F9500A8E}"/>
              </a:ext>
            </a:extLst>
          </p:cNvPr>
          <p:cNvSpPr/>
          <p:nvPr/>
        </p:nvSpPr>
        <p:spPr>
          <a:xfrm>
            <a:off x="3440723" y="219808"/>
            <a:ext cx="5310554" cy="59787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АРКТИЧЕСКИЙ ПОЯС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D2E5D4-4B81-4104-9ADF-BC94AFD6F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9" y="984738"/>
            <a:ext cx="101172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BCF66-F287-4E28-893F-877C32B85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3" y="194248"/>
            <a:ext cx="3863055" cy="612350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5691B65-A1F3-41C9-AAC6-17EFB1F04534}"/>
              </a:ext>
            </a:extLst>
          </p:cNvPr>
          <p:cNvSpPr/>
          <p:nvPr/>
        </p:nvSpPr>
        <p:spPr>
          <a:xfrm>
            <a:off x="378069" y="686209"/>
            <a:ext cx="6392008" cy="521383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Долгая холодная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r>
              <a:rPr lang="ru-RU" sz="3200" b="1" dirty="0">
                <a:solidFill>
                  <a:srgbClr val="002060"/>
                </a:solidFill>
              </a:rPr>
              <a:t>, с сильными ветрами.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3200" b="1" dirty="0">
                <a:solidFill>
                  <a:srgbClr val="002060"/>
                </a:solidFill>
              </a:rPr>
              <a:t> короткое, с пасмурной и дождливой погодой.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</a:t>
            </a:r>
            <a:r>
              <a:rPr lang="ru-RU" sz="3200" b="1" dirty="0">
                <a:solidFill>
                  <a:srgbClr val="002060"/>
                </a:solidFill>
              </a:rPr>
              <a:t> максимум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+5°С.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Атмосферные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</a:t>
            </a:r>
            <a:r>
              <a:rPr lang="ru-RU" sz="3200" b="1" dirty="0">
                <a:solidFill>
                  <a:srgbClr val="002060"/>
                </a:solidFill>
              </a:rPr>
              <a:t> не более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мм/год.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Осадки</a:t>
            </a:r>
            <a:r>
              <a:rPr lang="ru-RU" sz="3200" b="1" dirty="0">
                <a:solidFill>
                  <a:srgbClr val="002060"/>
                </a:solidFill>
              </a:rPr>
              <a:t> в основном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снега, </a:t>
            </a:r>
            <a:r>
              <a:rPr lang="ru-RU" sz="3200" b="1" dirty="0">
                <a:solidFill>
                  <a:srgbClr val="002060"/>
                </a:solidFill>
              </a:rPr>
              <a:t>который лежит большую часть года.</a:t>
            </a:r>
          </a:p>
        </p:txBody>
      </p:sp>
    </p:spTree>
    <p:extLst>
      <p:ext uri="{BB962C8B-B14F-4D97-AF65-F5344CB8AC3E}">
        <p14:creationId xmlns:p14="http://schemas.microsoft.com/office/powerpoint/2010/main" val="136820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4AE335F-E266-48DC-8030-4634C73548C1}"/>
              </a:ext>
            </a:extLst>
          </p:cNvPr>
          <p:cNvSpPr/>
          <p:nvPr/>
        </p:nvSpPr>
        <p:spPr>
          <a:xfrm>
            <a:off x="3165231" y="175846"/>
            <a:ext cx="5996354" cy="66821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СУБАРКТИЧЕСКИЙ ПОЯС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0B8C9-FB6E-46B3-A1D7-1EC796009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4" y="914394"/>
            <a:ext cx="10354182" cy="58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A0B33-A361-46D5-895B-0438C06E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5" y="209930"/>
            <a:ext cx="3850344" cy="6114429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9BB95F5-87BE-48AB-A712-08AC44A5A243}"/>
              </a:ext>
            </a:extLst>
          </p:cNvPr>
          <p:cNvSpPr/>
          <p:nvPr/>
        </p:nvSpPr>
        <p:spPr>
          <a:xfrm>
            <a:off x="817685" y="1200951"/>
            <a:ext cx="5890846" cy="413238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</a:t>
            </a:r>
            <a:r>
              <a:rPr lang="ru-RU" sz="3200" b="1" dirty="0">
                <a:solidFill>
                  <a:srgbClr val="002060"/>
                </a:solidFill>
              </a:rPr>
              <a:t>холодная, как в арктическом поясе.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r>
              <a:rPr lang="ru-RU" sz="3200" b="1" dirty="0">
                <a:solidFill>
                  <a:srgbClr val="002060"/>
                </a:solidFill>
              </a:rPr>
              <a:t>, значительно теплее от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+4°С до +12°С.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Осадки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200-400 мм/год.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Избыточное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увлажнение </a:t>
            </a:r>
            <a:r>
              <a:rPr lang="ru-RU" sz="3200" b="1" dirty="0">
                <a:solidFill>
                  <a:srgbClr val="002060"/>
                </a:solidFill>
              </a:rPr>
              <a:t>(последствия – заболачивание)</a:t>
            </a:r>
          </a:p>
        </p:txBody>
      </p:sp>
    </p:spTree>
    <p:extLst>
      <p:ext uri="{BB962C8B-B14F-4D97-AF65-F5344CB8AC3E}">
        <p14:creationId xmlns:p14="http://schemas.microsoft.com/office/powerpoint/2010/main" val="109044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C58D5C2-3285-4E86-A3B8-E85A55298654}"/>
              </a:ext>
            </a:extLst>
          </p:cNvPr>
          <p:cNvSpPr/>
          <p:nvPr/>
        </p:nvSpPr>
        <p:spPr>
          <a:xfrm>
            <a:off x="3499339" y="158262"/>
            <a:ext cx="5020407" cy="685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УМЕРЕННЫЙ ПОЯС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1EE4B5-5D16-4BAB-908A-6B104B1FE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01" y="933909"/>
            <a:ext cx="10083198" cy="58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14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6165</TotalTime>
  <Words>495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AGReverance</vt:lpstr>
      <vt:lpstr>Calibri</vt:lpstr>
      <vt:lpstr>Tw Cen MT</vt:lpstr>
      <vt:lpstr>Wingdings 3</vt:lpstr>
      <vt:lpstr>Интеграл</vt:lpstr>
      <vt:lpstr>Климатические пояса  и типы климатов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245</cp:revision>
  <dcterms:created xsi:type="dcterms:W3CDTF">2018-02-25T15:29:25Z</dcterms:created>
  <dcterms:modified xsi:type="dcterms:W3CDTF">2023-12-18T05:06:44Z</dcterms:modified>
  <cp:category>География;Страны</cp:category>
</cp:coreProperties>
</file>