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</p:sldMasterIdLst>
  <p:handoutMasterIdLst>
    <p:handoutMasterId r:id="rId18"/>
  </p:handoutMasterIdLst>
  <p:sldIdLst>
    <p:sldId id="257" r:id="rId2"/>
    <p:sldId id="260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8001"/>
    <a:srgbClr val="6B9A0E"/>
    <a:srgbClr val="89C412"/>
    <a:srgbClr val="C5FAA8"/>
    <a:srgbClr val="8CCA13"/>
    <a:srgbClr val="C61D32"/>
    <a:srgbClr val="ED5D73"/>
    <a:srgbClr val="F48D95"/>
    <a:srgbClr val="E46D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3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92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EFD4-6855-4251-9F21-C5F52D3090AD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5CE21-67D1-4822-A11D-B1C8F495CE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0692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art-apple.ru/albums/userpics/10001/Earth-concept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30" b="16017"/>
          <a:stretch/>
        </p:blipFill>
        <p:spPr bwMode="auto">
          <a:xfrm>
            <a:off x="0" y="0"/>
            <a:ext cx="12200554" cy="496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AA4E5F50-8C3C-4655-97FD-59D2AA8CA0C8}" type="datetimeFigureOut">
              <a:rPr lang="ru-RU" smtClean="0"/>
              <a:t>19.12.2023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7522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256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099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3"/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068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63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269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s://i.pinimg.com/originals/95/9a/10/959a10306ba867e0851735e934de2ba4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8418" y="5334882"/>
            <a:ext cx="1663581" cy="124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s://art-apple.ru/albums/userpics/10001/Earth-concept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23"/>
          <a:stretch/>
        </p:blipFill>
        <p:spPr bwMode="auto">
          <a:xfrm>
            <a:off x="-12510" y="2"/>
            <a:ext cx="12204510" cy="53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cliparts.co/cliparts/E8T/6Ma/E8T6ManiE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5" y="5665863"/>
            <a:ext cx="1064389" cy="91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7440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https://i.pinimg.com/originals/95/9a/10/959a10306ba867e0851735e934de2ba4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5356" y="120630"/>
            <a:ext cx="1354614" cy="101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825/39663434.691/0_9fa28_6c5eb512_X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17" y="5440844"/>
            <a:ext cx="872911" cy="86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art-apple.ru/albums/userpics/10001/Earth-concept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3" b="90797"/>
          <a:stretch/>
        </p:blipFill>
        <p:spPr bwMode="auto">
          <a:xfrm>
            <a:off x="-12510" y="6358071"/>
            <a:ext cx="12204510" cy="49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0468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s://i.pinimg.com/originals/95/9a/10/959a10306ba867e0851735e934de2ba4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5356" y="120630"/>
            <a:ext cx="1354614" cy="101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art-apple.ru/albums/userpics/10001/Earth-concept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3" b="90797"/>
          <a:stretch/>
        </p:blipFill>
        <p:spPr bwMode="auto">
          <a:xfrm>
            <a:off x="-12510" y="6358071"/>
            <a:ext cx="12204510" cy="49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5759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img-fotki.yandex.ru/get/6825/39663434.691/0_9fa28_6c5eb512_X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17" y="5440844"/>
            <a:ext cx="872911" cy="86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cliparts.co/cliparts/E8T/6Ma/E8T6ManiE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88108"/>
            <a:ext cx="1447798" cy="124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art-apple.ru/albums/userpics/10001/Earth-concept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3" b="90797"/>
          <a:stretch/>
        </p:blipFill>
        <p:spPr bwMode="auto">
          <a:xfrm>
            <a:off x="-12510" y="6358071"/>
            <a:ext cx="12204510" cy="49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4180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https://art-apple.ru/albums/userpics/10001/Earth-concept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30" b="16017"/>
          <a:stretch/>
        </p:blipFill>
        <p:spPr bwMode="auto">
          <a:xfrm>
            <a:off x="0" y="0"/>
            <a:ext cx="12200554" cy="496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9832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ttps://art-apple.ru/albums/userpics/10001/Earth-concept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3" b="89821"/>
          <a:stretch/>
        </p:blipFill>
        <p:spPr bwMode="auto">
          <a:xfrm>
            <a:off x="-12510" y="0"/>
            <a:ext cx="12204510" cy="58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609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https://art-apple.ru/albums/userpics/10001/Earth-concept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23"/>
          <a:stretch/>
        </p:blipFill>
        <p:spPr bwMode="auto">
          <a:xfrm>
            <a:off x="-12510" y="2"/>
            <a:ext cx="12204510" cy="53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AGReverance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AGReverance" pitchFamily="2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728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338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https://i.pinimg.com/originals/95/9a/10/959a10306ba867e0851735e934de2ba4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8418" y="5334882"/>
            <a:ext cx="1663581" cy="124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 userDrawn="1"/>
        </p:nvSpPr>
        <p:spPr>
          <a:xfrm>
            <a:off x="11362927" y="6673334"/>
            <a:ext cx="82907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AGReverance" pitchFamily="2" charset="0"/>
              </a:rPr>
              <a:t>© Полшкова В.В., 2018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A4E5F50-8C3C-4655-97FD-59D2AA8CA0C8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01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700" r:id="rId3"/>
    <p:sldLayoutId id="2147483702" r:id="rId4"/>
    <p:sldLayoutId id="2147483701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AGReverance" pitchFamily="2" charset="0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465992" y="5363307"/>
            <a:ext cx="7763608" cy="105986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</a:rPr>
              <a:t>География отдельных видов транспорта. Основные транспортные пути.</a:t>
            </a: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8610600" y="5267867"/>
            <a:ext cx="3200400" cy="869163"/>
          </a:xfrm>
        </p:spPr>
        <p:txBody>
          <a:bodyPr>
            <a:normAutofit/>
          </a:bodyPr>
          <a:lstStyle/>
          <a:p>
            <a:r>
              <a:rPr lang="ru-RU" sz="1400" b="1" dirty="0">
                <a:solidFill>
                  <a:schemeClr val="tx1"/>
                </a:solidFill>
              </a:rPr>
              <a:t>Сташкова Елена Валерьевна</a:t>
            </a:r>
          </a:p>
          <a:p>
            <a:r>
              <a:rPr lang="ru-RU" sz="1400" b="1" dirty="0">
                <a:solidFill>
                  <a:schemeClr val="tx1"/>
                </a:solidFill>
              </a:rPr>
              <a:t>Учитель географии</a:t>
            </a:r>
          </a:p>
          <a:p>
            <a:r>
              <a:rPr lang="ru-RU" sz="1400" b="1" dirty="0">
                <a:solidFill>
                  <a:schemeClr val="tx1"/>
                </a:solidFill>
              </a:rPr>
              <a:t>МБОУ г. Мурманск СОШ № 45</a:t>
            </a:r>
          </a:p>
        </p:txBody>
      </p:sp>
    </p:spTree>
    <p:extLst>
      <p:ext uri="{BB962C8B-B14F-4D97-AF65-F5344CB8AC3E}">
        <p14:creationId xmlns:p14="http://schemas.microsoft.com/office/powerpoint/2010/main" val="734738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A54137-D96C-446B-B6C3-877BC4B8F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315525AD-A47F-4B1F-88C3-D3DB00E48911}"/>
              </a:ext>
            </a:extLst>
          </p:cNvPr>
          <p:cNvSpPr/>
          <p:nvPr/>
        </p:nvSpPr>
        <p:spPr>
          <a:xfrm>
            <a:off x="7801708" y="202223"/>
            <a:ext cx="4000500" cy="1301261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Автомобильный транспорт России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921684DB-D37A-4951-80A3-3546A6A2CBF9}"/>
              </a:ext>
            </a:extLst>
          </p:cNvPr>
          <p:cNvSpPr/>
          <p:nvPr/>
        </p:nvSpPr>
        <p:spPr>
          <a:xfrm>
            <a:off x="331177" y="342901"/>
            <a:ext cx="7139354" cy="5961184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Особенности автомобильного транспорта:</a:t>
            </a:r>
          </a:p>
          <a:p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-самый </a:t>
            </a:r>
            <a:r>
              <a:rPr lang="ru-RU" sz="2600" b="1" dirty="0">
                <a:solidFill>
                  <a:srgbClr val="002060"/>
                </a:solidFill>
              </a:rPr>
              <a:t>дорогостоящий, после авиационного;</a:t>
            </a:r>
          </a:p>
          <a:p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-высокая </a:t>
            </a:r>
            <a:r>
              <a:rPr lang="ru-RU" sz="2600" b="1" dirty="0">
                <a:solidFill>
                  <a:srgbClr val="002060"/>
                </a:solidFill>
              </a:rPr>
              <a:t>манёвренность;</a:t>
            </a:r>
          </a:p>
          <a:p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-перевоз </a:t>
            </a:r>
            <a:r>
              <a:rPr lang="ru-RU" sz="2600" b="1" dirty="0">
                <a:solidFill>
                  <a:srgbClr val="002060"/>
                </a:solidFill>
              </a:rPr>
              <a:t>грузов до потребителя напрямую;</a:t>
            </a:r>
          </a:p>
          <a:p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-большая </a:t>
            </a:r>
            <a:r>
              <a:rPr lang="ru-RU" sz="2600" b="1" dirty="0">
                <a:solidFill>
                  <a:srgbClr val="002060"/>
                </a:solidFill>
              </a:rPr>
              <a:t>часть перевозок в городах и пригороде, так же на большие расстояния в районы, где не работают другие виды транспорта (на север и восток страны, в горные районы);</a:t>
            </a:r>
          </a:p>
          <a:p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-80% </a:t>
            </a:r>
            <a:r>
              <a:rPr lang="ru-RU" sz="2600" b="1" dirty="0">
                <a:solidFill>
                  <a:srgbClr val="002060"/>
                </a:solidFill>
              </a:rPr>
              <a:t>пассажирских перевозок – внутригородские перевозки;</a:t>
            </a:r>
          </a:p>
          <a:p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-2%</a:t>
            </a:r>
            <a:r>
              <a:rPr lang="ru-RU" sz="2600" b="1" dirty="0">
                <a:solidFill>
                  <a:srgbClr val="002060"/>
                </a:solidFill>
              </a:rPr>
              <a:t> - дальние и междугородние перевозки.</a:t>
            </a:r>
          </a:p>
        </p:txBody>
      </p:sp>
    </p:spTree>
    <p:extLst>
      <p:ext uri="{BB962C8B-B14F-4D97-AF65-F5344CB8AC3E}">
        <p14:creationId xmlns:p14="http://schemas.microsoft.com/office/powerpoint/2010/main" val="2269443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1015F0-0F7C-445E-8DF3-BD3300AE4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07" y="666139"/>
            <a:ext cx="10091564" cy="5801628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1001B6C0-658C-4956-86C9-F1F8A9EA6074}"/>
              </a:ext>
            </a:extLst>
          </p:cNvPr>
          <p:cNvSpPr/>
          <p:nvPr/>
        </p:nvSpPr>
        <p:spPr>
          <a:xfrm>
            <a:off x="474785" y="158262"/>
            <a:ext cx="11456377" cy="624253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Доля грузооборота и пассажирооборота в России по видам транспорта</a:t>
            </a:r>
          </a:p>
        </p:txBody>
      </p:sp>
    </p:spTree>
    <p:extLst>
      <p:ext uri="{BB962C8B-B14F-4D97-AF65-F5344CB8AC3E}">
        <p14:creationId xmlns:p14="http://schemas.microsoft.com/office/powerpoint/2010/main" val="2127394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10E2A1-5678-4D63-888A-A3C47DF338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5139"/>
            <a:ext cx="12192000" cy="5632861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593F1F24-A38B-4FF9-A021-9112F11AF858}"/>
              </a:ext>
            </a:extLst>
          </p:cNvPr>
          <p:cNvSpPr/>
          <p:nvPr/>
        </p:nvSpPr>
        <p:spPr>
          <a:xfrm>
            <a:off x="2831124" y="228600"/>
            <a:ext cx="6128238" cy="677007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Автомобильные дороги России</a:t>
            </a:r>
          </a:p>
        </p:txBody>
      </p:sp>
    </p:spTree>
    <p:extLst>
      <p:ext uri="{BB962C8B-B14F-4D97-AF65-F5344CB8AC3E}">
        <p14:creationId xmlns:p14="http://schemas.microsoft.com/office/powerpoint/2010/main" val="28059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9071E5-D348-47E2-9526-00B22480A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B1AD34EF-C958-4EBC-969A-BF47B37CB7FF}"/>
              </a:ext>
            </a:extLst>
          </p:cNvPr>
          <p:cNvSpPr/>
          <p:nvPr/>
        </p:nvSpPr>
        <p:spPr>
          <a:xfrm>
            <a:off x="2259623" y="246183"/>
            <a:ext cx="9768254" cy="1512277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Протяженность автодорог </a:t>
            </a:r>
            <a:r>
              <a:rPr lang="ru-RU" sz="2800" b="1" dirty="0">
                <a:solidFill>
                  <a:srgbClr val="002060"/>
                </a:solidFill>
              </a:rPr>
              <a:t>составляет более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1,5 млн. км </a:t>
            </a:r>
            <a:r>
              <a:rPr lang="ru-RU" sz="2800" b="1" dirty="0">
                <a:solidFill>
                  <a:srgbClr val="002060"/>
                </a:solidFill>
              </a:rPr>
              <a:t>(5 место после США, Индии, Китая и Бразилии),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более 1 млн. км </a:t>
            </a:r>
            <a:r>
              <a:rPr lang="ru-RU" sz="2800" b="1" dirty="0">
                <a:solidFill>
                  <a:srgbClr val="002060"/>
                </a:solidFill>
              </a:rPr>
              <a:t>из них с твердым покрытием.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E8D0EA78-D29D-4299-9FDF-EE5B0081A929}"/>
              </a:ext>
            </a:extLst>
          </p:cNvPr>
          <p:cNvSpPr/>
          <p:nvPr/>
        </p:nvSpPr>
        <p:spPr>
          <a:xfrm>
            <a:off x="360485" y="5310554"/>
            <a:ext cx="8607669" cy="1301263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Больше дорог в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Европейской части России</a:t>
            </a:r>
            <a:r>
              <a:rPr lang="ru-RU" sz="2800" b="1" dirty="0">
                <a:solidFill>
                  <a:srgbClr val="002060"/>
                </a:solidFill>
              </a:rPr>
              <a:t>. С движением на восток количество дорог постепенно снижается.</a:t>
            </a:r>
          </a:p>
        </p:txBody>
      </p:sp>
    </p:spTree>
    <p:extLst>
      <p:ext uri="{BB962C8B-B14F-4D97-AF65-F5344CB8AC3E}">
        <p14:creationId xmlns:p14="http://schemas.microsoft.com/office/powerpoint/2010/main" val="1632214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DBBBC5-FA28-4585-9378-88EA9A80D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" y="0"/>
            <a:ext cx="1218438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FDB3BA0-A173-4EE7-9FD3-6CD4CE6DB41D}"/>
              </a:ext>
            </a:extLst>
          </p:cNvPr>
          <p:cNvSpPr/>
          <p:nvPr/>
        </p:nvSpPr>
        <p:spPr>
          <a:xfrm>
            <a:off x="7233139" y="118696"/>
            <a:ext cx="4747846" cy="606669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Строительство автодорог 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07B0C-D9C7-4F9B-8517-E46C3AAE11EC}"/>
              </a:ext>
            </a:extLst>
          </p:cNvPr>
          <p:cNvSpPr/>
          <p:nvPr/>
        </p:nvSpPr>
        <p:spPr>
          <a:xfrm>
            <a:off x="246186" y="940776"/>
            <a:ext cx="8352692" cy="3727938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-введена </a:t>
            </a:r>
            <a:r>
              <a:rPr lang="ru-RU" sz="2800" b="1" dirty="0">
                <a:solidFill>
                  <a:srgbClr val="002060"/>
                </a:solidFill>
              </a:rPr>
              <a:t>с строй автомагистраль, которая пересекает нашу страну с запада на восток;</a:t>
            </a:r>
          </a:p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-построена </a:t>
            </a:r>
            <a:r>
              <a:rPr lang="ru-RU" sz="2800" b="1" dirty="0">
                <a:solidFill>
                  <a:srgbClr val="002060"/>
                </a:solidFill>
              </a:rPr>
              <a:t>дорога Чита-Хабаровск, которая соединила Дальний Восток с остальной частью страны;</a:t>
            </a:r>
          </a:p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-строятся </a:t>
            </a:r>
            <a:r>
              <a:rPr lang="ru-RU" sz="2800" b="1" dirty="0">
                <a:solidFill>
                  <a:srgbClr val="002060"/>
                </a:solidFill>
              </a:rPr>
              <a:t>скоростные дороги, например: Москва-Санкт-Петербург;</a:t>
            </a:r>
          </a:p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-создаются </a:t>
            </a:r>
            <a:r>
              <a:rPr lang="ru-RU" sz="2800" b="1" dirty="0">
                <a:solidFill>
                  <a:srgbClr val="002060"/>
                </a:solidFill>
              </a:rPr>
              <a:t>новые дороги в сельской местности.</a:t>
            </a:r>
          </a:p>
        </p:txBody>
      </p:sp>
    </p:spTree>
    <p:extLst>
      <p:ext uri="{BB962C8B-B14F-4D97-AF65-F5344CB8AC3E}">
        <p14:creationId xmlns:p14="http://schemas.microsoft.com/office/powerpoint/2010/main" val="4246803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788DAF-C004-4B6E-AEDC-C91DB9CEDB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46" y="3418544"/>
            <a:ext cx="5158153" cy="3439456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A4A9225-0333-44A6-8DCF-B2FC6285549E}"/>
              </a:ext>
            </a:extLst>
          </p:cNvPr>
          <p:cNvSpPr/>
          <p:nvPr/>
        </p:nvSpPr>
        <p:spPr>
          <a:xfrm>
            <a:off x="1493227" y="175846"/>
            <a:ext cx="9205546" cy="659423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Влияние транспорта на окружающую среду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CB720AE4-DFC8-4EFF-8B6E-8A7B604152F8}"/>
              </a:ext>
            </a:extLst>
          </p:cNvPr>
          <p:cNvSpPr/>
          <p:nvPr/>
        </p:nvSpPr>
        <p:spPr>
          <a:xfrm>
            <a:off x="1704242" y="1046284"/>
            <a:ext cx="8783515" cy="2725616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Железнодорожный транспорт: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-отчуждается полоса земли шириной 45 метров;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-уничтожается растительный и почвенный покров;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-насыпи нарушают водный режим местности;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-но, железнодорожный транспорт считается самым экологически чистым видом транспорта.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42D0AECD-2514-4D3B-A5CD-905B0900B4AC}"/>
              </a:ext>
            </a:extLst>
          </p:cNvPr>
          <p:cNvSpPr/>
          <p:nvPr/>
        </p:nvSpPr>
        <p:spPr>
          <a:xfrm>
            <a:off x="738554" y="4070838"/>
            <a:ext cx="6717324" cy="2611316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Автомобильный транспорт: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-выхлопные </a:t>
            </a:r>
            <a:r>
              <a:rPr lang="ru-RU" sz="2800" b="1" dirty="0" err="1">
                <a:solidFill>
                  <a:srgbClr val="002060"/>
                </a:solidFill>
              </a:rPr>
              <a:t>газы</a:t>
            </a:r>
            <a:r>
              <a:rPr lang="ru-RU" sz="2800" b="1" dirty="0">
                <a:solidFill>
                  <a:srgbClr val="002060"/>
                </a:solidFill>
              </a:rPr>
              <a:t> (содержат 300 хим. соединений);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-жидкие отходы (различные синтетические масла);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-твердые отходы (шины, детали).</a:t>
            </a:r>
          </a:p>
        </p:txBody>
      </p:sp>
    </p:spTree>
    <p:extLst>
      <p:ext uri="{BB962C8B-B14F-4D97-AF65-F5344CB8AC3E}">
        <p14:creationId xmlns:p14="http://schemas.microsoft.com/office/powerpoint/2010/main" val="2429040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ъект 1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Повторить параграф 17, вопрос 9 стр. 69 (письменно)</a:t>
            </a: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Домашнее задание</a:t>
            </a:r>
          </a:p>
        </p:txBody>
      </p:sp>
    </p:spTree>
    <p:extLst>
      <p:ext uri="{BB962C8B-B14F-4D97-AF65-F5344CB8AC3E}">
        <p14:creationId xmlns:p14="http://schemas.microsoft.com/office/powerpoint/2010/main" val="1766986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6C72EF-94C8-4575-93B0-4073EFCD73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02DFF36C-E2C6-41AB-ADB0-FE16B856A2B0}"/>
              </a:ext>
            </a:extLst>
          </p:cNvPr>
          <p:cNvSpPr/>
          <p:nvPr/>
        </p:nvSpPr>
        <p:spPr>
          <a:xfrm>
            <a:off x="448408" y="140676"/>
            <a:ext cx="11535508" cy="1063869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rgbClr val="002060"/>
                </a:solidFill>
              </a:rPr>
              <a:t>Ведущую роль в России играет </a:t>
            </a: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железнодорожный транспорт</a:t>
            </a:r>
            <a:r>
              <a:rPr lang="ru-RU" sz="3000" b="1" dirty="0">
                <a:solidFill>
                  <a:srgbClr val="002060"/>
                </a:solidFill>
              </a:rPr>
              <a:t>. Он является самым дешёвым из пассажирских видов транспорта. 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54303A0-3C64-45CB-A3DC-DDDF6AE6277B}"/>
              </a:ext>
            </a:extLst>
          </p:cNvPr>
          <p:cNvSpPr/>
          <p:nvPr/>
        </p:nvSpPr>
        <p:spPr>
          <a:xfrm>
            <a:off x="1644162" y="4668714"/>
            <a:ext cx="10339754" cy="1934308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Главная задача железнодорожного транспорта </a:t>
            </a:r>
            <a:r>
              <a:rPr lang="ru-RU" sz="3000" b="1" dirty="0">
                <a:solidFill>
                  <a:srgbClr val="002060"/>
                </a:solidFill>
              </a:rPr>
              <a:t>– перевозка грузов на дальние расстояния. </a:t>
            </a: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1/6</a:t>
            </a:r>
            <a:r>
              <a:rPr lang="ru-RU" sz="3000" b="1" dirty="0">
                <a:solidFill>
                  <a:srgbClr val="002060"/>
                </a:solidFill>
              </a:rPr>
              <a:t> мирового железнодорожного грузооборота приходится на долю железных дорог России.</a:t>
            </a:r>
          </a:p>
        </p:txBody>
      </p:sp>
    </p:spTree>
    <p:extLst>
      <p:ext uri="{BB962C8B-B14F-4D97-AF65-F5344CB8AC3E}">
        <p14:creationId xmlns:p14="http://schemas.microsoft.com/office/powerpoint/2010/main" val="2513553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39574D-0AED-45B7-91A0-47718C73B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B456370F-E021-4FDB-81F1-D95AE5B40E72}"/>
              </a:ext>
            </a:extLst>
          </p:cNvPr>
          <p:cNvSpPr/>
          <p:nvPr/>
        </p:nvSpPr>
        <p:spPr>
          <a:xfrm>
            <a:off x="615461" y="237393"/>
            <a:ext cx="6515100" cy="1028700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Особенности железнодорожного транспорта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950AE64-F629-497B-808A-5709CF70FA41}"/>
              </a:ext>
            </a:extLst>
          </p:cNvPr>
          <p:cNvSpPr/>
          <p:nvPr/>
        </p:nvSpPr>
        <p:spPr>
          <a:xfrm>
            <a:off x="6233746" y="2936630"/>
            <a:ext cx="5750169" cy="3657600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-регулярность </a:t>
            </a:r>
            <a:r>
              <a:rPr lang="ru-RU" sz="3200" b="1" dirty="0">
                <a:solidFill>
                  <a:srgbClr val="002060"/>
                </a:solidFill>
              </a:rPr>
              <a:t>и надежность;</a:t>
            </a:r>
          </a:p>
          <a:p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-практически </a:t>
            </a:r>
            <a:r>
              <a:rPr lang="ru-RU" sz="3200" b="1" dirty="0">
                <a:solidFill>
                  <a:srgbClr val="002060"/>
                </a:solidFill>
              </a:rPr>
              <a:t>не влияет время года, время суток, погодные условия;</a:t>
            </a:r>
          </a:p>
          <a:p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-низкая </a:t>
            </a:r>
            <a:r>
              <a:rPr lang="ru-RU" sz="3200" b="1" dirty="0">
                <a:solidFill>
                  <a:srgbClr val="002060"/>
                </a:solidFill>
              </a:rPr>
              <a:t>себестоимость перевозок;</a:t>
            </a:r>
          </a:p>
          <a:p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-большая </a:t>
            </a:r>
            <a:r>
              <a:rPr lang="ru-RU" sz="3200" b="1" dirty="0">
                <a:solidFill>
                  <a:srgbClr val="002060"/>
                </a:solidFill>
              </a:rPr>
              <a:t>грузоподъемность.</a:t>
            </a:r>
          </a:p>
        </p:txBody>
      </p:sp>
    </p:spTree>
    <p:extLst>
      <p:ext uri="{BB962C8B-B14F-4D97-AF65-F5344CB8AC3E}">
        <p14:creationId xmlns:p14="http://schemas.microsoft.com/office/powerpoint/2010/main" val="377502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B24D93-746C-42EF-93B3-6054C9E3B6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001" y="1585950"/>
            <a:ext cx="9161998" cy="5175384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664DF67A-476A-4F62-98FA-BB5CB1E4D5A7}"/>
              </a:ext>
            </a:extLst>
          </p:cNvPr>
          <p:cNvSpPr/>
          <p:nvPr/>
        </p:nvSpPr>
        <p:spPr>
          <a:xfrm>
            <a:off x="3252421" y="154927"/>
            <a:ext cx="5687157" cy="439615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География железных дорог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5CA8638-2C0F-439B-8EA8-336552E4CC31}"/>
              </a:ext>
            </a:extLst>
          </p:cNvPr>
          <p:cNvSpPr/>
          <p:nvPr/>
        </p:nvSpPr>
        <p:spPr>
          <a:xfrm>
            <a:off x="457200" y="668215"/>
            <a:ext cx="11544301" cy="844062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Протяженность железных дорог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более 85 тыс. км </a:t>
            </a:r>
            <a:r>
              <a:rPr lang="ru-RU" sz="2800" b="1" dirty="0">
                <a:solidFill>
                  <a:srgbClr val="002060"/>
                </a:solidFill>
              </a:rPr>
              <a:t>(это 3 место после США и Китая), электрифицированных  -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около 44 тыс. км.</a:t>
            </a:r>
          </a:p>
        </p:txBody>
      </p:sp>
    </p:spTree>
    <p:extLst>
      <p:ext uri="{BB962C8B-B14F-4D97-AF65-F5344CB8AC3E}">
        <p14:creationId xmlns:p14="http://schemas.microsoft.com/office/powerpoint/2010/main" val="978459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9F28A4A7-B604-4273-9E86-C3AC13B83124}"/>
              </a:ext>
            </a:extLst>
          </p:cNvPr>
          <p:cNvSpPr/>
          <p:nvPr/>
        </p:nvSpPr>
        <p:spPr>
          <a:xfrm>
            <a:off x="439615" y="316522"/>
            <a:ext cx="11482753" cy="1468316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Главная и самая протяженная </a:t>
            </a:r>
            <a:r>
              <a:rPr lang="ru-RU" sz="3000" b="1" dirty="0">
                <a:solidFill>
                  <a:srgbClr val="002060"/>
                </a:solidFill>
              </a:rPr>
              <a:t>железная дорога России – </a:t>
            </a: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Транссибирская магистраль. </a:t>
            </a:r>
            <a:r>
              <a:rPr lang="ru-RU" sz="3000" b="1" dirty="0">
                <a:solidFill>
                  <a:srgbClr val="002060"/>
                </a:solidFill>
              </a:rPr>
              <a:t>Соединяет европейскую и азиатскую части России.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33EE604F-2786-4704-8B49-25DB8058A762}"/>
              </a:ext>
            </a:extLst>
          </p:cNvPr>
          <p:cNvSpPr/>
          <p:nvPr/>
        </p:nvSpPr>
        <p:spPr>
          <a:xfrm>
            <a:off x="545124" y="2136531"/>
            <a:ext cx="11377244" cy="2031023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000" b="1" dirty="0">
              <a:solidFill>
                <a:srgbClr val="002060"/>
              </a:solidFill>
            </a:endParaRPr>
          </a:p>
          <a:p>
            <a:pPr algn="ctr"/>
            <a:r>
              <a:rPr lang="ru-RU" sz="3000" b="1" dirty="0">
                <a:solidFill>
                  <a:srgbClr val="002060"/>
                </a:solidFill>
              </a:rPr>
              <a:t>На восток протянулись </a:t>
            </a: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широтные магистрали </a:t>
            </a:r>
            <a:r>
              <a:rPr lang="ru-RU" sz="3000" b="1" dirty="0">
                <a:solidFill>
                  <a:srgbClr val="002060"/>
                </a:solidFill>
              </a:rPr>
              <a:t>к Екатеринбургу, Челябинску, Оренбургу.</a:t>
            </a:r>
          </a:p>
          <a:p>
            <a:pPr algn="ctr"/>
            <a:r>
              <a:rPr lang="ru-RU" sz="3000" b="1" dirty="0">
                <a:solidFill>
                  <a:srgbClr val="002060"/>
                </a:solidFill>
              </a:rPr>
              <a:t>Построена и продолжает развиваться </a:t>
            </a:r>
            <a:r>
              <a:rPr lang="ru-RU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Байкало</a:t>
            </a: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Амурская магистраль.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67F5CD6C-0CFA-4700-8ABF-365052A3A3C3}"/>
              </a:ext>
            </a:extLst>
          </p:cNvPr>
          <p:cNvSpPr/>
          <p:nvPr/>
        </p:nvSpPr>
        <p:spPr>
          <a:xfrm>
            <a:off x="1591408" y="4598377"/>
            <a:ext cx="10445259" cy="1178170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rgbClr val="002060"/>
                </a:solidFill>
              </a:rPr>
              <a:t>Практически достроена </a:t>
            </a:r>
            <a:r>
              <a:rPr lang="ru-RU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Амуро</a:t>
            </a: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-Якутская магистраль.</a:t>
            </a:r>
          </a:p>
          <a:p>
            <a:pPr algn="ctr"/>
            <a:r>
              <a:rPr lang="ru-RU" sz="3000" b="1" dirty="0">
                <a:solidFill>
                  <a:srgbClr val="002060"/>
                </a:solidFill>
              </a:rPr>
              <a:t>Построено ответвление </a:t>
            </a: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Печорской магистрали на Ямал.</a:t>
            </a:r>
          </a:p>
        </p:txBody>
      </p:sp>
    </p:spTree>
    <p:extLst>
      <p:ext uri="{BB962C8B-B14F-4D97-AF65-F5344CB8AC3E}">
        <p14:creationId xmlns:p14="http://schemas.microsoft.com/office/powerpoint/2010/main" val="1799327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9AE122-B67B-4A1E-9F7E-38A2E101F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4C33345-C62B-494A-882B-1D534F181435}"/>
              </a:ext>
            </a:extLst>
          </p:cNvPr>
          <p:cNvSpPr/>
          <p:nvPr/>
        </p:nvSpPr>
        <p:spPr>
          <a:xfrm>
            <a:off x="376604" y="175846"/>
            <a:ext cx="11438792" cy="1503485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Современное направлени</a:t>
            </a:r>
            <a:r>
              <a:rPr lang="ru-RU" sz="3000" b="1" dirty="0">
                <a:solidFill>
                  <a:srgbClr val="002060"/>
                </a:solidFill>
              </a:rPr>
              <a:t>е – создание высокоскоростных железных дорог. Работают высокоскоростные пассажирские </a:t>
            </a: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поезда «Сапсан», «Стриж».</a:t>
            </a:r>
          </a:p>
        </p:txBody>
      </p:sp>
    </p:spTree>
    <p:extLst>
      <p:ext uri="{BB962C8B-B14F-4D97-AF65-F5344CB8AC3E}">
        <p14:creationId xmlns:p14="http://schemas.microsoft.com/office/powerpoint/2010/main" val="3425639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0F217C64-7F1A-419B-92B1-EFE85D14C83B}"/>
              </a:ext>
            </a:extLst>
          </p:cNvPr>
          <p:cNvSpPr/>
          <p:nvPr/>
        </p:nvSpPr>
        <p:spPr>
          <a:xfrm>
            <a:off x="3894992" y="175846"/>
            <a:ext cx="3508131" cy="571500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Виды вагонов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00EF3B-1308-4E4F-9F7C-14A7E2BBE6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23" y="747346"/>
            <a:ext cx="3512527" cy="2479431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ADA35429-0B23-4893-9862-CC115D21D64E}"/>
              </a:ext>
            </a:extLst>
          </p:cNvPr>
          <p:cNvSpPr/>
          <p:nvPr/>
        </p:nvSpPr>
        <p:spPr>
          <a:xfrm>
            <a:off x="1406769" y="2927838"/>
            <a:ext cx="2778369" cy="413239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Крытый вагон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A07914-1EDD-4B90-A768-813DE2814A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934" y="991882"/>
            <a:ext cx="3508131" cy="23491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B82BEAD-364A-4AE0-8CD9-0ABDDF82FE69}"/>
              </a:ext>
            </a:extLst>
          </p:cNvPr>
          <p:cNvSpPr/>
          <p:nvPr/>
        </p:nvSpPr>
        <p:spPr>
          <a:xfrm>
            <a:off x="5677595" y="3068167"/>
            <a:ext cx="2347547" cy="413239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Полувагон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59B2DEB-2B52-44B9-BC9C-65B814F311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894" y="1023479"/>
            <a:ext cx="3425190" cy="2286000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804588A3-55BC-4BAA-94AC-33E3E5CF25B6}"/>
              </a:ext>
            </a:extLst>
          </p:cNvPr>
          <p:cNvSpPr/>
          <p:nvPr/>
        </p:nvSpPr>
        <p:spPr>
          <a:xfrm>
            <a:off x="9398977" y="3041791"/>
            <a:ext cx="2602523" cy="413239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Транспортер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7BE1BD1-BB4B-4D00-B572-5B5441B5B4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23" y="3825347"/>
            <a:ext cx="3582237" cy="2390815"/>
          </a:xfrm>
          <a:prstGeom prst="rect">
            <a:avLst/>
          </a:prstGeom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18BFB1FE-DA8A-464B-A4C0-2092843F286D}"/>
              </a:ext>
            </a:extLst>
          </p:cNvPr>
          <p:cNvSpPr/>
          <p:nvPr/>
        </p:nvSpPr>
        <p:spPr>
          <a:xfrm>
            <a:off x="1543745" y="5953085"/>
            <a:ext cx="2470638" cy="413239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Цистерна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D33C636-9537-4E43-A1A0-BE88B86E8E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952" y="3764625"/>
            <a:ext cx="3673220" cy="2451537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B3C7FB0-ADD7-426D-9A43-6B55E115E97B}"/>
              </a:ext>
            </a:extLst>
          </p:cNvPr>
          <p:cNvSpPr/>
          <p:nvPr/>
        </p:nvSpPr>
        <p:spPr>
          <a:xfrm>
            <a:off x="5903278" y="5866118"/>
            <a:ext cx="2086708" cy="413239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Думпкар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61D14E1-052C-4284-A56D-B40B818F00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311" y="3825347"/>
            <a:ext cx="3432351" cy="2286000"/>
          </a:xfrm>
          <a:prstGeom prst="rect">
            <a:avLst/>
          </a:prstGeom>
        </p:spPr>
      </p:pic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0843E7BE-8EB1-4FE2-B222-88347D463C14}"/>
              </a:ext>
            </a:extLst>
          </p:cNvPr>
          <p:cNvSpPr/>
          <p:nvPr/>
        </p:nvSpPr>
        <p:spPr>
          <a:xfrm>
            <a:off x="9821008" y="5783416"/>
            <a:ext cx="2180492" cy="413239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Хоппер</a:t>
            </a:r>
          </a:p>
        </p:txBody>
      </p:sp>
    </p:spTree>
    <p:extLst>
      <p:ext uri="{BB962C8B-B14F-4D97-AF65-F5344CB8AC3E}">
        <p14:creationId xmlns:p14="http://schemas.microsoft.com/office/powerpoint/2010/main" val="587489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3AD831-6A2C-471B-AE8A-FE12E2F7E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" y="0"/>
            <a:ext cx="12184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24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E84320-2466-4748-AC61-75295ADB7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38" y="140378"/>
            <a:ext cx="6600092" cy="40271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10378C-F09C-4F03-9909-67B96CE31C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3202784"/>
            <a:ext cx="5835162" cy="356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662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6206</TotalTime>
  <Words>466</Words>
  <Application>Microsoft Office PowerPoint</Application>
  <PresentationFormat>Широкоэкранный</PresentationFormat>
  <Paragraphs>56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AGReverance</vt:lpstr>
      <vt:lpstr>Calibri</vt:lpstr>
      <vt:lpstr>Tw Cen MT</vt:lpstr>
      <vt:lpstr>Wingdings 3</vt:lpstr>
      <vt:lpstr>Интеграл</vt:lpstr>
      <vt:lpstr>География отдельных видов транспорта. Основные транспортные пути.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Домашнее задание</vt:lpstr>
    </vt:vector>
  </TitlesOfParts>
  <Company>МАОУ ДО ЦРТДиЮ Каменского района Пензенской области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«География»</dc:title>
  <dc:subject>География</dc:subject>
  <dc:creator>Viktoriya Polshkova</dc:creator>
  <cp:keywords>география</cp:keywords>
  <cp:lastModifiedBy>Елена Сташкова</cp:lastModifiedBy>
  <cp:revision>246</cp:revision>
  <dcterms:created xsi:type="dcterms:W3CDTF">2018-02-25T15:29:25Z</dcterms:created>
  <dcterms:modified xsi:type="dcterms:W3CDTF">2023-12-19T13:04:04Z</dcterms:modified>
  <cp:category>География;Страны</cp:category>
</cp:coreProperties>
</file>