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3"/>
  </p:handoutMasterIdLst>
  <p:sldIdLst>
    <p:sldId id="257" r:id="rId2"/>
    <p:sldId id="260" r:id="rId3"/>
    <p:sldId id="264" r:id="rId4"/>
    <p:sldId id="273" r:id="rId5"/>
    <p:sldId id="265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518873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Инфраструктурный комплекс. транспорт.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329414"/>
            <a:ext cx="3200400" cy="84278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0B7F7AE-70A8-49F5-8F26-6BA0DCAE3D1B}"/>
              </a:ext>
            </a:extLst>
          </p:cNvPr>
          <p:cNvSpPr/>
          <p:nvPr/>
        </p:nvSpPr>
        <p:spPr>
          <a:xfrm>
            <a:off x="2883876" y="369277"/>
            <a:ext cx="6708531" cy="64183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ПЕРИОДИЧНОСТИ УСЛУГ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D96D160-A8D5-46B7-949F-C892E3DF948B}"/>
              </a:ext>
            </a:extLst>
          </p:cNvPr>
          <p:cNvSpPr/>
          <p:nvPr/>
        </p:nvSpPr>
        <p:spPr>
          <a:xfrm>
            <a:off x="691664" y="2800351"/>
            <a:ext cx="5161083" cy="2290395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(ЖКХ, торговля, транспорт, образование)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F26ADEA-9550-4BF9-9741-98A815CBD9C9}"/>
              </a:ext>
            </a:extLst>
          </p:cNvPr>
          <p:cNvSpPr/>
          <p:nvPr/>
        </p:nvSpPr>
        <p:spPr>
          <a:xfrm>
            <a:off x="6497516" y="1714500"/>
            <a:ext cx="5222631" cy="247943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ИНОГДА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(рекреационное обслуживание, ремонтные работы и т.д.)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07F9209-1302-4762-9343-01018D4667FE}"/>
              </a:ext>
            </a:extLst>
          </p:cNvPr>
          <p:cNvCxnSpPr>
            <a:stCxn id="2" idx="2"/>
          </p:cNvCxnSpPr>
          <p:nvPr/>
        </p:nvCxnSpPr>
        <p:spPr>
          <a:xfrm flipH="1">
            <a:off x="3666392" y="1011115"/>
            <a:ext cx="2571750" cy="167933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50ADD71-9A0D-460F-BAFF-6E443361D103}"/>
              </a:ext>
            </a:extLst>
          </p:cNvPr>
          <p:cNvCxnSpPr>
            <a:stCxn id="2" idx="2"/>
          </p:cNvCxnSpPr>
          <p:nvPr/>
        </p:nvCxnSpPr>
        <p:spPr>
          <a:xfrm>
            <a:off x="6238142" y="1011115"/>
            <a:ext cx="2571750" cy="6418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9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1F6678-D0DD-4150-AD3A-2DD484820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408543F-655C-4E5F-8F20-23B741D1DEC9}"/>
              </a:ext>
            </a:extLst>
          </p:cNvPr>
          <p:cNvSpPr/>
          <p:nvPr/>
        </p:nvSpPr>
        <p:spPr>
          <a:xfrm>
            <a:off x="492369" y="175846"/>
            <a:ext cx="11473962" cy="1186962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r>
              <a:rPr lang="ru-RU" sz="3600" b="1" dirty="0">
                <a:solidFill>
                  <a:srgbClr val="002060"/>
                </a:solidFill>
              </a:rPr>
              <a:t> – это важнейшая отрасль хозяйства, которая осуществляет перевозки людей и грузов.</a:t>
            </a:r>
          </a:p>
        </p:txBody>
      </p:sp>
    </p:spTree>
    <p:extLst>
      <p:ext uri="{BB962C8B-B14F-4D97-AF65-F5344CB8AC3E}">
        <p14:creationId xmlns:p14="http://schemas.microsoft.com/office/powerpoint/2010/main" val="302662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883A59A-669F-4487-A89F-D31867D99A06}"/>
              </a:ext>
            </a:extLst>
          </p:cNvPr>
          <p:cNvSpPr/>
          <p:nvPr/>
        </p:nvSpPr>
        <p:spPr>
          <a:xfrm>
            <a:off x="2921977" y="290146"/>
            <a:ext cx="6348046" cy="694593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ТРАНСПОРТА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7FFDD8-19F6-4E61-9CC0-7DE724960777}"/>
              </a:ext>
            </a:extLst>
          </p:cNvPr>
          <p:cNvSpPr/>
          <p:nvPr/>
        </p:nvSpPr>
        <p:spPr>
          <a:xfrm>
            <a:off x="480648" y="1877157"/>
            <a:ext cx="5292968" cy="2167304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(перемещают пассажиров и грузы)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B0910F-0614-44E3-B3AB-5330DF47528C}"/>
              </a:ext>
            </a:extLst>
          </p:cNvPr>
          <p:cNvSpPr/>
          <p:nvPr/>
        </p:nvSpPr>
        <p:spPr>
          <a:xfrm>
            <a:off x="6096000" y="2637692"/>
            <a:ext cx="5433646" cy="3332284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(перевозят только определенные виды грузов – нефть и нефтепродуктов, природный газ, электроэнергию)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70DAE74-2A85-46AA-AB63-A01ADA2E6FDF}"/>
              </a:ext>
            </a:extLst>
          </p:cNvPr>
          <p:cNvCxnSpPr/>
          <p:nvPr/>
        </p:nvCxnSpPr>
        <p:spPr>
          <a:xfrm flipH="1">
            <a:off x="3868615" y="984739"/>
            <a:ext cx="2057400" cy="8000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BF603E1-7E2E-4DD8-886E-8011F959F9A9}"/>
              </a:ext>
            </a:extLst>
          </p:cNvPr>
          <p:cNvCxnSpPr>
            <a:stCxn id="2" idx="2"/>
          </p:cNvCxnSpPr>
          <p:nvPr/>
        </p:nvCxnSpPr>
        <p:spPr>
          <a:xfrm>
            <a:off x="6096000" y="984739"/>
            <a:ext cx="2828192" cy="15826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3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3FDED8-56ED-49BF-B80F-A53A741533D3}"/>
              </a:ext>
            </a:extLst>
          </p:cNvPr>
          <p:cNvSpPr/>
          <p:nvPr/>
        </p:nvSpPr>
        <p:spPr>
          <a:xfrm>
            <a:off x="615462" y="483577"/>
            <a:ext cx="11333284" cy="2154116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СИСТЕМА </a:t>
            </a:r>
            <a:r>
              <a:rPr lang="ru-RU" sz="3600" b="1" dirty="0">
                <a:solidFill>
                  <a:srgbClr val="002060"/>
                </a:solidFill>
              </a:rPr>
              <a:t>– это комплекс всех видов транспорта, которые объединяются между собой с помощью транспортных узлов.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0991CBD-91B8-4957-9FA4-C2FE118576F3}"/>
              </a:ext>
            </a:extLst>
          </p:cNvPr>
          <p:cNvSpPr/>
          <p:nvPr/>
        </p:nvSpPr>
        <p:spPr>
          <a:xfrm>
            <a:off x="615462" y="3020157"/>
            <a:ext cx="11333284" cy="289267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УЗЕЛ </a:t>
            </a:r>
            <a:r>
              <a:rPr lang="ru-RU" sz="3200" b="1" dirty="0">
                <a:solidFill>
                  <a:srgbClr val="002060"/>
                </a:solidFill>
              </a:rPr>
              <a:t>– это пункт, в котором сходятся несколько видов транспорта и происходит </a:t>
            </a:r>
            <a:r>
              <a:rPr lang="ru-RU" sz="3200" b="1" dirty="0" err="1">
                <a:solidFill>
                  <a:srgbClr val="002060"/>
                </a:solidFill>
              </a:rPr>
              <a:t>грузообмен</a:t>
            </a:r>
            <a:r>
              <a:rPr lang="ru-RU" sz="3200" b="1" dirty="0">
                <a:solidFill>
                  <a:srgbClr val="002060"/>
                </a:solidFill>
              </a:rPr>
              <a:t> между ними.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</a:t>
            </a:r>
            <a:r>
              <a:rPr lang="ru-RU" sz="3200" b="1" dirty="0">
                <a:solidFill>
                  <a:srgbClr val="002060"/>
                </a:solidFill>
              </a:rPr>
              <a:t>насчитывается несколько сотен различных по типу транспортных узлов.</a:t>
            </a:r>
          </a:p>
        </p:txBody>
      </p:sp>
    </p:spTree>
    <p:extLst>
      <p:ext uri="{BB962C8B-B14F-4D97-AF65-F5344CB8AC3E}">
        <p14:creationId xmlns:p14="http://schemas.microsoft.com/office/powerpoint/2010/main" val="148467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3B2E7-A770-487D-9701-954B18192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9" y="923192"/>
            <a:ext cx="11051322" cy="577669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87C482-69A8-4FD8-978C-0DDF96DB13AF}"/>
              </a:ext>
            </a:extLst>
          </p:cNvPr>
          <p:cNvSpPr/>
          <p:nvPr/>
        </p:nvSpPr>
        <p:spPr>
          <a:xfrm>
            <a:off x="2804746" y="158109"/>
            <a:ext cx="6224954" cy="68580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транспортных узлов</a:t>
            </a:r>
          </a:p>
        </p:txBody>
      </p:sp>
    </p:spTree>
    <p:extLst>
      <p:ext uri="{BB962C8B-B14F-4D97-AF65-F5344CB8AC3E}">
        <p14:creationId xmlns:p14="http://schemas.microsoft.com/office/powerpoint/2010/main" val="111790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E29EA4A-1B96-4EAA-BF29-EE3333CE7845}"/>
              </a:ext>
            </a:extLst>
          </p:cNvPr>
          <p:cNvSpPr/>
          <p:nvPr/>
        </p:nvSpPr>
        <p:spPr>
          <a:xfrm>
            <a:off x="2895600" y="184638"/>
            <a:ext cx="6400800" cy="624254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транспортные узлы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17C39-DACC-4303-853B-56F01BCD5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" y="1081453"/>
            <a:ext cx="371293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3FD72-38E9-420F-ADCF-3902E6363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40" y="1081453"/>
            <a:ext cx="4357321" cy="36354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E4593D-7CE6-4CEC-9BE0-575CF5631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0" y="3737835"/>
            <a:ext cx="5427785" cy="293552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10EAD7-65BE-4CBC-A519-2BF0972286A3}"/>
              </a:ext>
            </a:extLst>
          </p:cNvPr>
          <p:cNvSpPr/>
          <p:nvPr/>
        </p:nvSpPr>
        <p:spPr>
          <a:xfrm>
            <a:off x="461973" y="4268480"/>
            <a:ext cx="2136531" cy="448409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15399F-BB97-469A-BF4B-227FA50315C5}"/>
              </a:ext>
            </a:extLst>
          </p:cNvPr>
          <p:cNvSpPr/>
          <p:nvPr/>
        </p:nvSpPr>
        <p:spPr>
          <a:xfrm>
            <a:off x="5011993" y="2185440"/>
            <a:ext cx="3112477" cy="448409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56D73FF-9017-4176-BA89-F346AF9677E9}"/>
              </a:ext>
            </a:extLst>
          </p:cNvPr>
          <p:cNvSpPr/>
          <p:nvPr/>
        </p:nvSpPr>
        <p:spPr>
          <a:xfrm>
            <a:off x="8704384" y="6084277"/>
            <a:ext cx="3112477" cy="448409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223740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34A8E92-BBEC-477E-B61A-FF7A7F2C15CD}"/>
              </a:ext>
            </a:extLst>
          </p:cNvPr>
          <p:cNvSpPr/>
          <p:nvPr/>
        </p:nvSpPr>
        <p:spPr>
          <a:xfrm>
            <a:off x="3490547" y="316522"/>
            <a:ext cx="5565530" cy="958361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ДЕЛИТСЯ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1FC9921-D548-48A0-916F-2DD30751AAA8}"/>
              </a:ext>
            </a:extLst>
          </p:cNvPr>
          <p:cNvSpPr/>
          <p:nvPr/>
        </p:nvSpPr>
        <p:spPr>
          <a:xfrm>
            <a:off x="888024" y="2110154"/>
            <a:ext cx="5207976" cy="2637692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ПУТИ СООБЩЕНИЯ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(моря, реки, воздушное пространство)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28264-AB4E-48D0-ACDB-45EE28796559}"/>
              </a:ext>
            </a:extLst>
          </p:cNvPr>
          <p:cNvSpPr/>
          <p:nvPr/>
        </p:nvSpPr>
        <p:spPr>
          <a:xfrm>
            <a:off x="7016259" y="3006970"/>
            <a:ext cx="4765433" cy="281353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ПУТИ СООБЩЕНИЯ </a:t>
            </a:r>
            <a:r>
              <a:rPr lang="ru-RU" sz="3200" b="1" dirty="0">
                <a:solidFill>
                  <a:srgbClr val="002060"/>
                </a:solidFill>
              </a:rPr>
              <a:t>(железные дороги, автострады, трубопроводы, каналы)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5C48F8A-3CD8-4134-B5C9-CEE34B22EF79}"/>
              </a:ext>
            </a:extLst>
          </p:cNvPr>
          <p:cNvCxnSpPr>
            <a:stCxn id="2" idx="2"/>
          </p:cNvCxnSpPr>
          <p:nvPr/>
        </p:nvCxnSpPr>
        <p:spPr>
          <a:xfrm flipH="1">
            <a:off x="3657600" y="1274883"/>
            <a:ext cx="2615712" cy="7649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5E491E9-CA92-4CE4-B2ED-37B4030390AB}"/>
              </a:ext>
            </a:extLst>
          </p:cNvPr>
          <p:cNvCxnSpPr>
            <a:stCxn id="2" idx="2"/>
          </p:cNvCxnSpPr>
          <p:nvPr/>
        </p:nvCxnSpPr>
        <p:spPr>
          <a:xfrm>
            <a:off x="6273312" y="1274883"/>
            <a:ext cx="2905857" cy="16617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4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CB4034-13E5-4370-97DF-39B8FCCE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463407"/>
            <a:ext cx="12192000" cy="639459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BB99BB-88C0-4785-B5E5-040A4C219C8E}"/>
              </a:ext>
            </a:extLst>
          </p:cNvPr>
          <p:cNvSpPr/>
          <p:nvPr/>
        </p:nvSpPr>
        <p:spPr>
          <a:xfrm>
            <a:off x="685800" y="237392"/>
            <a:ext cx="3209192" cy="1063869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и виды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535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D8781-677F-45EB-85FA-C562127A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3" y="1837592"/>
            <a:ext cx="11750869" cy="455584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29E535-4EA5-4E4F-BB80-D50800623B83}"/>
              </a:ext>
            </a:extLst>
          </p:cNvPr>
          <p:cNvSpPr/>
          <p:nvPr/>
        </p:nvSpPr>
        <p:spPr>
          <a:xfrm>
            <a:off x="764931" y="219807"/>
            <a:ext cx="9961685" cy="1340983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и отрицательные стороны каждого вида транспорта (сравнение по 5-ти бальной системе)</a:t>
            </a:r>
          </a:p>
        </p:txBody>
      </p:sp>
    </p:spTree>
    <p:extLst>
      <p:ext uri="{BB962C8B-B14F-4D97-AF65-F5344CB8AC3E}">
        <p14:creationId xmlns:p14="http://schemas.microsoft.com/office/powerpoint/2010/main" val="418048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7AE64AD-5151-4DD0-A01A-FAFD8FD3D23D}"/>
              </a:ext>
            </a:extLst>
          </p:cNvPr>
          <p:cNvSpPr/>
          <p:nvPr/>
        </p:nvSpPr>
        <p:spPr>
          <a:xfrm>
            <a:off x="663085" y="228601"/>
            <a:ext cx="11139854" cy="220686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«Стратегия развития транспорта России на период до 2030 года»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Правительство Российской Федерации распоряжение от 27.11.2021 г. № 3363-р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A567E72-498E-42BE-A011-F7DD45E3167B}"/>
              </a:ext>
            </a:extLst>
          </p:cNvPr>
          <p:cNvSpPr/>
          <p:nvPr/>
        </p:nvSpPr>
        <p:spPr>
          <a:xfrm>
            <a:off x="526072" y="2708031"/>
            <a:ext cx="11413881" cy="392136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 ЦЕЛИ РАЗВИТИЯ ТРАНСПОРТНОЙ СИСТЕМЫ РОССИИ НА ПЕРИОД ДО 2030 ГОДА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sz="2800" b="1" dirty="0">
                <a:solidFill>
                  <a:srgbClr val="002060"/>
                </a:solidFill>
              </a:rPr>
              <a:t> единого транспортного пространства России на базе сбалансированного развития эффективной транспортной инфраструктуры.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r>
              <a:rPr lang="ru-RU" sz="2800" b="1" dirty="0">
                <a:solidFill>
                  <a:srgbClr val="002060"/>
                </a:solidFill>
              </a:rPr>
              <a:t> доступности, объемы и конкурентоспособности транспортных услуг для грузовладельцев в соответствии с потребностями инновационного развития экономики страны.  </a:t>
            </a:r>
          </a:p>
        </p:txBody>
      </p:sp>
    </p:spTree>
    <p:extLst>
      <p:ext uri="{BB962C8B-B14F-4D97-AF65-F5344CB8AC3E}">
        <p14:creationId xmlns:p14="http://schemas.microsoft.com/office/powerpoint/2010/main" val="395614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02DCF-0D19-46E2-B5FF-D75B5A97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70" y="3034310"/>
            <a:ext cx="4613030" cy="38236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2E8D06F-3798-437F-B3C2-C2E04A0581ED}"/>
              </a:ext>
            </a:extLst>
          </p:cNvPr>
          <p:cNvSpPr/>
          <p:nvPr/>
        </p:nvSpPr>
        <p:spPr>
          <a:xfrm>
            <a:off x="548052" y="228600"/>
            <a:ext cx="11306907" cy="1652954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ИНФРАСТРУКТУРНЫЙ КОМПЛЕКС </a:t>
            </a:r>
            <a:r>
              <a:rPr lang="ru-RU" sz="3600" b="1" dirty="0">
                <a:solidFill>
                  <a:srgbClr val="002060"/>
                </a:solidFill>
              </a:rPr>
              <a:t>– комплекс отраслей хозяйства, которые обслуживают производство и обеспечивают условия жизнедеятельности общества.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B43545-51C4-469A-A0A2-0B1A8857B871}"/>
              </a:ext>
            </a:extLst>
          </p:cNvPr>
          <p:cNvSpPr/>
          <p:nvPr/>
        </p:nvSpPr>
        <p:spPr>
          <a:xfrm>
            <a:off x="548052" y="2017613"/>
            <a:ext cx="11306907" cy="114300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инфраструктурного комплекса </a:t>
            </a:r>
            <a:r>
              <a:rPr lang="ru-RU" sz="3200" b="1" dirty="0">
                <a:solidFill>
                  <a:srgbClr val="002060"/>
                </a:solidFill>
              </a:rPr>
              <a:t>входят отрасли хозяйства, которые производят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разнообразные услуги.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D1DA683-FDC9-4492-BF50-DB9C5C2B1A4A}"/>
              </a:ext>
            </a:extLst>
          </p:cNvPr>
          <p:cNvSpPr/>
          <p:nvPr/>
        </p:nvSpPr>
        <p:spPr>
          <a:xfrm>
            <a:off x="1397282" y="3494720"/>
            <a:ext cx="6181688" cy="2580764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особенный вид продукции, которая потребляется не в материальном виде, а в качестве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C465CD-DEF1-4E0B-BE02-2ED1A9A7389D}"/>
              </a:ext>
            </a:extLst>
          </p:cNvPr>
          <p:cNvSpPr/>
          <p:nvPr/>
        </p:nvSpPr>
        <p:spPr>
          <a:xfrm>
            <a:off x="545123" y="202222"/>
            <a:ext cx="11473962" cy="6260123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</a:t>
            </a:r>
            <a:r>
              <a:rPr lang="ru-RU" sz="3100" b="1" dirty="0">
                <a:solidFill>
                  <a:srgbClr val="002060"/>
                </a:solidFill>
              </a:rPr>
              <a:t>доступности и качества транспортных услуг для населения в соответствии с социальными стандартами.</a:t>
            </a:r>
          </a:p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Интеграция </a:t>
            </a:r>
            <a:r>
              <a:rPr lang="ru-RU" sz="3100" b="1" dirty="0">
                <a:solidFill>
                  <a:srgbClr val="002060"/>
                </a:solidFill>
              </a:rPr>
              <a:t>в мировое транспортное пространство и реализация транзитного потенциала страны.</a:t>
            </a:r>
          </a:p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Повышение </a:t>
            </a:r>
            <a:r>
              <a:rPr lang="ru-RU" sz="3100" b="1" dirty="0">
                <a:solidFill>
                  <a:srgbClr val="002060"/>
                </a:solidFill>
              </a:rPr>
              <a:t>уровня безопасности транспортной системы.</a:t>
            </a:r>
          </a:p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Снижение </a:t>
            </a:r>
            <a:r>
              <a:rPr lang="ru-RU" sz="3100" b="1" dirty="0">
                <a:solidFill>
                  <a:srgbClr val="002060"/>
                </a:solidFill>
              </a:rPr>
              <a:t>вредного воздействия транспорта на окружающую среду.</a:t>
            </a:r>
          </a:p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Развитие </a:t>
            </a:r>
            <a:r>
              <a:rPr lang="ru-RU" sz="3100" b="1" dirty="0">
                <a:solidFill>
                  <a:srgbClr val="002060"/>
                </a:solidFill>
              </a:rPr>
              <a:t>транспортной техники, технологий и информационного обеспечения.</a:t>
            </a:r>
          </a:p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Региональный </a:t>
            </a:r>
            <a:r>
              <a:rPr lang="ru-RU" sz="3100" b="1" dirty="0">
                <a:solidFill>
                  <a:srgbClr val="002060"/>
                </a:solidFill>
              </a:rPr>
              <a:t>аспект развития транспортной системы России.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0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Выучить записи в тетради. В учебнике вопрос 7 стр. 73 (письменно)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402079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B426A6-5C34-4208-B0F9-CFF89441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C6865-E50A-4F5B-B787-6337B2FE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0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61DEF-A5EC-4EF7-8231-D80488DCB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0"/>
            <a:ext cx="11950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B0920-ABFE-4299-A1C0-4CFA23A92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09" y="3591438"/>
            <a:ext cx="5396091" cy="326656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B224E9B-7336-4F85-A435-4E35737F581C}"/>
              </a:ext>
            </a:extLst>
          </p:cNvPr>
          <p:cNvSpPr/>
          <p:nvPr/>
        </p:nvSpPr>
        <p:spPr>
          <a:xfrm>
            <a:off x="536331" y="246185"/>
            <a:ext cx="11394831" cy="3367453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ИНФРАСТРУКТУРНОГО КОМПЛЕКСА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Существование современного общества невозможно без огромного спектра услуг.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ИК обеспечивает бесперебойную работу всех отраслей экономики страны.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</a:rPr>
              <a:t>От развития ИК зависит качество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8087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97308-292B-4C9C-9B40-3A2C99B8F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15" y="76081"/>
            <a:ext cx="10723685" cy="616496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CEADFD-4280-43B2-BD89-26B7B2422F60}"/>
              </a:ext>
            </a:extLst>
          </p:cNvPr>
          <p:cNvSpPr/>
          <p:nvPr/>
        </p:nvSpPr>
        <p:spPr>
          <a:xfrm>
            <a:off x="580293" y="190528"/>
            <a:ext cx="8308730" cy="723872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отраслей инфраструктурного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49519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76567CC-836C-426B-9453-7A87DE822940}"/>
              </a:ext>
            </a:extLst>
          </p:cNvPr>
          <p:cNvSpPr/>
          <p:nvPr/>
        </p:nvSpPr>
        <p:spPr>
          <a:xfrm>
            <a:off x="2117480" y="272562"/>
            <a:ext cx="7957039" cy="64183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Коммуникационная система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1A0B38-1CD0-455E-9642-83757F1BA15C}"/>
              </a:ext>
            </a:extLst>
          </p:cNvPr>
          <p:cNvSpPr/>
          <p:nvPr/>
        </p:nvSpPr>
        <p:spPr>
          <a:xfrm>
            <a:off x="6714394" y="1872761"/>
            <a:ext cx="4328747" cy="879231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СВЯЗЬ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C0AC7A5-4D79-4AAD-ACC0-D00B4449BC67}"/>
              </a:ext>
            </a:extLst>
          </p:cNvPr>
          <p:cNvSpPr/>
          <p:nvPr/>
        </p:nvSpPr>
        <p:spPr>
          <a:xfrm>
            <a:off x="2063260" y="3710354"/>
            <a:ext cx="8308730" cy="1758463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Транспортировка пассажиров и грузов, передача информации и энергии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359EE17-01A5-4EB6-877A-CC5B0FEBF71D}"/>
              </a:ext>
            </a:extLst>
          </p:cNvPr>
          <p:cNvSpPr/>
          <p:nvPr/>
        </p:nvSpPr>
        <p:spPr>
          <a:xfrm>
            <a:off x="1148861" y="1872762"/>
            <a:ext cx="4328747" cy="87923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ТРАНСПОРТ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4F4EE99-739D-40BC-AB7F-D36F61B00BE6}"/>
              </a:ext>
            </a:extLst>
          </p:cNvPr>
          <p:cNvCxnSpPr/>
          <p:nvPr/>
        </p:nvCxnSpPr>
        <p:spPr>
          <a:xfrm flipH="1">
            <a:off x="3991708" y="953965"/>
            <a:ext cx="2104291" cy="8572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2B31F1F-01A7-469A-AE3B-C98BBD2BAF7E}"/>
              </a:ext>
            </a:extLst>
          </p:cNvPr>
          <p:cNvCxnSpPr/>
          <p:nvPr/>
        </p:nvCxnSpPr>
        <p:spPr>
          <a:xfrm>
            <a:off x="6217625" y="964955"/>
            <a:ext cx="1941637" cy="8374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7E5BDD5-3675-42AE-BD64-13B43D5BDAFF}"/>
              </a:ext>
            </a:extLst>
          </p:cNvPr>
          <p:cNvCxnSpPr/>
          <p:nvPr/>
        </p:nvCxnSpPr>
        <p:spPr>
          <a:xfrm>
            <a:off x="4079631" y="2751992"/>
            <a:ext cx="1670538" cy="8880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B551082-47C0-47EF-AC1F-60F860888D11}"/>
              </a:ext>
            </a:extLst>
          </p:cNvPr>
          <p:cNvCxnSpPr/>
          <p:nvPr/>
        </p:nvCxnSpPr>
        <p:spPr>
          <a:xfrm flipH="1">
            <a:off x="6217625" y="2778369"/>
            <a:ext cx="1783375" cy="8704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18481F3-A831-4F36-A05C-E9D3713BC657}"/>
              </a:ext>
            </a:extLst>
          </p:cNvPr>
          <p:cNvSpPr/>
          <p:nvPr/>
        </p:nvSpPr>
        <p:spPr>
          <a:xfrm>
            <a:off x="2567354" y="452803"/>
            <a:ext cx="7403123" cy="712177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УСЛУГ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4CE2EE8-9DF5-4A95-9E2F-521109AA6DF3}"/>
              </a:ext>
            </a:extLst>
          </p:cNvPr>
          <p:cNvSpPr/>
          <p:nvPr/>
        </p:nvSpPr>
        <p:spPr>
          <a:xfrm>
            <a:off x="852853" y="1850780"/>
            <a:ext cx="5117124" cy="384224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(предприятия: торговли, общественного питания, ЖКХ, пункты бытового обслуживания, транспортные организации, предприятия связи)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CBA9EC5-39DF-438C-AE50-74DE77A93002}"/>
              </a:ext>
            </a:extLst>
          </p:cNvPr>
          <p:cNvSpPr/>
          <p:nvPr/>
        </p:nvSpPr>
        <p:spPr>
          <a:xfrm>
            <a:off x="6603024" y="1850780"/>
            <a:ext cx="4879730" cy="3842240"/>
          </a:xfrm>
          <a:prstGeom prst="roundRect">
            <a:avLst/>
          </a:prstGeom>
          <a:solidFill>
            <a:srgbClr val="A3E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НЕМАТЕРИАЛЬНЫЕ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(организации образования, культуры, здравоохранения, органы государственного управления, обороны и охраны общественного </a:t>
            </a:r>
            <a:r>
              <a:rPr lang="ru-RU" sz="3200" b="1" dirty="0">
                <a:solidFill>
                  <a:srgbClr val="002060"/>
                </a:solidFill>
              </a:rPr>
              <a:t>порядка)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DE171B9-7301-46D7-8BAB-642B7B2A20AF}"/>
              </a:ext>
            </a:extLst>
          </p:cNvPr>
          <p:cNvCxnSpPr>
            <a:stCxn id="2" idx="2"/>
          </p:cNvCxnSpPr>
          <p:nvPr/>
        </p:nvCxnSpPr>
        <p:spPr>
          <a:xfrm flipH="1">
            <a:off x="4387362" y="1164980"/>
            <a:ext cx="1881554" cy="6198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15546EE-46F9-43C8-AC61-862BE3AC0B12}"/>
              </a:ext>
            </a:extLst>
          </p:cNvPr>
          <p:cNvCxnSpPr>
            <a:stCxn id="2" idx="2"/>
          </p:cNvCxnSpPr>
          <p:nvPr/>
        </p:nvCxnSpPr>
        <p:spPr>
          <a:xfrm>
            <a:off x="6268916" y="1164980"/>
            <a:ext cx="2162907" cy="6858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5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6193</TotalTime>
  <Words>467</Words>
  <Application>Microsoft Office PowerPoint</Application>
  <PresentationFormat>Широкоэкранный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AGReverance</vt:lpstr>
      <vt:lpstr>Calibri</vt:lpstr>
      <vt:lpstr>Tw Cen MT</vt:lpstr>
      <vt:lpstr>Wingdings 3</vt:lpstr>
      <vt:lpstr>Интеграл</vt:lpstr>
      <vt:lpstr>Инфраструктурный комплекс. транспорт.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243</cp:revision>
  <dcterms:created xsi:type="dcterms:W3CDTF">2018-02-25T15:29:25Z</dcterms:created>
  <dcterms:modified xsi:type="dcterms:W3CDTF">2023-12-05T20:49:22Z</dcterms:modified>
  <cp:category>География;Страны</cp:category>
</cp:coreProperties>
</file>