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6" r:id="rId10"/>
    <p:sldId id="264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7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9019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3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73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33215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4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4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634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1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1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3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C9359B-413F-444D-BCB4-FF235C3C9F5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BC3C83BE-6FEB-4DCF-B7BC-8B4B2823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smeteo.ru/diary/213215/?ysclid=llyym15uc035416447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www.pogodaiklimat.ru/climate/27333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eteonova.ru/list/regions/44" TargetMode="External"/><Relationship Id="rId5" Type="http://schemas.openxmlformats.org/officeDocument/2006/relationships/hyperlink" Target="http://www.pogodaiklimat.ru/monitor.php?id=27333" TargetMode="External"/><Relationship Id="rId4" Type="http://schemas.openxmlformats.org/officeDocument/2006/relationships/hyperlink" Target="https://voshod-solnca.ru/weather/%D0%BA%D0%BE%D1%81%D1%82%D1%80%D0%BE%D0%BC%D0%B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voshod-solnca.ru/weather/%D0%BA%D0%BE%D1%81%D1%82%D1%80%D0%BE%D0%BC%D0%B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pr44.ru/index.php?go=Content&amp;id=158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ismeteo.ru/diary/213215/?ysclid=llyym15uc0354164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Представление результатов наблюдения за погодой своей местности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1" y="1424274"/>
            <a:ext cx="4292873" cy="208699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21" y="3906127"/>
            <a:ext cx="4253798" cy="19447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74674" y="1175657"/>
            <a:ext cx="507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Погода в Костроме (Россия) сейчас, на день, 5 дней. (voshod-solnca.ru)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2846" y="1919700"/>
            <a:ext cx="53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Погода в Костроме - климатический монитор за август 2023 года (pogodaiklimat.ru)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372" y="429374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МЕТЕОНОВА - поиск погоды. Список районов по "Костромская область" (meteonova.ru)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8372" y="2730110"/>
            <a:ext cx="564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Климат Костромы - Погода и климат (pogodaiklimat.ru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8372" y="5164183"/>
            <a:ext cx="5414401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GISMETEO.RU: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Gismeteo.Дневник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 Дневник погоды в Костроме за Август 2023 г. Архив погоды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Август 2023 г. по г. Кострома, Кострома,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630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091" y="0"/>
            <a:ext cx="10319656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2.  Анализ графиков суточного хода температуры воздуха и относительной влажности с целью установления зависимости между данными элементами погоды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75" y="1380648"/>
            <a:ext cx="6290631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рассматриваемых фактах и данных наблюдений с учётом предложенной географической задачи;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дефициты географической информации, данных, необходимых для решения поставленной задачи;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явлений;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делать выводы с использованием дедуктивных и индуктивных умозаключений, формулировать гипотезы о взаимосвязях географических явлений;</a:t>
            </a:r>
          </a:p>
          <a:p>
            <a:pPr lvl="0" algn="just"/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выбирать оптимальную форму представления географической информации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зависимость между температурой воздуха и его относительной влажностью на основе данных эмпирических наблюдений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071" y="1405949"/>
            <a:ext cx="471180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зависимость между температурой воздуха и его относительной влажностью на основе анализа графиков суточного хода температуры воздуха и относительной влажности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071" y="4450813"/>
            <a:ext cx="4711809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проанализировать график суточного хода температуры воздуха;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проанализировать график суточного хода относительной влажности воздуха;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установить зависимость между температурой и относительной влажностью воздуха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071" y="3103289"/>
            <a:ext cx="471180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зависимости между суточным ходом температуры воздуха и относительной влажностью воздуха на основе анализ графиков данных элементов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431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04" y="1707614"/>
            <a:ext cx="3789802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 информации - данные сайта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Погода в Костроме (Россия) сейчас, на день, 5 дней. (voshod-solnca.ru)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Учащиеся самостоятельно: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осуществляют поиск и интерпретацию необходимой информации;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вносят данные о температуре и об относительной влажности воздуха в таблицу;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строят графики суточного хода температуры воздуха и относительной влажности воздуха;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анализируют график суточного хода температуры воздуха и график относительной влажности;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устанавливают зависимость между температурой воздуха и его относительной влажностью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19460" y="1707614"/>
            <a:ext cx="352539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2.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- данные таблицы «Суточный ход температуры воздуха и относительной влажности, например, за 24.06.2022 года в г. Кострома».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Учащиеся: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строят графики суточного хода температуры воздуха и относительной влажности воздуха;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анализируют график суточного хода температуры воздуха и график относительной влажности;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устанавливают зависимость между температурой воздуха и его относительной влажностью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5195" y="1707614"/>
            <a:ext cx="397708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3.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таблица, график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суточного хода температуры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воздуха, график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относительной влажности воздуха.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Учащиеся: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анализируют график суточного хода температуры воздуха и график относительной влажности воздуха;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устанавливают зависимость между температурой воздуха и его относительной влажностью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80" y="5785920"/>
            <a:ext cx="5657850" cy="857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Диаграмма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55" y="3748292"/>
            <a:ext cx="2897435" cy="15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Диаграмма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55" y="5473307"/>
            <a:ext cx="2897435" cy="116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07091" y="0"/>
            <a:ext cx="10319656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2.  Анализ графиков суточного хода температуры воздуха и относительной влажности с целью установления зависимости между данными элементами погоды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69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растительности участка местности своего края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(выполняется на местности)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169" y="1325566"/>
            <a:ext cx="5067759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1.Метапредметные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</a:t>
            </a:r>
          </a:p>
          <a:p>
            <a:pPr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базовые исследовательские действия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исследование, в том числе на краеведческом материале,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формулировать обобщения и выводы по результатам проведённого наблюдения или исследования, оценивать достоверность полученных результатов и выводов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2.Предметные результаты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различать растительный мир разных участков местности своего края;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приводить примеры приспособления живых организмов к среде обитания в разных природных зонах;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объяснять взаимосвязи компонентов природы в природно-территориальном комплексе;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сравнивать особенности растительного мира в различных участках местности своего края.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973" y="1325566"/>
            <a:ext cx="572877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 формируемые умения: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-описывать растительность, устанавливать связи между компонентами природы;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-находить и систематизировать информацию о состоянии окружающей среды своей местности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973" y="2525893"/>
            <a:ext cx="57287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характеристики растительности участка местности своего края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973" y="3194256"/>
            <a:ext cx="572877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установить ведущие факторы, определяющие местообитание растений на выбранном участке,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состав жизненных форм растительности участка местности,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видовой состав растительности участка местности,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составить характеристику доминирующей растительности участка местности,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приспособления растений участка местности к среде обитания,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сформулировать вывод о зависимость растений от среды их произрастания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484" y="5477929"/>
            <a:ext cx="6291289" cy="1277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Растительность — это совокупность растительных сообществ (фитоценозов) на какой-либо территории (в отличие от флоры —списка видов растений определенной территории). Фитоценоз— это любой условно однородный контур растительности.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растительного мира на различных участках местности своего края можно при организации групповой работы учащихся по единому плану с последующей презентацией и сравнения результатов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2355026901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ld.forest.ru/rus/basics/glossary/images/height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99" y="5046612"/>
            <a:ext cx="1952207" cy="13470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506" y="1520328"/>
            <a:ext cx="6202496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местонахождение изучаемого участка местности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наметьте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границы описываемого участка местности,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природный комплекс, к которому относится выбранный участок местности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(зональные, локальные)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 жизненных форм растительности участка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местности;</a:t>
            </a:r>
          </a:p>
          <a:p>
            <a:pPr marL="171450" lvl="0" indent="-1714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видовой состав растительности участка местности (по доминирующим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видам)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18" y="4911191"/>
            <a:ext cx="2857058" cy="1711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16" y="4518898"/>
            <a:ext cx="297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Квадрат-сетка </a:t>
            </a:r>
            <a:r>
              <a:rPr lang="ru-RU" dirty="0" smtClean="0"/>
              <a:t>Раменского</a:t>
            </a:r>
            <a:endParaRPr lang="ru-RU" dirty="0"/>
          </a:p>
        </p:txBody>
      </p:sp>
      <p:pic>
        <p:nvPicPr>
          <p:cNvPr id="2050" name="Picture 2" descr="https://cf.ppt-online.org/files1/slide/j/JkPhZ8dzgI0Y34o7cAqLabGQe1CN2HmEV9yv6iOKBw/slide-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22348" r="6348" b="16753"/>
          <a:stretch/>
        </p:blipFill>
        <p:spPr bwMode="auto">
          <a:xfrm>
            <a:off x="297138" y="4842477"/>
            <a:ext cx="1578286" cy="9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326" y="4566456"/>
            <a:ext cx="24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Сеточка Раменского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6964" y="4105221"/>
            <a:ext cx="169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растительности участка местности своего края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(выполняется на местности)</a:t>
            </a:r>
          </a:p>
        </p:txBody>
      </p:sp>
      <p:pic>
        <p:nvPicPr>
          <p:cNvPr id="1026" name="Picture 2" descr="http://old.forest.ru/rus/basics/glossary/images/height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12" y="4911191"/>
            <a:ext cx="1559267" cy="13673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2713" y="4473145"/>
            <a:ext cx="167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Высотомер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7714" y="6260367"/>
            <a:ext cx="202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солнечный день</a:t>
            </a:r>
          </a:p>
          <a:p>
            <a:r>
              <a:rPr lang="ru-RU" sz="1200" b="1" dirty="0" err="1">
                <a:solidFill>
                  <a:srgbClr val="FF0000"/>
                </a:solidFill>
              </a:rPr>
              <a:t>АВ:а</a:t>
            </a:r>
            <a:r>
              <a:rPr lang="en-US" sz="1200" b="1" dirty="0">
                <a:solidFill>
                  <a:srgbClr val="FF0000"/>
                </a:solidFill>
              </a:rPr>
              <a:t>b = </a:t>
            </a:r>
            <a:r>
              <a:rPr lang="ru-RU" sz="1200" b="1" dirty="0">
                <a:solidFill>
                  <a:srgbClr val="FF0000"/>
                </a:solidFill>
              </a:rPr>
              <a:t>ВС:</a:t>
            </a:r>
            <a:r>
              <a:rPr lang="en-US" sz="1200" b="1" dirty="0">
                <a:solidFill>
                  <a:srgbClr val="FF0000"/>
                </a:solidFill>
              </a:rPr>
              <a:t>b</a:t>
            </a:r>
            <a:r>
              <a:rPr lang="ru-RU" sz="1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19944" y="6445033"/>
            <a:ext cx="2029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пасмурный день</a:t>
            </a:r>
            <a:endParaRPr lang="ru-RU" sz="1200" dirty="0"/>
          </a:p>
        </p:txBody>
      </p:sp>
      <p:pic>
        <p:nvPicPr>
          <p:cNvPr id="1028" name="Picture 4" descr="http://old.forest.ru/rus/basics/glossary/images/height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686" y="3427248"/>
            <a:ext cx="1896332" cy="15644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83459" y="3691020"/>
            <a:ext cx="1216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АВ = ВС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4913" y="6600879"/>
            <a:ext cx="120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аВ</a:t>
            </a:r>
            <a:r>
              <a:rPr lang="ru-RU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BD= DC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old.forest.ru/rus/basics/glossary/images/height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46" y="4926204"/>
            <a:ext cx="2085092" cy="9852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14606" y="3404212"/>
            <a:ext cx="92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655" y="1439400"/>
            <a:ext cx="5215826" cy="19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20972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50" y="1739693"/>
            <a:ext cx="5771887" cy="3663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50" y="5441939"/>
            <a:ext cx="5771887" cy="118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558" y="1447071"/>
            <a:ext cx="7463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Глазомерный учёт обилия видов для определения проективного покрытия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растительности участка местности своего края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(выполняется на местности)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0983" y="1907130"/>
            <a:ext cx="5634446" cy="4354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90839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6941" y="2933249"/>
            <a:ext cx="5299771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-объяснять взаимосвязи компонентов природно-территориального комплекса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658" y="1454423"/>
            <a:ext cx="6103344" cy="54784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исследование, в том числе на краеведческом материале,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endParaRPr lang="ru-RU" sz="1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универсальные коммуникативные действия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 (сотрудничество)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принимать цель совместной деятельности при выполнении учебных географических проектов, коллективно строить действия по её достижению: распределять роли, договариваться, обсуждать процесс и результат совместной работы;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планировать организацию совместной работы, при выполнении учебных географических проектов определять свою роль (с учётом предпочтений и возможностей всех участников взаимодействия), участвовать в групповых формах работы, выполнять свою часть работы, достигать качественного результата по своему направлению и координировать свои действия с другими членами команды;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вклад каждого члена команды в достижение результатов, разделять сферу ответственности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945" y="1460390"/>
            <a:ext cx="5299768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объяснять взаимосвязи компонентов природы в природно-территориальном комплексе;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«почва», «плодородие почв», «природный комплекс», «круговорот веществ в природе» для решения учебных и (или) практико-ориентированных задач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941" y="4000429"/>
            <a:ext cx="5299771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умения составлять характеристику локального природного комплекса по плану, показывать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объяснить взаимосвязь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компонентами природного комплекса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3421" y="5013879"/>
            <a:ext cx="5299771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изучить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 локальных природных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комплексов;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составить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характеристику участка локального природного комплекса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плану;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показать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между компонентами локального природного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комплекса.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объяснить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взаимосвязи компонентов природно-территориального комплекса</a:t>
            </a:r>
            <a:endParaRPr lang="ru-RU" sz="1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9084510" y="3764557"/>
            <a:ext cx="484632" cy="2759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084510" y="4858708"/>
            <a:ext cx="497595" cy="2759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локального природного комплекса по плану (выполняется на местности)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61668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255897"/>
            <a:ext cx="10807337" cy="5716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Ознакомиться с различными природными комплексами, расположенными в окрестностях образовательной организации / населённого пункта (лес, луг, овраг, болото, берег озера, пойма реки и др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изучения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комплекс, расположенных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 окрестностях образовательной организации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Распределить учащихся по группам для описания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отдельных участков природного комплекса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(участок леса; участок луга или участок болота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др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состав компонентов природного комплекса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каждого компонента природного комплекса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Дать описание природного комплекса по типовому плану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Объяснить особенности компонентов природы природного комплекса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о взаимосвязи компонентов природного комплекса:</a:t>
            </a: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- о влиянии рельефа, горных пород, климата и характера увлажнения почвы на природный комплекс;</a:t>
            </a: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- о влиянии почвы на растительный и животный мир комплекса;</a:t>
            </a:r>
          </a:p>
          <a:p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- о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влиянии друг на друга растительного и животного мира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9. Обсудить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процесс и результат совместной работы по составлению характеристик участков различных локальных природных комплексов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ценить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вклад каждого члена команды в достижение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локального природного комплекса по плану (выполняется на местности)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08301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1.  Характеристика локального природного комплекса по плану (выполняется на местности)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23" y="1542361"/>
            <a:ext cx="4847422" cy="47089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описания природного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Направление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школы / населённого пункта.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Состав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природного комплекса 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климат; растительность; животный мир; рельеф; почвы; воды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Описание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неживой природы: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–описание рельефа: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горные породы, слагающие поверхность: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осадочные: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метаморфические: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2670" y="1729648"/>
            <a:ext cx="6170103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воды: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поверхностные, грунтовые: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тип почв: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5.Описание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живой природы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растительный мир: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животный мир: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 Особенности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природного комплекса.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природного комплекса человеком.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8.Изменение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природного комплекса под воздействием человека.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9.Охрана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природных компонентов комплекса.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53" y="6438629"/>
            <a:ext cx="11567711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текстовая работа (доклад) и графическая работа (профиль, карта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2135" y="1882184"/>
            <a:ext cx="2500829" cy="221599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планшеты, компас, лопатка, рулетка,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эклиметр (высотомер),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бумага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карандаш (ручка) для записи и рисунков; целлофановые пакеты для взятия образцов почв и горных пород.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атлас Костромской области: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10, 14, 16, 17, 18, 26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77459" y="3588875"/>
            <a:ext cx="3175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тип рельефа,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высоты,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рельефа,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крутизна склонов,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оврагов, обрывов, промоин,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антропогенные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формы рельефа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77459" y="5258548"/>
            <a:ext cx="15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обломочные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органические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067" y="1882184"/>
            <a:ext cx="2952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реки,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болота,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озера,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гидротехнические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3067" y="3403842"/>
            <a:ext cx="252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жизненные формы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типичные представители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4881" y="4305260"/>
            <a:ext cx="223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разнообразие,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типичные представители.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1426836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17675"/>
            <a:ext cx="3744912" cy="319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670050"/>
            <a:ext cx="3833812" cy="5176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639888"/>
            <a:ext cx="337343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16088"/>
            <a:ext cx="3576638" cy="404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634413" y="1263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9 класс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800350" y="1309688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6 класс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349081" y="1295381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7 класс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73875" y="12557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8 класс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39713" y="1301750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5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5062538"/>
            <a:ext cx="4084637" cy="14763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  «К практическим работам по географии относится различная учебная работа с картой, климатическими цифровыми показателями, наблюдения в природе и т.д. Все это направлено в основном на ознакомление учащихся с методами географической науки и на выработку у них географических приемов учебной работы, которые лежат в основе формирования умений и навыков, предусмотренных программой».</a:t>
            </a:r>
          </a:p>
          <a:p>
            <a:pPr algn="r">
              <a:defRPr/>
            </a:pPr>
            <a:r>
              <a:rPr lang="ru-RU" sz="900" i="1" dirty="0"/>
              <a:t>В. А. </a:t>
            </a:r>
            <a:r>
              <a:rPr lang="ru-RU" sz="900" i="1" dirty="0" err="1"/>
              <a:t>Коринская</a:t>
            </a:r>
            <a:r>
              <a:rPr lang="ru-RU" sz="900" i="1" dirty="0"/>
              <a:t>. «Самостоятельные работы </a:t>
            </a:r>
          </a:p>
          <a:p>
            <a:pPr algn="r">
              <a:defRPr/>
            </a:pPr>
            <a:r>
              <a:rPr lang="ru-RU" sz="900" i="1" dirty="0"/>
              <a:t>Учащихся по географии материков». </a:t>
            </a:r>
          </a:p>
          <a:p>
            <a:pPr algn="r">
              <a:defRPr/>
            </a:pPr>
            <a:r>
              <a:rPr lang="ru-RU" sz="900" i="1" dirty="0"/>
              <a:t>Книга для учителя. (М.: Просвещение, 1983 г.) С. 6</a:t>
            </a:r>
            <a:endParaRPr lang="ru-RU" sz="900" dirty="0"/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5-9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40" y="1699065"/>
            <a:ext cx="3531779" cy="30473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  <a:prstDash val="sys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7800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Основные виды деятельности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80"/>
          <a:stretch/>
        </p:blipFill>
        <p:spPr>
          <a:xfrm>
            <a:off x="618850" y="1588860"/>
            <a:ext cx="10839996" cy="1451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836"/>
          <a:stretch/>
        </p:blipFill>
        <p:spPr>
          <a:xfrm>
            <a:off x="572040" y="3392964"/>
            <a:ext cx="10886806" cy="554612"/>
          </a:xfrm>
          <a:prstGeom prst="rect">
            <a:avLst/>
          </a:prstGeom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984067" y="3006121"/>
            <a:ext cx="5659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Сравнивать …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984067" y="1283587"/>
            <a:ext cx="5659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Характеризовать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437"/>
          <a:stretch/>
        </p:blipFill>
        <p:spPr>
          <a:xfrm>
            <a:off x="616126" y="4308118"/>
            <a:ext cx="10842720" cy="82470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84066" y="3962755"/>
            <a:ext cx="5659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Анализировать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126" y="6358495"/>
            <a:ext cx="10842720" cy="3231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1. Представление результатов наблюдения за погодой своей местности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226" y="5514824"/>
            <a:ext cx="10804620" cy="7848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Гидросфера – водная оболочка Земли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работа 3. Составление перечня поверхностных водных объектов своего края и их систематизация в форме таблицы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84065" y="5103831"/>
            <a:ext cx="5659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Составить …</a:t>
            </a:r>
          </a:p>
        </p:txBody>
      </p:sp>
    </p:spTree>
    <p:extLst>
      <p:ext uri="{BB962C8B-B14F-4D97-AF65-F5344CB8AC3E}">
        <p14:creationId xmlns:p14="http://schemas.microsoft.com/office/powerpoint/2010/main" val="22869052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9784" y="1437871"/>
            <a:ext cx="553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Практическая работа 2.  Характеристика одного из крупнейших озёр </a:t>
            </a:r>
            <a:r>
              <a:rPr lang="ru-RU" sz="1200" dirty="0">
                <a:solidFill>
                  <a:schemeClr val="tx2"/>
                </a:solidFill>
                <a:latin typeface="+mj-lt"/>
              </a:rPr>
              <a:t>Р</a:t>
            </a: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оссии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по плану </a:t>
            </a: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в форме презентации</a:t>
            </a:r>
            <a:endParaRPr lang="ru-RU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79" y="1464981"/>
            <a:ext cx="553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Практическая работа 1.  Сравнение двух рек (России и мира) по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заданным признакам</a:t>
            </a:r>
            <a:endParaRPr lang="ru-RU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79" y="2011841"/>
            <a:ext cx="553974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Основные виды деятельности обучающихся /формируемые умения:</a:t>
            </a:r>
            <a:endParaRPr lang="ru-RU" sz="1200" dirty="0"/>
          </a:p>
          <a:p>
            <a:r>
              <a:rPr lang="ru-RU" sz="1200" dirty="0"/>
              <a:t>- сравнивать реки по заданным признакам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49784" y="1983573"/>
            <a:ext cx="553974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Основные виды деятельности обучающихся /формируемые умения:</a:t>
            </a:r>
            <a:endParaRPr lang="ru-RU" sz="1200" dirty="0"/>
          </a:p>
          <a:p>
            <a:r>
              <a:rPr lang="ru-RU" sz="1200" dirty="0"/>
              <a:t>- давать географическую характеристику одного из крупнейших озёр России и оформлять в виде презентации (при выполнении в групповой форме</a:t>
            </a:r>
            <a:r>
              <a:rPr lang="ru-RU" sz="1200" dirty="0" smtClean="0"/>
              <a:t>);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49784" y="3825202"/>
            <a:ext cx="5539742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Цель работы: </a:t>
            </a:r>
            <a:r>
              <a:rPr lang="ru-RU" sz="1200" dirty="0" smtClean="0"/>
              <a:t>составить характеристику </a:t>
            </a:r>
            <a:r>
              <a:rPr lang="ru-RU" sz="1200" dirty="0"/>
              <a:t>одного из крупнейших озёр России по плану в форме </a:t>
            </a:r>
            <a:r>
              <a:rPr lang="ru-RU" sz="1200" dirty="0" smtClean="0"/>
              <a:t>презентации.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5679" y="4469754"/>
            <a:ext cx="5539744" cy="276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Цель работы:</a:t>
            </a:r>
            <a:r>
              <a:rPr lang="ru-RU" sz="1200" dirty="0" smtClean="0"/>
              <a:t> сравнить две реки по физической карте по заданным признакам.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679" y="2571390"/>
            <a:ext cx="553974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2. Предметные результаты</a:t>
            </a:r>
            <a:endParaRPr lang="ru-RU" sz="1200" dirty="0"/>
          </a:p>
          <a:p>
            <a:pPr algn="just"/>
            <a:r>
              <a:rPr lang="ru-RU" sz="1200" dirty="0"/>
              <a:t>- описывать по физической карте полушарий, физической карте России местоположение изученных географических объектов для решения учебных и практико-ориентированных задач;</a:t>
            </a:r>
          </a:p>
          <a:p>
            <a:pPr algn="just"/>
            <a:r>
              <a:rPr lang="ru-RU" sz="1200" dirty="0"/>
              <a:t>- классифицировать объекты гидросферы (реки) по заданным признакам;</a:t>
            </a:r>
          </a:p>
          <a:p>
            <a:pPr algn="just"/>
            <a:r>
              <a:rPr lang="ru-RU" sz="1200" dirty="0"/>
              <a:t> - различать питание и режим рек;</a:t>
            </a:r>
          </a:p>
          <a:p>
            <a:pPr algn="just"/>
            <a:r>
              <a:rPr lang="ru-RU" sz="1200" dirty="0"/>
              <a:t>- сравнивать реки по заданным признакам;</a:t>
            </a:r>
          </a:p>
          <a:p>
            <a:pPr algn="just"/>
            <a:r>
              <a:rPr lang="ru-RU" sz="1200" dirty="0"/>
              <a:t>- устанавливать причинно-следственные связи между питанием, режимом реки и климатом на территории речного бассейна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9784" y="2743950"/>
            <a:ext cx="553974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2. Предметные результаты</a:t>
            </a:r>
            <a:endParaRPr lang="ru-RU" sz="1200" dirty="0"/>
          </a:p>
          <a:p>
            <a:r>
              <a:rPr lang="ru-RU" sz="1200" dirty="0" smtClean="0"/>
              <a:t>- описывать по физической карте полушарий, физической карте России местоположение изученных географических объектов для решения учебных и практико-ориентированных задач;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классифицировать объекты гидросферы (озёра) по заданным признакам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5463" y="1464981"/>
            <a:ext cx="5721531" cy="5301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8889" y="1464980"/>
            <a:ext cx="5721531" cy="5301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9782" y="4352457"/>
            <a:ext cx="5539744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Задачи:</a:t>
            </a:r>
            <a:endParaRPr lang="ru-RU" sz="1200" dirty="0" smtClean="0"/>
          </a:p>
          <a:p>
            <a:r>
              <a:rPr lang="ru-RU" sz="1200" dirty="0" smtClean="0"/>
              <a:t>- дать географическую характеристику одного из крупнейших озёр России по плану; </a:t>
            </a:r>
          </a:p>
          <a:p>
            <a:r>
              <a:rPr lang="ru-RU" sz="1200" dirty="0" smtClean="0"/>
              <a:t>- оформить характеристику озера в виде презентации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679" y="4827788"/>
            <a:ext cx="5539744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Задачи:</a:t>
            </a:r>
            <a:endParaRPr lang="ru-RU" sz="1200" dirty="0"/>
          </a:p>
          <a:p>
            <a:r>
              <a:rPr lang="ru-RU" sz="1200" dirty="0"/>
              <a:t>- составить описание одной из рек России и одной из рек мира по заданным признакам;</a:t>
            </a:r>
          </a:p>
          <a:p>
            <a:r>
              <a:rPr lang="ru-RU" sz="1200" dirty="0"/>
              <a:t>- сравнить реки по заданным признакам;</a:t>
            </a:r>
          </a:p>
          <a:p>
            <a:r>
              <a:rPr lang="ru-RU" sz="1200" dirty="0"/>
              <a:t>- сделать вывод о различиях (сходствах) речных систем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654629" y="510955"/>
            <a:ext cx="28215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+mj-lt"/>
              </a:rPr>
              <a:t>Сравнение …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6531429" y="510955"/>
            <a:ext cx="40630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+mj-lt"/>
              </a:rPr>
              <a:t>Характеристика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9783" y="5338354"/>
            <a:ext cx="55397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cs typeface="Arial" panose="020B0604020202020204" pitchFamily="34" charset="0"/>
              </a:rPr>
              <a:t>Оборудование:</a:t>
            </a:r>
            <a:r>
              <a:rPr lang="ru-RU" sz="1200" dirty="0">
                <a:cs typeface="Arial" panose="020B0604020202020204" pitchFamily="34" charset="0"/>
              </a:rPr>
              <a:t> компас, рулетка, маркировочная лента или яркий скотч для разметки площади описываемого участка местности, рамка 1 м² для определения проективного покрытия травяного яруса, высотомер,</a:t>
            </a:r>
            <a:r>
              <a:rPr lang="ru-RU" sz="1200" i="1" dirty="0"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бумага и карандаш (ручка) для записи и рисунков. </a:t>
            </a:r>
          </a:p>
        </p:txBody>
      </p:sp>
    </p:spTree>
    <p:extLst>
      <p:ext uri="{BB962C8B-B14F-4D97-AF65-F5344CB8AC3E}">
        <p14:creationId xmlns:p14="http://schemas.microsoft.com/office/powerpoint/2010/main" val="29805570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0" y="3518144"/>
            <a:ext cx="3967979" cy="3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6" y="1317534"/>
            <a:ext cx="4781007" cy="21236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Ход работы: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Выберите для сравнения две реки: реку России и реку мира;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Составьте описание </a:t>
            </a:r>
            <a:r>
              <a:rPr lang="ru-RU" sz="1200" dirty="0" smtClean="0"/>
              <a:t>рек по </a:t>
            </a:r>
            <a:r>
              <a:rPr lang="ru-RU" sz="1200" dirty="0"/>
              <a:t>заданным признакам</a:t>
            </a:r>
            <a:r>
              <a:rPr lang="ru-RU" sz="1200" dirty="0" smtClean="0"/>
              <a:t>;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Внесите в таблицу основные элементы описания рек;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Сравните реки по заданным признакам;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Установите черты сходства и/или различия;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Сделайте вывод о сходствах / различиях речных систем;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Установите </a:t>
            </a:r>
            <a:r>
              <a:rPr lang="ru-RU" sz="1200" dirty="0"/>
              <a:t>причинно-следственные связи между питанием, режимом реки и климатом на территории речного бассейна.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Сформулируйте вывод о различиях / сходствах речных систем и причинах, по которым возникли сходства / различия двух рек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08617" y="1363700"/>
            <a:ext cx="5301344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Ход работы:</a:t>
            </a:r>
            <a:endParaRPr lang="ru-RU" sz="1200" dirty="0"/>
          </a:p>
          <a:p>
            <a:r>
              <a:rPr lang="ru-RU" sz="1200" dirty="0"/>
              <a:t>1. Выберите для описания одно из крупнейших озёр России.</a:t>
            </a:r>
          </a:p>
          <a:p>
            <a:r>
              <a:rPr lang="ru-RU" sz="1200" dirty="0"/>
              <a:t>2. Дайте географическую характеристику озёра России по плану.</a:t>
            </a:r>
          </a:p>
          <a:p>
            <a:r>
              <a:rPr lang="ru-RU" sz="1200" dirty="0"/>
              <a:t>3. Выберите форму представления характеристики озера </a:t>
            </a:r>
            <a:endParaRPr lang="ru-RU" sz="1200" dirty="0" smtClean="0"/>
          </a:p>
          <a:p>
            <a:r>
              <a:rPr lang="ru-RU" sz="1200" dirty="0"/>
              <a:t>4</a:t>
            </a:r>
            <a:r>
              <a:rPr lang="ru-RU" sz="1200" dirty="0" smtClean="0"/>
              <a:t>. </a:t>
            </a:r>
            <a:r>
              <a:rPr lang="ru-RU" sz="1200" dirty="0"/>
              <a:t>Оформите характеристику озера в виде презентации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52200" y="5892834"/>
            <a:ext cx="4361171" cy="72327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Ответ по критерию 10 не должен отрицательно повлиять на оценку работы в целом, поскольку тема «Атмосфера» учащимися 6-го класса ещё не изучена. Но верно сделанные предположения о зависимости реки от климатических условий могу быть оценены</a:t>
            </a:r>
            <a:r>
              <a:rPr lang="ru-RU" sz="1100" dirty="0"/>
              <a:t>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383785" y="5586836"/>
            <a:ext cx="340288" cy="484632"/>
          </a:xfrm>
          <a:prstGeom prst="lef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654629" y="510955"/>
            <a:ext cx="28215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+mj-lt"/>
              </a:rPr>
              <a:t>Сравнение …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531429" y="510955"/>
            <a:ext cx="40630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+mj-lt"/>
              </a:rPr>
              <a:t>Характеристика 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12" y="2675477"/>
            <a:ext cx="4963885" cy="3153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08475" y="2019589"/>
            <a:ext cx="2002971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презентации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бумажные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брошюра, плакат, реклама;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презентации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выполненные 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формате PDF или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649097" y="2238103"/>
            <a:ext cx="459378" cy="12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751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811" y="58820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Практическая работа 3.  Составление перечня поверхностных водных объектов своего края и их систематизация в форме таблицы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34" y="1565627"/>
            <a:ext cx="11181806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классифицировать объекты гидросферы (озёра, реки, болота) по заданным признакам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183" y="2421500"/>
            <a:ext cx="11286308" cy="7386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использовать и систематизировать информацию о поверхностных водных объектах своей местности;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83" y="3509554"/>
            <a:ext cx="11286308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поверхностных водных объектов своего края и их систематизация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в форме таблицы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83" y="4100509"/>
            <a:ext cx="11286308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составить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поверхностных водных объектов своего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края: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крупных рек;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крупных озёр;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крупных болот.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составить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систематизационную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таблицу и внести в неё перечень поверхностных водных объектов своего края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007429" y="2088847"/>
            <a:ext cx="484632" cy="3493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07429" y="3180208"/>
            <a:ext cx="484632" cy="3493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007429" y="3982003"/>
            <a:ext cx="484632" cy="3293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47703" y="5573486"/>
            <a:ext cx="897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систематизации </a:t>
            </a:r>
            <a:r>
              <a:rPr lang="x-none" sz="1400" i="1" dirty="0">
                <a:latin typeface="Arial" panose="020B0604020202020204" pitchFamily="34" charset="0"/>
                <a:cs typeface="Arial" panose="020B0604020202020204" pitchFamily="34" charset="0"/>
              </a:rPr>
              <a:t>(упорядочивания) поверхностных водных объектов учащиеся могут определить самостоятельно: по алфавиту, по местоположению, по линейным или площадным размерам, по принципу использования человеком в хозяйственной деятельности, по значимости объекта как особо охраняемой природной территории и т.п.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9887122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766" y="1431698"/>
            <a:ext cx="1136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атлас Костромской области, карты Костромской области, краеведческая литература.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Водные ресурсы Костромской области 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http://dpr44.ru//index.php?go=Content&amp;id=158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308" y="2024758"/>
            <a:ext cx="9274629" cy="195438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Найти достоверную информацию о поверхностных водных объектах Костромской области.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Проанализировать, обобщить и сравнить перечень поверхностных водных объектов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основания для классификации поверхностных водных объектов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из десяти самых крупных рек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из десяти самых крупных озёр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из десяти самых крупных болот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/ составить оптимальную форму таблицы для представления перечня поверхностных водных объектов своего края.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Внести перечни рек, озёр, болот в таблицу.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Подобрать аргументы (факты), подтверждающие выбор наиболее крупных поверхностных водных объектов своего края.</a:t>
            </a:r>
          </a:p>
          <a:p>
            <a:pPr marL="228600" indent="-228600">
              <a:buFont typeface="+mj-lt"/>
              <a:buAutoNum type="arabicPeriod"/>
            </a:pP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оптимальной формы таблицы учащиеся осуществляют самостоятельно.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0023566" y="3096949"/>
            <a:ext cx="2055223" cy="1277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населённый пункт, в котором находится школа, расположен на реке, в перечень можно включить и эту реку, даже если она не входит в ТОП-10 рек Костромской области.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9640389" y="3588244"/>
            <a:ext cx="313508" cy="4846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60605" y="4588713"/>
            <a:ext cx="2891247" cy="19697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Основания для систематизации:</a:t>
            </a:r>
          </a:p>
          <a:p>
            <a:pPr marL="171450" indent="-171450">
              <a:buFontTx/>
              <a:buChar char="-"/>
            </a:pP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алфавиту,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по линейным или площадным размерам,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местоположению</a:t>
            </a:r>
          </a:p>
          <a:p>
            <a:pPr marL="171450" indent="-171450">
              <a:buFontTx/>
              <a:buChar char="-"/>
            </a:pP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принципу использования человеком в хозяйственной деятельности,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уникальности вод/флоры/фауны</a:t>
            </a:r>
          </a:p>
          <a:p>
            <a:pPr marL="171450" indent="-171450">
              <a:buFontTx/>
              <a:buChar char="-"/>
            </a:pP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значимости объекта как особо охраняемой природной территории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59" y="4072876"/>
            <a:ext cx="5437693" cy="2639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19" y="4588150"/>
            <a:ext cx="3074126" cy="14465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оптимальной формы таблицы учащиеся осуществляют самостоятельно.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Таблицы 1 приведена в качестве примера.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качестве аргумента в Таблице 1 для примера приведены линейные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площадные размеры поверхностных водных объектов.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104606" y="4588150"/>
            <a:ext cx="40059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65811" y="58820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Практическая работа 3.  Составление перечня поверхностных водных объектов своего края и их систематизация в форме таблицы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336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Представление результатов наблюдения за погодой своей местности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65" y="1532709"/>
            <a:ext cx="5233851" cy="43396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AutoNum type="arabicPeriod"/>
            </a:pP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</a:p>
          <a:p>
            <a:pPr marL="228600" lvl="0" indent="-228600">
              <a:buAutoNum type="arabicPeriod"/>
            </a:pP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явлений;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существенный признак классификации географических явлений, основания для их сравнения;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 оптимальную форму представления географической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тенденции изменения температуры воздуха, количества атмосферных осадков и атмосферного давления в зависимости от географического положения объектов;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амплитуду температуры воздуха с использованием знаний об особенностях отдельных компонентов природы Земли и взаимосвязях между ними для решения учебных и практических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290" y="1515292"/>
            <a:ext cx="5826036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географическую информацию в разных формах;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в текстах информацию, характеризующую погоду и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своей местности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872" y="2618228"/>
            <a:ext cx="5860871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умения обрабатывать результаты наблюдений за погодой своей местности и представлять их в виде графиков и диаграмм, анализировать полученные данные.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о погоде своей местности;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сравнить количественные и качественные показатели, характеризующие погоду своей местности;</a:t>
            </a: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полученную географическую информацию в виде таблиц, графиков, диаграмм</a:t>
            </a:r>
            <a:r>
              <a:rPr lang="ru-RU" sz="1200" dirty="0"/>
              <a:t>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776754" y="2377807"/>
            <a:ext cx="484632" cy="3428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03816" y="3217902"/>
            <a:ext cx="58347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21974" y="4682275"/>
            <a:ext cx="5956665" cy="212365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Представьте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наблюдений за погодой своей местности в различной форме (графики, диаграммы, таблицы):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график изменения температур за период наблюдений,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диаграмму распределения атмосферных осадков по месяцам,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розу ветров,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диаграмму облачности. 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Проанализируйте, сравните и обобщите полученные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наблюдений за погодой своей местности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Выясните, для какого типа климата свойственны установленные особенности погоды.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07382" y="4557220"/>
            <a:ext cx="484632" cy="3428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757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1" y="1325566"/>
            <a:ext cx="4774708" cy="5421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284" y="2516738"/>
            <a:ext cx="5749998" cy="4230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6702" y="1480457"/>
            <a:ext cx="596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GISMETEO.RU: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Gismeteo.Дневник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 Дневник погоды в Костроме за Август 2023 г. Архив погоды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Август 2023 г. по г. Кострома, Кострома,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24744" y="152403"/>
            <a:ext cx="9960429" cy="9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Представление результатов наблюдения за погодой своей местности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796" y="872870"/>
            <a:ext cx="7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если записи наблюдений не велись по каким – либо причинам…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1722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58F4DE-D478-46E4-B60C-CB1AE02375FC}"/>
</file>

<file path=customXml/itemProps2.xml><?xml version="1.0" encoding="utf-8"?>
<ds:datastoreItem xmlns:ds="http://schemas.openxmlformats.org/officeDocument/2006/customXml" ds:itemID="{62B13739-F627-4206-B8F9-09F8AA1D51EA}"/>
</file>

<file path=customXml/itemProps3.xml><?xml version="1.0" encoding="utf-8"?>
<ds:datastoreItem xmlns:ds="http://schemas.openxmlformats.org/officeDocument/2006/customXml" ds:itemID="{F2C41B27-7700-41F1-B09E-E136C0A241C4}"/>
</file>

<file path=customXml/itemProps4.xml><?xml version="1.0" encoding="utf-8"?>
<ds:datastoreItem xmlns:ds="http://schemas.openxmlformats.org/officeDocument/2006/customXml" ds:itemID="{EA927B40-FCC9-4A80-96A3-598BE96D7379}"/>
</file>

<file path=docProps/app.xml><?xml version="1.0" encoding="utf-8"?>
<Properties xmlns="http://schemas.openxmlformats.org/officeDocument/2006/extended-properties" xmlns:vt="http://schemas.openxmlformats.org/officeDocument/2006/docPropsVTypes">
  <Template>5 кл. Методика проведения практических работ</Template>
  <TotalTime>502</TotalTime>
  <Words>2894</Words>
  <Application>Microsoft Office PowerPoint</Application>
  <PresentationFormat>Широкоэкранный</PresentationFormat>
  <Paragraphs>366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Garamond</vt:lpstr>
      <vt:lpstr>Wingdings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Основные виды деятельности</vt:lpstr>
      <vt:lpstr>Презентация PowerPoint</vt:lpstr>
      <vt:lpstr>Презентация PowerPoint</vt:lpstr>
      <vt:lpstr>Практическая работа 3.  Составление перечня поверхностных водных объектов своего края и их систематизация в форме таблицы</vt:lpstr>
      <vt:lpstr>Практическая работа 3.  Составление перечня поверхностных водных объектов своего края и их систематизация в форме таблицы</vt:lpstr>
      <vt:lpstr>Практическая работа 1.  Представление результатов наблюдения за погодой своей местности</vt:lpstr>
      <vt:lpstr>Презентация PowerPoint</vt:lpstr>
      <vt:lpstr>Практическая работа 1.  Представление результатов наблюдения за погодой своей местности</vt:lpstr>
      <vt:lpstr>Практическая работа 2.  Анализ графиков суточного хода температуры воздуха и относительной влажности с целью установления зависимости между данными элементами погоды</vt:lpstr>
      <vt:lpstr>Практическая работа 2.  Анализ графиков суточного хода температуры воздуха и относительной влажности с целью установления зависимости между данными элементами погоды</vt:lpstr>
      <vt:lpstr>Практическая работа 1.  Характеристика растительности участка местности своего края (выполняется на местности)</vt:lpstr>
      <vt:lpstr>Практическая работа 1.  Характеристика растительности участка местности своего края (выполняется на местности)</vt:lpstr>
      <vt:lpstr>Практическая работа 1.  Характеристика растительности участка местности своего края (выполняется на местности)</vt:lpstr>
      <vt:lpstr>Практическая работа 1.  Характеристика локального природного комплекса по плану (выполняется на местности)</vt:lpstr>
      <vt:lpstr>Практическая работа 1.  Характеристика локального природного комплекса по плану (выполняется на местности)</vt:lpstr>
      <vt:lpstr>Практическая работа 1.  Характеристика локального природного комплекса по плану (выполняется на местности)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Администратор</dc:creator>
  <cp:lastModifiedBy>Администратор</cp:lastModifiedBy>
  <cp:revision>56</cp:revision>
  <dcterms:created xsi:type="dcterms:W3CDTF">2023-08-28T11:46:41Z</dcterms:created>
  <dcterms:modified xsi:type="dcterms:W3CDTF">2023-08-31T10:11:57Z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