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.xml" ContentType="application/vnd.openxmlformats-officedocument.presentationml.slide+xml"/>
  <Override PartName="/ppt/slides/slide17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2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21"/>
  </p:handoutMasterIdLst>
  <p:sldIdLst>
    <p:sldId id="256" r:id="rId2"/>
    <p:sldId id="279" r:id="rId3"/>
    <p:sldId id="258" r:id="rId4"/>
    <p:sldId id="257" r:id="rId5"/>
    <p:sldId id="259" r:id="rId6"/>
    <p:sldId id="269" r:id="rId7"/>
    <p:sldId id="260" r:id="rId8"/>
    <p:sldId id="261" r:id="rId9"/>
    <p:sldId id="262" r:id="rId10"/>
    <p:sldId id="263" r:id="rId11"/>
    <p:sldId id="276" r:id="rId12"/>
    <p:sldId id="270" r:id="rId13"/>
    <p:sldId id="272" r:id="rId14"/>
    <p:sldId id="273" r:id="rId15"/>
    <p:sldId id="274" r:id="rId16"/>
    <p:sldId id="275" r:id="rId17"/>
    <p:sldId id="271" r:id="rId18"/>
    <p:sldId id="277" r:id="rId19"/>
    <p:sldId id="278" r:id="rId20"/>
  </p:sldIdLst>
  <p:sldSz cx="12192000" cy="6858000"/>
  <p:notesSz cx="9926638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28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openxmlformats.org/officeDocument/2006/relationships/customXml" Target="../customXml/item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2798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074F43-041C-4974-88FD-B1C728626D8C}" type="datetimeFigureOut">
              <a:rPr lang="ru-RU" smtClean="0"/>
              <a:t>13.09.2023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2798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AE36B4-FD0F-4491-A044-912FF62715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27021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42458" y="1122363"/>
            <a:ext cx="9601201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42457" y="3814309"/>
            <a:ext cx="9601201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565BD6B-DEBE-406F-BF1C-05D719722F2D}" type="datetimeFigureOut">
              <a:rPr lang="ru-RU" smtClean="0"/>
              <a:t>13.09.2023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914B60EB-E66D-47F9-B0CD-3D17237AB1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4023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2087" y="3"/>
            <a:ext cx="9862457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565BD6B-DEBE-406F-BF1C-05D719722F2D}" type="datetimeFigureOut">
              <a:rPr lang="ru-RU" smtClean="0"/>
              <a:t>13.09.2023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914B60EB-E66D-47F9-B0CD-3D17237AB1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9530409"/>
      </p:ext>
    </p:extLst>
  </p:cSld>
  <p:clrMapOvr>
    <a:masterClrMapping/>
  </p:clrMapOvr>
  <p:transition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Два объекта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2087" y="3"/>
            <a:ext cx="9862457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565BD6B-DEBE-406F-BF1C-05D719722F2D}" type="datetimeFigureOut">
              <a:rPr lang="ru-RU" smtClean="0"/>
              <a:t>13.09.2023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914B60EB-E66D-47F9-B0CD-3D17237AB1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77403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Два объекта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2" y="3"/>
            <a:ext cx="11016343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565BD6B-DEBE-406F-BF1C-05D719722F2D}" type="datetimeFigureOut">
              <a:rPr lang="ru-RU" smtClean="0"/>
              <a:t>13.09.2023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914B60EB-E66D-47F9-B0CD-3D17237AB1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46136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3_Два объекта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2" y="3"/>
            <a:ext cx="11016343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565BD6B-DEBE-406F-BF1C-05D719722F2D}" type="datetimeFigureOut">
              <a:rPr lang="ru-RU" smtClean="0"/>
              <a:t>13.09.2023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914B60EB-E66D-47F9-B0CD-3D17237AB1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644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2344" y="3"/>
            <a:ext cx="9960429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565BD6B-DEBE-406F-BF1C-05D719722F2D}" type="datetimeFigureOut">
              <a:rPr lang="ru-RU" smtClean="0"/>
              <a:t>13.09.2023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914B60EB-E66D-47F9-B0CD-3D17237AB1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818409"/>
      </p:ext>
    </p:extLst>
  </p:cSld>
  <p:clrMapOvr>
    <a:masterClrMapping/>
  </p:clrMapOvr>
  <p:transition>
    <p:randomBar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Только заголовок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16" y="3"/>
            <a:ext cx="9862457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565BD6B-DEBE-406F-BF1C-05D719722F2D}" type="datetimeFigureOut">
              <a:rPr lang="ru-RU" smtClean="0"/>
              <a:t>13.09.2023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914B60EB-E66D-47F9-B0CD-3D17237AB1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659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565BD6B-DEBE-406F-BF1C-05D719722F2D}" type="datetimeFigureOut">
              <a:rPr lang="ru-RU" smtClean="0"/>
              <a:t>13.09.2023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4B60EB-E66D-47F9-B0CD-3D17237AB1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4610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42458" y="1122363"/>
            <a:ext cx="9601201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42458" y="4467452"/>
            <a:ext cx="9601201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360488" y="6356350"/>
            <a:ext cx="2601912" cy="365125"/>
          </a:xfrm>
        </p:spPr>
        <p:txBody>
          <a:bodyPr/>
          <a:lstStyle>
            <a:lvl1pPr>
              <a:defRPr/>
            </a:lvl1pPr>
          </a:lstStyle>
          <a:p>
            <a:fld id="{5565BD6B-DEBE-406F-BF1C-05D719722F2D}" type="datetimeFigureOut">
              <a:rPr lang="ru-RU" smtClean="0"/>
              <a:t>13.09.2023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3059113" cy="365125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73913" y="6356350"/>
            <a:ext cx="2362200" cy="365125"/>
          </a:xfrm>
        </p:spPr>
        <p:txBody>
          <a:bodyPr/>
          <a:lstStyle>
            <a:lvl1pPr>
              <a:defRPr smtClean="0"/>
            </a:lvl1pPr>
          </a:lstStyle>
          <a:p>
            <a:fld id="{914B60EB-E66D-47F9-B0CD-3D17237AB1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9893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117" y="-7482"/>
            <a:ext cx="9557657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565BD6B-DEBE-406F-BF1C-05D719722F2D}" type="datetimeFigureOut">
              <a:rPr lang="ru-RU" smtClean="0"/>
              <a:t>13.09.2023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914B60EB-E66D-47F9-B0CD-3D17237AB1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0060760"/>
      </p:ext>
    </p:extLst>
  </p:cSld>
  <p:clrMapOvr>
    <a:masterClrMapping/>
  </p:clrMapOvr>
  <p:transition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117" y="-7482"/>
            <a:ext cx="9557657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565BD6B-DEBE-406F-BF1C-05D719722F2D}" type="datetimeFigureOut">
              <a:rPr lang="ru-RU" smtClean="0"/>
              <a:t>13.09.2023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914B60EB-E66D-47F9-B0CD-3D17237AB1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3045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Заголовок и объект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6287" y="-7482"/>
            <a:ext cx="10526487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94572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565BD6B-DEBE-406F-BF1C-05D719722F2D}" type="datetimeFigureOut">
              <a:rPr lang="ru-RU" smtClean="0"/>
              <a:t>13.09.2023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914B60EB-E66D-47F9-B0CD-3D17237AB1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9507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Заголовок и объект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2" y="-7482"/>
            <a:ext cx="1099457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94572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565BD6B-DEBE-406F-BF1C-05D719722F2D}" type="datetimeFigureOut">
              <a:rPr lang="ru-RU" smtClean="0"/>
              <a:t>13.09.2023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914B60EB-E66D-47F9-B0CD-3D17237AB1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0195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1343" y="1236214"/>
            <a:ext cx="10384972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91341" y="4472559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492250" y="6010275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fld id="{5565BD6B-DEBE-406F-BF1C-05D719722F2D}" type="datetimeFigureOut">
              <a:rPr lang="ru-RU" smtClean="0"/>
              <a:t>13.09.2023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21250" y="6010275"/>
            <a:ext cx="4114800" cy="365125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64650" y="6010275"/>
            <a:ext cx="2743200" cy="365125"/>
          </a:xfrm>
        </p:spPr>
        <p:txBody>
          <a:bodyPr/>
          <a:lstStyle>
            <a:lvl1pPr>
              <a:defRPr smtClean="0"/>
            </a:lvl1pPr>
          </a:lstStyle>
          <a:p>
            <a:fld id="{914B60EB-E66D-47F9-B0CD-3D17237AB1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5525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Заголовок раздела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1343" y="1236214"/>
            <a:ext cx="10384972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91341" y="4701159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35038" y="6375400"/>
            <a:ext cx="2276475" cy="365125"/>
          </a:xfrm>
        </p:spPr>
        <p:txBody>
          <a:bodyPr/>
          <a:lstStyle>
            <a:lvl1pPr>
              <a:defRPr/>
            </a:lvl1pPr>
          </a:lstStyle>
          <a:p>
            <a:fld id="{5565BD6B-DEBE-406F-BF1C-05D719722F2D}" type="datetimeFigureOut">
              <a:rPr lang="ru-RU" smtClean="0"/>
              <a:t>13.09.2023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44850" y="6375400"/>
            <a:ext cx="4114800" cy="365125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12038" y="6375400"/>
            <a:ext cx="2209800" cy="365125"/>
          </a:xfrm>
        </p:spPr>
        <p:txBody>
          <a:bodyPr/>
          <a:lstStyle>
            <a:lvl1pPr>
              <a:defRPr smtClean="0"/>
            </a:lvl1pPr>
          </a:lstStyle>
          <a:p>
            <a:fld id="{914B60EB-E66D-47F9-B0CD-3D17237AB1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0352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Заголовок раздела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1343" y="1236214"/>
            <a:ext cx="10384972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91341" y="4701159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35038" y="6375400"/>
            <a:ext cx="2276475" cy="365125"/>
          </a:xfrm>
        </p:spPr>
        <p:txBody>
          <a:bodyPr/>
          <a:lstStyle>
            <a:lvl1pPr>
              <a:defRPr/>
            </a:lvl1pPr>
          </a:lstStyle>
          <a:p>
            <a:fld id="{5565BD6B-DEBE-406F-BF1C-05D719722F2D}" type="datetimeFigureOut">
              <a:rPr lang="ru-RU" smtClean="0"/>
              <a:t>13.09.2023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44850" y="6375400"/>
            <a:ext cx="4114800" cy="365125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12038" y="6375400"/>
            <a:ext cx="2209800" cy="365125"/>
          </a:xfrm>
        </p:spPr>
        <p:txBody>
          <a:bodyPr/>
          <a:lstStyle>
            <a:lvl1pPr>
              <a:defRPr smtClean="0"/>
            </a:lvl1pPr>
          </a:lstStyle>
          <a:p>
            <a:fld id="{914B60EB-E66D-47F9-B0CD-3D17237AB1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8962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5565BD6B-DEBE-406F-BF1C-05D719722F2D}" type="datetimeFigureOut">
              <a:rPr lang="ru-RU" smtClean="0"/>
              <a:t>13.09.2023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 smtClean="0">
                <a:solidFill>
                  <a:srgbClr val="8B8B8B"/>
                </a:solidFill>
                <a:latin typeface="Garamond" panose="02020404030301010803" pitchFamily="18" charset="0"/>
              </a:defRPr>
            </a:lvl1pPr>
          </a:lstStyle>
          <a:p>
            <a:fld id="{914B60EB-E66D-47F9-B0CD-3D17237AB1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1428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ransition>
    <p:randomBar dir="vert"/>
  </p:transition>
  <p:timing>
    <p:tnLst>
      <p:par>
        <p:cTn id="1" dur="indefinite" restart="never" nodeType="tmRoot"/>
      </p:par>
    </p:tnLst>
  </p:timing>
  <p:txStyles>
    <p:titleStyle>
      <a:lvl1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entury Gothic" panose="020B0502020202020204" pitchFamily="34" charset="0"/>
        </a:defRPr>
      </a:lvl2pPr>
      <a:lvl3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entury Gothic" panose="020B0502020202020204" pitchFamily="34" charset="0"/>
        </a:defRPr>
      </a:lvl3pPr>
      <a:lvl4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entury Gothic" panose="020B0502020202020204" pitchFamily="34" charset="0"/>
        </a:defRPr>
      </a:lvl4pPr>
      <a:lvl5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entury Gothic" panose="020B0502020202020204" pitchFamily="34" charset="0"/>
        </a:defRPr>
      </a:lvl5pPr>
      <a:lvl6pPr marL="4572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entury Gothic" panose="020B0502020202020204" pitchFamily="34" charset="0"/>
        </a:defRPr>
      </a:lvl6pPr>
      <a:lvl7pPr marL="9144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entury Gothic" panose="020B0502020202020204" pitchFamily="34" charset="0"/>
        </a:defRPr>
      </a:lvl7pPr>
      <a:lvl8pPr marL="13716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entury Gothic" panose="020B0502020202020204" pitchFamily="34" charset="0"/>
        </a:defRPr>
      </a:lvl8pPr>
      <a:lvl9pPr marL="18288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entury Gothic" panose="020B0502020202020204" pitchFamily="34" charset="0"/>
        </a:defRPr>
      </a:lvl9pPr>
    </p:titleStyle>
    <p:bodyStyle>
      <a:lvl1pPr marL="171450" indent="-171450" algn="l" defTabSz="685800" rtl="0" eaLnBrk="1" fontAlgn="base" hangingPunct="1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6.xml"/><Relationship Id="rId4" Type="http://schemas.openxmlformats.org/officeDocument/2006/relationships/hyperlink" Target="http://gotourl.ru/7472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Методика проведения практических работ в курсе географии основной школы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5 класс</a:t>
            </a: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712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75409" y="1409957"/>
            <a:ext cx="3221181" cy="1465722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2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Обработать материалы своих </a:t>
            </a:r>
            <a:r>
              <a:rPr lang="ru-RU" sz="1200" dirty="0" smtClean="0">
                <a:effectLst/>
                <a:latin typeface="Arial" panose="020B0604020202020204" pitchFamily="34" charset="0"/>
                <a:ea typeface="SchoolBookSanPin"/>
                <a:cs typeface="Arial" panose="020B0604020202020204" pitchFamily="34" charset="0"/>
              </a:rPr>
              <a:t>наблюдений за состоянием погоды:</a:t>
            </a:r>
            <a:endParaRPr lang="ru-RU" sz="1200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0215"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 smtClean="0">
                <a:effectLst/>
                <a:latin typeface="Arial" panose="020B0604020202020204" pitchFamily="34" charset="0"/>
                <a:ea typeface="SchoolBookSanPin"/>
                <a:cs typeface="Arial" panose="020B0604020202020204" pitchFamily="34" charset="0"/>
              </a:rPr>
              <a:t>- температура воздуха;</a:t>
            </a:r>
            <a:endParaRPr lang="ru-RU" sz="1200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0215"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 smtClean="0">
                <a:effectLst/>
                <a:latin typeface="Arial" panose="020B0604020202020204" pitchFamily="34" charset="0"/>
                <a:ea typeface="SchoolBookSanPin"/>
                <a:cs typeface="Arial" panose="020B0604020202020204" pitchFamily="34" charset="0"/>
              </a:rPr>
              <a:t>- атмосферное давление;</a:t>
            </a:r>
            <a:endParaRPr lang="ru-RU" sz="1200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0215"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 smtClean="0">
                <a:effectLst/>
                <a:latin typeface="Arial" panose="020B0604020202020204" pitchFamily="34" charset="0"/>
                <a:ea typeface="SchoolBookSanPin"/>
                <a:cs typeface="Arial" panose="020B0604020202020204" pitchFamily="34" charset="0"/>
              </a:rPr>
              <a:t>- количество и вид осадков;</a:t>
            </a:r>
            <a:endParaRPr lang="ru-RU" sz="1200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0215"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 smtClean="0">
                <a:effectLst/>
                <a:latin typeface="Arial" panose="020B0604020202020204" pitchFamily="34" charset="0"/>
                <a:ea typeface="SchoolBookSanPin"/>
                <a:cs typeface="Arial" panose="020B0604020202020204" pitchFamily="34" charset="0"/>
              </a:rPr>
              <a:t>- направление и сила ветра;</a:t>
            </a:r>
            <a:endParaRPr lang="ru-RU" sz="1200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0215"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 smtClean="0">
                <a:effectLst/>
                <a:latin typeface="Arial" panose="020B0604020202020204" pitchFamily="34" charset="0"/>
                <a:ea typeface="SchoolBookSanPin"/>
                <a:cs typeface="Arial" panose="020B0604020202020204" pitchFamily="34" charset="0"/>
              </a:rPr>
              <a:t>- облачность</a:t>
            </a:r>
            <a:endParaRPr lang="ru-RU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4177144" y="1004782"/>
            <a:ext cx="3522518" cy="1870897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/>
              <a:t>2</a:t>
            </a:r>
            <a:r>
              <a:rPr lang="ru-RU" sz="1200" dirty="0" smtClean="0"/>
              <a:t>. </a:t>
            </a:r>
            <a:r>
              <a:rPr lang="ru-RU" sz="12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SchoolBookSanPin"/>
                <a:cs typeface="Arial" panose="020B0604020202020204" pitchFamily="34" charset="0"/>
              </a:rPr>
              <a:t>Представить результаты наблюдений за погодой в различной форме:</a:t>
            </a:r>
            <a:endParaRPr lang="ru-RU" sz="1200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0215"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SchoolBookSanPin"/>
                <a:cs typeface="Arial" panose="020B0604020202020204" pitchFamily="34" charset="0"/>
              </a:rPr>
              <a:t>- график суточного хода температур;</a:t>
            </a:r>
            <a:endParaRPr lang="ru-RU" sz="1200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0215"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SchoolBookSanPin"/>
                <a:cs typeface="Arial" panose="020B0604020202020204" pitchFamily="34" charset="0"/>
              </a:rPr>
              <a:t>- график годового хода температур;</a:t>
            </a:r>
            <a:endParaRPr lang="ru-RU" sz="1200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0215">
              <a:lnSpc>
                <a:spcPct val="107000"/>
              </a:lnSpc>
              <a:spcAft>
                <a:spcPts val="0"/>
              </a:spcAft>
            </a:pPr>
            <a:r>
              <a:rPr lang="ru-RU" sz="12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SchoolBookSanPin"/>
                <a:cs typeface="Arial" panose="020B0604020202020204" pitchFamily="34" charset="0"/>
              </a:rPr>
              <a:t>-диаграмма </a:t>
            </a:r>
            <a:r>
              <a:rPr lang="ru-RU" sz="12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распределения   атмосферных осадков по месяцам</a:t>
            </a:r>
            <a:r>
              <a:rPr lang="ru-RU" sz="12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SchoolBookSanPin"/>
                <a:cs typeface="Arial" panose="020B0604020202020204" pitchFamily="34" charset="0"/>
              </a:rPr>
              <a:t>;</a:t>
            </a:r>
            <a:endParaRPr lang="ru-RU" sz="1200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0215"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SchoolBookSanPin"/>
                <a:cs typeface="Arial" panose="020B0604020202020204" pitchFamily="34" charset="0"/>
              </a:rPr>
              <a:t>- роза ветров;</a:t>
            </a:r>
            <a:endParaRPr lang="ru-RU" sz="1200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0215"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SchoolBookSanPin"/>
                <a:cs typeface="Arial" panose="020B0604020202020204" pitchFamily="34" charset="0"/>
              </a:rPr>
              <a:t>- диаграмма облачности;</a:t>
            </a:r>
            <a:endParaRPr lang="ru-RU" sz="1200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0215"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SchoolBookSanPin"/>
                <a:cs typeface="Arial" panose="020B0604020202020204" pitchFamily="34" charset="0"/>
              </a:rPr>
              <a:t>- таблицы.</a:t>
            </a:r>
            <a:endParaRPr lang="ru-RU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7980216" y="1503797"/>
            <a:ext cx="3595254" cy="1278042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/>
              <a:t>3</a:t>
            </a:r>
            <a:r>
              <a:rPr lang="ru-RU" sz="1200" dirty="0" smtClean="0"/>
              <a:t>. </a:t>
            </a:r>
            <a:r>
              <a:rPr lang="ru-RU" sz="1200" dirty="0" smtClean="0">
                <a:effectLst/>
                <a:latin typeface="Arial" panose="020B0604020202020204" pitchFamily="34" charset="0"/>
                <a:ea typeface="SchoolBookSanPin"/>
                <a:cs typeface="Arial" panose="020B0604020202020204" pitchFamily="34" charset="0"/>
              </a:rPr>
              <a:t>О</a:t>
            </a:r>
            <a:r>
              <a:rPr lang="ru-RU" sz="12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бработать материалы своих </a:t>
            </a:r>
            <a:r>
              <a:rPr lang="ru-RU" sz="1200" dirty="0" smtClean="0">
                <a:effectLst/>
                <a:latin typeface="Arial" panose="020B0604020202020204" pitchFamily="34" charset="0"/>
                <a:ea typeface="SchoolBookSanPin"/>
                <a:cs typeface="Arial" panose="020B0604020202020204" pitchFamily="34" charset="0"/>
              </a:rPr>
              <a:t>фенологических наблюдений:</a:t>
            </a:r>
            <a:endParaRPr lang="ru-RU" sz="1200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0215"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 smtClean="0">
                <a:effectLst/>
                <a:latin typeface="Arial" panose="020B0604020202020204" pitchFamily="34" charset="0"/>
                <a:ea typeface="SchoolBookSanPin"/>
                <a:cs typeface="Arial" panose="020B0604020202020204" pitchFamily="34" charset="0"/>
              </a:rPr>
              <a:t>- изменение состояния поверхностных вод,</a:t>
            </a:r>
            <a:endParaRPr lang="ru-RU" sz="1200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0215"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 smtClean="0">
                <a:effectLst/>
                <a:latin typeface="Arial" panose="020B0604020202020204" pitchFamily="34" charset="0"/>
                <a:ea typeface="SchoolBookSanPin"/>
                <a:cs typeface="Arial" panose="020B0604020202020204" pitchFamily="34" charset="0"/>
              </a:rPr>
              <a:t>- изменения растительного мира;</a:t>
            </a:r>
            <a:endParaRPr lang="ru-RU" sz="1200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0215"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 smtClean="0">
                <a:effectLst/>
                <a:latin typeface="Arial" panose="020B0604020202020204" pitchFamily="34" charset="0"/>
                <a:ea typeface="SchoolBookSanPin"/>
                <a:cs typeface="Arial" panose="020B0604020202020204" pitchFamily="34" charset="0"/>
              </a:rPr>
              <a:t>- изменения животного мира;</a:t>
            </a:r>
            <a:endParaRPr lang="ru-RU" sz="1200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4237" y="2961731"/>
            <a:ext cx="11149443" cy="882806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SchoolBookSanPin"/>
                <a:cs typeface="Arial" panose="020B0604020202020204" pitchFamily="34" charset="0"/>
              </a:rPr>
              <a:t>4.Представить результаты фенологических наблюдений различной форме (фотоматериалы, описание, зарисовки и пр.).</a:t>
            </a:r>
            <a:endParaRPr lang="ru-RU" sz="1200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 smtClean="0">
                <a:effectLst/>
                <a:latin typeface="Arial" panose="020B0604020202020204" pitchFamily="34" charset="0"/>
                <a:ea typeface="SchoolBookSanPin"/>
                <a:cs typeface="Arial" panose="020B0604020202020204" pitchFamily="34" charset="0"/>
              </a:rPr>
              <a:t>5. Проанализировать полученные результаты наблюдений.</a:t>
            </a:r>
            <a:endParaRPr lang="ru-RU" sz="1200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ru-RU" sz="1200" dirty="0" smtClean="0">
                <a:effectLst/>
                <a:latin typeface="Arial" panose="020B0604020202020204" pitchFamily="34" charset="0"/>
                <a:ea typeface="SchoolBookSanPin"/>
                <a:cs typeface="Arial" panose="020B0604020202020204" pitchFamily="34" charset="0"/>
              </a:rPr>
              <a:t>6. Сделать выводы о зависимости </a:t>
            </a:r>
            <a:r>
              <a:rPr lang="ru-RU" sz="12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SchoolBookSanPin"/>
                <a:cs typeface="Arial" panose="020B0604020202020204" pitchFamily="34" charset="0"/>
              </a:rPr>
              <a:t>между временем года, температурой воздуха, состоянием погоды и </a:t>
            </a:r>
            <a:r>
              <a:rPr lang="ru-RU" sz="1200" dirty="0" smtClean="0">
                <a:effectLst/>
                <a:latin typeface="Arial" panose="020B0604020202020204" pitchFamily="34" charset="0"/>
                <a:ea typeface="SchoolBookSanPin"/>
                <a:cs typeface="Arial" panose="020B0604020202020204" pitchFamily="34" charset="0"/>
              </a:rPr>
              <a:t>состоянием поверхностных вод, растительного мира и животного мира. </a:t>
            </a:r>
            <a:endParaRPr lang="ru-RU" sz="1200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5409" y="155864"/>
            <a:ext cx="11087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ПРАКТИЧЕСКАЯ РАБОТА 1.  </a:t>
            </a:r>
            <a:endParaRPr lang="ru-RU" dirty="0" smtClean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АНАЛИЗ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РЕЗУЛЬТАТОВ ФЕНОЛОГИЧЕСКИХ НАБЛЮДЕНИЙ И НАБЛЮДЕНИЙ ЗА ПОГОДОЙ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4237" y="1004782"/>
            <a:ext cx="24938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Ход работы</a:t>
            </a:r>
            <a:r>
              <a:rPr lang="ru-RU" sz="1400" b="1" i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1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7425" y="4068200"/>
            <a:ext cx="3458395" cy="2600712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Температура воздуха</a:t>
            </a:r>
            <a:endParaRPr lang="ru-RU" sz="1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Построить график изменения температур за период наблюдений.</a:t>
            </a:r>
          </a:p>
          <a:p>
            <a:r>
              <a:rPr lang="ru-RU" sz="900" i="1" dirty="0">
                <a:latin typeface="Arial" panose="020B0604020202020204" pitchFamily="34" charset="0"/>
                <a:cs typeface="Arial" panose="020B0604020202020204" pitchFamily="34" charset="0"/>
              </a:rPr>
              <a:t>Для этого:</a:t>
            </a:r>
            <a:endParaRPr lang="ru-RU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a) начертить систему координат с точкой отсчёта в левом нижнем углу. По вертикальной оси – температура воздуха в °С (1 см – 2°С), по горизонтальной оси – месяцы, начиная с января (1 см – 1 месяц);</a:t>
            </a:r>
          </a:p>
          <a:p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б) построения производить согласно данным собственных таблиц наблюдения;</a:t>
            </a:r>
          </a:p>
          <a:p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в) полученные точки соединить плавной линией (сначала простым карандашом, затем положительные температуры– красной, отрицательные – синей линией);</a:t>
            </a:r>
          </a:p>
          <a:p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г) определить по графику:</a:t>
            </a:r>
          </a:p>
          <a:p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- самый тёплый месяц года;</a:t>
            </a:r>
          </a:p>
          <a:p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- самый холодный месяц года;</a:t>
            </a:r>
          </a:p>
          <a:p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- годовую амплитуду температур;</a:t>
            </a:r>
          </a:p>
          <a:p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- среднегодовую температуру</a:t>
            </a:r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29690" y="4078647"/>
            <a:ext cx="3678381" cy="2585323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Осадки</a:t>
            </a:r>
            <a:endParaRPr lang="ru-RU" sz="9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Построить диаграмму распределения по месяцам атмосферных осадков.</a:t>
            </a:r>
          </a:p>
          <a:p>
            <a:r>
              <a:rPr lang="ru-RU" sz="900" i="1" dirty="0">
                <a:latin typeface="Arial" panose="020B0604020202020204" pitchFamily="34" charset="0"/>
                <a:cs typeface="Arial" panose="020B0604020202020204" pitchFamily="34" charset="0"/>
              </a:rPr>
              <a:t>Для этого:</a:t>
            </a:r>
            <a:endParaRPr lang="ru-RU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a) начертить систему координат с точкой отсчёта в левом нижнем углу. По вертикальной оси – количество осадков в мм (1 см – 10 мм осадков), по горизонтальной оси – месяцы, начиная с января (1 см – 1 месяц);</a:t>
            </a:r>
          </a:p>
          <a:p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б) откладывать в каждом месяце вверх такой отрезок, который соответствует количеству осадков за данный месяц. Начертить столбики соответствующей высоты.</a:t>
            </a:r>
          </a:p>
          <a:p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в) подписать годовое количество осадков на диаграмме;</a:t>
            </a:r>
          </a:p>
          <a:p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г) ответить на вопросы на основе данных диаграммы:</a:t>
            </a:r>
          </a:p>
          <a:p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- в каком месяце выпало больше всего осадков? </a:t>
            </a:r>
          </a:p>
          <a:p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- в каком месяце выпало меньше всего осадков?</a:t>
            </a:r>
          </a:p>
          <a:p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- в какое время года выпало наибольшее количество осадков?</a:t>
            </a:r>
          </a:p>
          <a:p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- в какое время года выпало наименьшее количество осадков?</a:t>
            </a:r>
          </a:p>
          <a:p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- сколько всего осадков выпало за год</a:t>
            </a:r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444521" y="3927239"/>
            <a:ext cx="4658029" cy="2723823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Роза ветров</a:t>
            </a:r>
          </a:p>
          <a:p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Построить 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розу ветров, используя данные дневника наблюдения за </a:t>
            </a:r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___ (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месяц). </a:t>
            </a:r>
          </a:p>
          <a:p>
            <a:r>
              <a:rPr lang="ru-RU" sz="900" i="1" dirty="0">
                <a:latin typeface="Arial" panose="020B0604020202020204" pitchFamily="34" charset="0"/>
                <a:cs typeface="Arial" panose="020B0604020202020204" pitchFamily="34" charset="0"/>
              </a:rPr>
              <a:t>Для этого:</a:t>
            </a:r>
            <a:endParaRPr lang="ru-RU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а) начертить систему координат с точкой отсчёта в центре. Подписать основные стороны горизонта (С, Ю, З, В). Начертить дополнительные оси и подписать промежуточные стороны горизонта (С-В, С-З, Ю-В, Ю-З). В центре нарисовать кружок диаметром 1 см;</a:t>
            </a:r>
          </a:p>
          <a:p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б) откладывать на каждой оси отрезки от края кружка по 0,5 см (1 клетка) по количеству дней с таким направлением ветра (например, 5 дней дул северный ветер – отложить 5отрезков по линии север, и так по каждому направлению);</a:t>
            </a:r>
          </a:p>
          <a:p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в) полученные точки соединить в следующей последовательности: С- С-В – В – Ю-В – Ю – Ю-З – З – С-З –С. При отсутствии какого-либо ветра линия в этом месте прерывается.</a:t>
            </a:r>
          </a:p>
          <a:p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г) в центре (в кружке) отметить количество дней без ветра (штиль). </a:t>
            </a:r>
          </a:p>
          <a:p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д) ответить на вопросы:</a:t>
            </a:r>
          </a:p>
          <a:p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- ветры каких направлений преобладали в вашей местности за период наблюдений?</a:t>
            </a:r>
          </a:p>
          <a:p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- сколько дней дули ветры преобладающего направления?</a:t>
            </a:r>
          </a:p>
          <a:p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- сколько дней ветра не было</a:t>
            </a:r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92920" y="3742573"/>
            <a:ext cx="17145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Памятки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7425" y="109697"/>
            <a:ext cx="3314700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+mj-lt"/>
              </a:rPr>
              <a:t>Наблюдения в природе</a:t>
            </a:r>
            <a:endParaRPr lang="ru-RU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66239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741" y="1062681"/>
            <a:ext cx="99595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виды деятельности обучающихся /формируемые умения</a:t>
            </a:r>
            <a:endParaRPr lang="ru-RU" sz="1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-представлять текстовую информацию в графической форме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76649" y="238897"/>
            <a:ext cx="111869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ПРАКТИЧЕСКАЯ РАБОТА 1.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 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ОБОЗНАЧЕНИЕ НА КОНТУРНОЙ КАРТЕ ГЕОГРАФИЧЕСКИХ ОБЪЕКТОВ, ОТКРЫТЫХ В РАЗНЫЕ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ПЕРИОДЫ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741" y="1824909"/>
            <a:ext cx="106844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Предметные результаты</a:t>
            </a:r>
            <a:endParaRPr lang="ru-RU" sz="1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- интегрировать и интерпретировать информацию о путешествиях и географических исследованиях Земли, представленную в одном или нескольких источниках;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- различать вклад великих путешественников в географическое изучение Земли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3125" y="2891481"/>
            <a:ext cx="1086570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Ход работы: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Обозначить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на контурной карте географические объекты, открытые в разные периоды (</a:t>
            </a:r>
            <a:r>
              <a:rPr lang="ru-RU" sz="1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согласно выбору учителя из предложенного ниже перечня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): </a:t>
            </a:r>
          </a:p>
          <a:p>
            <a:pPr marL="628650" lvl="1" indent="-171450" algn="just">
              <a:buFont typeface="Wingdings" panose="05000000000000000000" pitchFamily="2" charset="2"/>
              <a:buChar char="ü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проследить по карте путь плавания финикийцев вокруг Африки и обозначьте географические объекты, через которые он проходил;</a:t>
            </a:r>
          </a:p>
          <a:p>
            <a:pPr marL="628650" lvl="1" indent="-171450" algn="just">
              <a:buFont typeface="Wingdings" panose="05000000000000000000" pitchFamily="2" charset="2"/>
              <a:buChar char="ü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проследить по карте путь плавания викингов (норманнов) и обозначьте географические объекты, через которые он проходил; </a:t>
            </a:r>
          </a:p>
          <a:p>
            <a:pPr marL="628650" lvl="1" indent="-171450" algn="just">
              <a:buFont typeface="Wingdings" panose="05000000000000000000" pitchFamily="2" charset="2"/>
              <a:buChar char="ü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нанести на карту маршрут Марко Поло по сведениям о его путешествии. Подписать названия географических объектов, которые увидел путешественник; </a:t>
            </a:r>
          </a:p>
          <a:p>
            <a:pPr marL="628650" lvl="1" indent="-171450" algn="just">
              <a:buFont typeface="Wingdings" panose="05000000000000000000" pitchFamily="2" charset="2"/>
              <a:buChar char="ü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проследить по карте маршрут путешествия Афанасия Никитина и обозначить географические объекты, через которые он проходил; </a:t>
            </a:r>
          </a:p>
          <a:p>
            <a:pPr marL="628650" lvl="1" indent="-171450" algn="just">
              <a:buFont typeface="Wingdings" panose="05000000000000000000" pitchFamily="2" charset="2"/>
              <a:buChar char="ü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проследить по карте путь плавания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Васко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да Гама и обозначить географические объекты, через которые он проходил; </a:t>
            </a:r>
          </a:p>
          <a:p>
            <a:pPr marL="628650" lvl="1" indent="-171450" algn="just">
              <a:buFont typeface="Wingdings" panose="05000000000000000000" pitchFamily="2" charset="2"/>
              <a:buChar char="ü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показать штриховкой часть Атлантического океана, где проходили плавания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Xристофора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Колумба. Найти с помощью карт атласа географические названия, связанные с именем Христофора Колумба; </a:t>
            </a:r>
          </a:p>
          <a:p>
            <a:pPr marL="628650" lvl="1" indent="-171450" algn="just">
              <a:buFont typeface="Wingdings" panose="05000000000000000000" pitchFamily="2" charset="2"/>
              <a:buChar char="ü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проследить по карте путь экспедиции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Фернана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Магеллана и обозначить на контурной карте географические объекты, через которые он проходил; </a:t>
            </a:r>
          </a:p>
          <a:p>
            <a:pPr marL="628650" lvl="1" indent="-171450" algn="just">
              <a:buFont typeface="Wingdings" panose="05000000000000000000" pitchFamily="2" charset="2"/>
              <a:buChar char="ü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назвать обозначить на контурной карте географические объекты, с которыми связаны кругосветные путешествия Джеймса Кука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3059" y="5384471"/>
            <a:ext cx="11574162" cy="1323439"/>
          </a:xfrm>
          <a:prstGeom prst="rect">
            <a:avLst/>
          </a:prstGeom>
          <a:noFill/>
          <a:ln w="38100">
            <a:solidFill>
              <a:srgbClr val="C0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Каждую контурную карту подписывают. Карта должна иметь чёткое лаконичное название, соответствующее тематике самой карты. В верхней левой части карты напишите её название. В верхней правой части карты подпишите свою фамилию и класс.</a:t>
            </a:r>
          </a:p>
          <a:p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-все надписи выполняются ручкой: печатными буквами, мелко, четко, красиво; географические названия должны иметь безошибочное написание;</a:t>
            </a:r>
          </a:p>
          <a:p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- названия рек и гор располагаются соответственно вдоль рек и хребтов, названия низменностей – по параллелям; объекты орографии (элементы рельефа) наносятся черным цветом, гидрографии (водные объекты) – синим; если того требует задание, карту раскрашивают цветными карандашами, а затем уже подписывают географические названия;</a:t>
            </a:r>
          </a:p>
          <a:p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- если название географического объекта не помещается на карте, то около него ставить цифру, а в условных знаках карты писать, что обозначает данная цифра;</a:t>
            </a:r>
          </a:p>
          <a:p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- по необходимости заполнять легенду карты. Все изображенные на карте объекты должны быть отражены в легенде (в условных обозначениях), в том числе заливка (цвета), штриховка, значки, сноски и др. В легенде карты должна быть расшифровка любого цветового обозначения</a:t>
            </a:r>
            <a:r>
              <a:rPr lang="ru-RU" sz="1000" dirty="0" smtClean="0"/>
              <a:t>.</a:t>
            </a:r>
            <a:endParaRPr lang="ru-RU" sz="1000" dirty="0"/>
          </a:p>
        </p:txBody>
      </p:sp>
      <p:sp>
        <p:nvSpPr>
          <p:cNvPr id="7" name="TextBox 6"/>
          <p:cNvSpPr txBox="1"/>
          <p:nvPr/>
        </p:nvSpPr>
        <p:spPr>
          <a:xfrm>
            <a:off x="90615" y="544565"/>
            <a:ext cx="2240693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+mj-lt"/>
              </a:rPr>
              <a:t>Работа с картой</a:t>
            </a:r>
            <a:endParaRPr lang="ru-RU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310970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6692" y="189470"/>
            <a:ext cx="11063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ПРАКТИЧЕСКАЯ РАБОТА 2. 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СРАВНЕНИЕ КАРТ ЭРАТОСФЕНА, ПТОЛЕМЕЯ И СОВРЕМЕННЫХ КАРТ ПО ПРЕДЛОЖЕННЫМ УЧИТЕЛЕМ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ВОПРОСАМ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8890" y="1017841"/>
            <a:ext cx="110057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виды деятельности обучающихся /формируемые умения</a:t>
            </a:r>
            <a:endParaRPr lang="ru-RU" sz="1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ПРП - сравнивать </a:t>
            </a:r>
            <a:r>
              <a:rPr lang="ru-RU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географические карты;</a:t>
            </a:r>
          </a:p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ФРП - находить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 картографических источниках аргументы, обосновывающие ответы на вопросы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8556" y="2748458"/>
            <a:ext cx="5506882" cy="353701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517" y="2878353"/>
            <a:ext cx="2766150" cy="1472842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2052" name="Picture 4" descr="https://reshalka.com/uploads/book/task/166/task/92/1-1109202113212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0551" y="2835862"/>
            <a:ext cx="2317669" cy="1553127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19949" y="4559083"/>
            <a:ext cx="3529437" cy="1961134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612436" y="1827755"/>
            <a:ext cx="1089866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Предметные результаты </a:t>
            </a:r>
            <a:endParaRPr lang="ru-RU" sz="1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- интегрировать и интерпретировать информацию о географических исследованиях Земли, представленную в одном или нескольких источниках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690551" y="4085807"/>
            <a:ext cx="10297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II </a:t>
            </a:r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век н.э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248400" y="5988908"/>
            <a:ext cx="2121243" cy="36246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90615" y="544565"/>
            <a:ext cx="2240693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+mj-lt"/>
              </a:rPr>
              <a:t>Работа с картой</a:t>
            </a:r>
            <a:endParaRPr lang="ru-RU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320612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3455" y="166256"/>
            <a:ext cx="11568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ПРАКТИЧЕСКАЯ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РАБОТА 1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. ОПРЕДЕЛЕНИЕ НАПРАВЛЕНИЙ И РАССТОЯНИЙ ПО ПЛАНУ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МЕСТНОСТИ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9155" y="1174173"/>
            <a:ext cx="112741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Цель работы: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формирование умения определять положение объектов относительно друг друга и расстояния между объектами на плане местности.</a:t>
            </a:r>
          </a:p>
          <a:p>
            <a:endParaRPr lang="ru-RU" sz="14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i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Задачи</a:t>
            </a:r>
            <a:r>
              <a:rPr lang="ru-RU" sz="14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1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- определить положение объектов относительно друг друга по плану;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- определить расстояния между объектами по плану местности;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- оценить соответствие полученных результатов цели;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- объяснить причины достижения (не достижения) результатов деятельности;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- дать оценку приобретённому опыту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3455" y="3543300"/>
            <a:ext cx="10827327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Предметные результаты</a:t>
            </a:r>
            <a:endParaRPr lang="ru-RU" sz="1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- определять направления, расстояния по плану местности;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- использовать условные обозначения планов местности для получения информации, необходимой для решения практико-ориентированных задач;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- применять понятия «план местности», «ориентирование на местности», «стороны горизонта», «масштаб», «условные знаки» для решения практико-ориентированных задач.</a:t>
            </a:r>
          </a:p>
          <a:p>
            <a:endParaRPr lang="ru-RU" sz="14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i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</a:t>
            </a:r>
            <a:r>
              <a:rPr lang="ru-RU" sz="14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виды деятельности обучающихся /формируемые умения:</a:t>
            </a:r>
            <a:endParaRPr lang="ru-RU" sz="1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dirty="0" smtClean="0"/>
          </a:p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- определять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по плану местности (топографической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карте) расстояния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между объектами на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местности,</a:t>
            </a:r>
            <a:endParaRPr lang="ru-RU" sz="14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определять направления по плану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1804" y="651705"/>
            <a:ext cx="3624650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+mj-lt"/>
              </a:rPr>
              <a:t>Работа с планом местности</a:t>
            </a:r>
            <a:endParaRPr lang="ru-RU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244116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966" y="850869"/>
            <a:ext cx="5548745" cy="353943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i="1" dirty="0">
                <a:latin typeface="Arial" panose="020B0604020202020204" pitchFamily="34" charset="0"/>
                <a:cs typeface="Arial" panose="020B0604020202020204" pitchFamily="34" charset="0"/>
              </a:rPr>
              <a:t>Ход работы: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Определить основные стороны горизонта с помощью стрелки у правой рамки плана местности (рис.1).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Определить положение указанных в задании объектов относительно друг друга (таблица 1).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Определить масштаб плана местности.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Определить расстояния между указанными в заданиях объектами с помощью масштаба.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Внести в таблицу полученные результаты измерений расстояний и определения положения объектов относительно друг друга. 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Проверить результаты работы по модельному ответу.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Оценить соответствие результата цели (модельному ответу).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Объяснять причины достижения (</a:t>
            </a:r>
            <a:r>
              <a:rPr lang="ru-RU" sz="1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недостижения</a:t>
            </a:r>
            <a:r>
              <a:rPr lang="ru-RU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результатов деятельности.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Дать оценку приобретённому опыту</a:t>
            </a:r>
            <a:r>
              <a:rPr lang="ru-RU" sz="1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6338852" y="836901"/>
            <a:ext cx="5124450" cy="4124325"/>
            <a:chOff x="866748" y="581004"/>
            <a:chExt cx="7715304" cy="6143668"/>
          </a:xfrm>
        </p:grpSpPr>
        <p:pic>
          <p:nvPicPr>
            <p:cNvPr id="4" name="Рисунок 3"/>
            <p:cNvPicPr/>
            <p:nvPr/>
          </p:nvPicPr>
          <p:blipFill>
            <a:blip r:embed="rId2"/>
            <a:srcRect b="21732"/>
            <a:stretch>
              <a:fillRect/>
            </a:stretch>
          </p:blipFill>
          <p:spPr bwMode="auto">
            <a:xfrm>
              <a:off x="866748" y="581004"/>
              <a:ext cx="7715304" cy="6143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296036" y="4438656"/>
              <a:ext cx="4000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866880" y="5081598"/>
              <a:ext cx="330200" cy="425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" name="TextBox 12"/>
            <p:cNvSpPr txBox="1"/>
            <p:nvPr/>
          </p:nvSpPr>
          <p:spPr>
            <a:xfrm>
              <a:off x="2295508" y="3224210"/>
              <a:ext cx="1357588" cy="614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ru-RU" sz="1100" b="1" i="1" kern="1200">
                  <a:solidFill>
                    <a:srgbClr val="4F81BD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болото Топкое</a:t>
              </a:r>
              <a:endParaRPr lang="ru-RU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967" y="4585967"/>
            <a:ext cx="5416614" cy="210429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23826" y="5055738"/>
            <a:ext cx="5404821" cy="146611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27221" y="143719"/>
            <a:ext cx="119613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ПРАКТИЧЕСКАЯ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РАБОТА 1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. ОПРЕДЕЛЕНИЕ НАПРАВЛЕНИЙ И РАССТОЯНИЙ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ПО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ПЛАНУ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МЕСТНОСТИ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0615" y="544565"/>
            <a:ext cx="3624650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+mj-lt"/>
              </a:rPr>
              <a:t>Работа с планом местности</a:t>
            </a:r>
            <a:endParaRPr lang="ru-RU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524508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1" y="155864"/>
            <a:ext cx="10577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ПРАКТИЧЕСКАЯ РАБОТА 2. СОСТАВЛЕНИЕ ОПИСАНИЯ МАРШРУТА ПО ПЛАНУ МЕСТНОСТИ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18309" y="987136"/>
            <a:ext cx="9757064" cy="1815882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 работы: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составление описания маршрута по плану местности с использованием масштаба плана и условных знаков. </a:t>
            </a:r>
          </a:p>
          <a:p>
            <a:r>
              <a:rPr lang="ru-RU" sz="14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Задачи:</a:t>
            </a:r>
            <a:endParaRPr lang="ru-RU" sz="1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- определить положение объектов относительно друг друга по плану местности в соответствии с определённым маршрутом;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- определить расстояния между объектами по плану местности;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- составить описание маршрута с использованием масштаба плана и условных знаков;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- оценить соответствие полученных результатов цели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11827" y="3293918"/>
            <a:ext cx="10048009" cy="2677656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2.Предметные результаты</a:t>
            </a:r>
            <a:endParaRPr lang="ru-RU" sz="1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- определять направления, расстояния по плану местности;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- использовать условные обозначения плана местности для получения информации, необходимой для решения практико-ориентированных задач;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- применять понятия «план местности», «ориентирование на местности», «стороны горизонта», «масштаб», «условные знаки» для решения практико-ориентированных задач.</a:t>
            </a:r>
          </a:p>
          <a:p>
            <a:endParaRPr lang="ru-RU" sz="14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i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</a:t>
            </a:r>
            <a:r>
              <a:rPr lang="ru-RU" sz="14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виды деятельности обучающихся /формируемые умения: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-составлять описание маршрута по плану местности;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-проводить по плану несложное географическое исследование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r>
              <a:rPr lang="ru-RU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объяснять причины достижения (</a:t>
            </a:r>
            <a:r>
              <a:rPr lang="ru-RU" sz="1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недостижения</a:t>
            </a:r>
            <a:r>
              <a:rPr lang="ru-RU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результатов деятельности, давать оценку приобретённому опыту; </a:t>
            </a:r>
          </a:p>
          <a:p>
            <a:r>
              <a:rPr lang="ru-RU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оценивать соответствие результата цели</a:t>
            </a:r>
            <a:r>
              <a:rPr lang="ru-RU" sz="1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0615" y="544565"/>
            <a:ext cx="3624650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+mj-lt"/>
              </a:rPr>
              <a:t>Работа с планом местности</a:t>
            </a:r>
            <a:endParaRPr lang="ru-RU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025037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6809" y="1334018"/>
            <a:ext cx="6679752" cy="4185761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i="1" dirty="0">
                <a:latin typeface="Arial" panose="020B0604020202020204" pitchFamily="34" charset="0"/>
                <a:cs typeface="Arial" panose="020B0604020202020204" pitchFamily="34" charset="0"/>
              </a:rPr>
              <a:t>Ход работы: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Определить на плане местности предлагаемый маршрут движения по указанным начальным и конечным точкам (от точки А до точки В).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Определить с помощью условных знаков объекты, по которым проходит маршрут, и все объекты, расположенные по обеим сторонам вдоль маршрута.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Определить и записать направления на объекты, расположенные вдоль маршрута движения.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Вычислить при помощи линейки и масштаба плана расстояние по указанному маршруту и записать это значение.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Определить расстояния между крупными группами объектов, расположенными вдоль маршрута движения.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Составить описание маршрута от начальной точки до конца маршрута с использованием полученных данных и условных знаков плана местности.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Проверить результаты работы по модельному ответу.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Оценить соответствие результата цели (модельному ответу).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Объяснять причины достижения (</a:t>
            </a:r>
            <a:r>
              <a:rPr lang="ru-RU" sz="1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недостижения</a:t>
            </a:r>
            <a:r>
              <a:rPr lang="ru-RU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результатов деятельности.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Дать оценку приобретённому </a:t>
            </a:r>
            <a:r>
              <a:rPr lang="ru-RU" sz="1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опыту</a:t>
            </a:r>
            <a:r>
              <a:rPr lang="ru-RU" sz="1400" dirty="0" smtClean="0">
                <a:solidFill>
                  <a:srgbClr val="C00000"/>
                </a:solidFill>
              </a:rPr>
              <a:t>.</a:t>
            </a:r>
            <a:endParaRPr lang="ru-RU" sz="1400" dirty="0">
              <a:solidFill>
                <a:srgbClr val="C0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83229" y="355240"/>
            <a:ext cx="10577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ПРАКТИЧЕСКАЯ РАБОТА 2. СОСТАВЛЕНИЕ ОПИСАНИЯ МАРШРУТА ПО ПЛАНУ МЕСТНОСТИ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1199" y="1880756"/>
            <a:ext cx="4714190" cy="3639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5948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1320" y="131805"/>
            <a:ext cx="11508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ПРАКТИЧЕСКАЯ РАБОТА 1.  ОПРЕДЕЛЕНИЕ НАПРАВЛЕНИЙ И РАССТОЯНИЙ ПО КАРТЕ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ПОЛУШАРИЙ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0615" y="544565"/>
            <a:ext cx="2240693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+mj-lt"/>
              </a:rPr>
              <a:t>Работа с картой</a:t>
            </a:r>
            <a:endParaRPr lang="ru-RU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0615" y="1345304"/>
            <a:ext cx="10264346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</a:pPr>
            <a:r>
              <a:rPr lang="ru-RU" sz="14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SchoolBookSanPin"/>
                <a:cs typeface="Arial" panose="020B0604020202020204" pitchFamily="34" charset="0"/>
              </a:rPr>
              <a:t>Основные виды деятельности обучающихся /формируемые умения:</a:t>
            </a:r>
            <a:endParaRPr lang="ru-RU" sz="1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450215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latin typeface="Arial" panose="020B0604020202020204" pitchFamily="34" charset="0"/>
                <a:ea typeface="SchoolBookSanPin"/>
                <a:cs typeface="Arial" panose="020B0604020202020204" pitchFamily="34" charset="0"/>
              </a:rPr>
              <a:t>- определять направления, расстояния и географические координаты по картам;</a:t>
            </a:r>
            <a:endParaRPr lang="ru-RU" sz="1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1320" y="2059459"/>
            <a:ext cx="1173068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Предметные результаты</a:t>
            </a:r>
            <a:endParaRPr lang="ru-RU" sz="1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- определять направления, расстояния по географическим картам, географические координаты по географическим картам;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- использовать условные обозначения географических карт для получения информации, необходимой для решения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практико-ориентированных задач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- применять понятия «географическая карта», «стороны горизонта», «масштаб» для решения практико-ориентированных задач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78" y="3355312"/>
            <a:ext cx="3912779" cy="19382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7157" y="3229010"/>
            <a:ext cx="3700226" cy="206457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974227" y="930150"/>
            <a:ext cx="3995351" cy="132343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10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 работы: 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формирование умения определять по карте полушарий положение объектов относительно друг друга и расстояния между объектами. </a:t>
            </a:r>
          </a:p>
          <a:p>
            <a:r>
              <a:rPr lang="ru-RU" sz="10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Задачи:</a:t>
            </a:r>
            <a:endParaRPr lang="ru-RU" sz="10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- определить положение указанных географических объектов относительно друг друга;</a:t>
            </a:r>
          </a:p>
          <a:p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- произвести измерения расстояний по карте с помощью линейки и масштаба карты.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974227" y="3355312"/>
            <a:ext cx="3921211" cy="316240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105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Ход работы:</a:t>
            </a:r>
            <a:endParaRPr lang="ru-RU" sz="105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Определить стороны горизонта по карте полушарий </a:t>
            </a: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Определить положение указанных географических объектов относительно друг друга.</a:t>
            </a: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Записать полученные данные в таблицу.</a:t>
            </a: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Определите масштаб карты.</a:t>
            </a: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Выполнить задания по измерению расстояний между указанными географическими объектами: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- произвести измерения расстояний по карте с помощью линейки;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- перевести полученные результаты измерения в масштаб.</a:t>
            </a: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Записать полученные данные в таблицу (таблица 2).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Проверить результаты работы по модельному </a:t>
            </a: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ответу.</a:t>
            </a:r>
          </a:p>
          <a:p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ru-RU" sz="105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05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05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случае затруднений учащимся можно предложить воспользоваться опорными сигналами : информацией о сторонах горизонта на карте по таблице 1</a:t>
            </a:r>
            <a:r>
              <a:rPr lang="ru-RU" sz="105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05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88634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6249" y="175531"/>
            <a:ext cx="10429101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+mj-lt"/>
                <a:ea typeface="OfficinaSansMediumITC-Regular"/>
                <a:cs typeface="Times New Roman" panose="02020603050405020304" pitchFamily="18" charset="0"/>
              </a:rPr>
              <a:t>ПРАКТИЧЕСКАЯ РАБОТА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+mj-lt"/>
                <a:ea typeface="SchoolBookSanPin"/>
                <a:cs typeface="Times New Roman" panose="02020603050405020304" pitchFamily="18" charset="0"/>
              </a:rPr>
              <a:t>2.  ОПРЕДЕЛЕНИЕ ГЕОГРАФИЧЕСКИХ КООРДИНАТ ОБЪЕКТОВ И ОПРЕДЕЛЕНИЕ ОБЪЕКТОВ ПО ИХ ГЕОГРАФИЧЕСКИМ КООРДИНАТАМ</a:t>
            </a:r>
            <a:endParaRPr lang="ru-RU" dirty="0">
              <a:solidFill>
                <a:schemeClr val="accent1">
                  <a:lumMod val="75000"/>
                </a:schemeClr>
              </a:solidFill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4755" y="791700"/>
            <a:ext cx="2240693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+mj-lt"/>
              </a:rPr>
              <a:t>Работа с картой</a:t>
            </a:r>
            <a:endParaRPr lang="ru-RU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1361" y="1416908"/>
            <a:ext cx="754586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виды деятельности обучающихся /формируемые умения:</a:t>
            </a:r>
            <a:endParaRPr lang="ru-RU" sz="1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- определять направления, расстояния и географические координаты по картам.</a:t>
            </a:r>
          </a:p>
          <a:p>
            <a:r>
              <a:rPr lang="ru-RU" sz="1400" b="1" i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14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Предметные </a:t>
            </a:r>
            <a:endParaRPr lang="ru-RU" sz="1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- определять географические координаты по географическим картам;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- различать понятия «параллель» и «меридиан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»;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46076" y="1267929"/>
            <a:ext cx="3426940" cy="116955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0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 работы: 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формирование умений определять географические координаты объекта и объект по координатам.</a:t>
            </a:r>
          </a:p>
          <a:p>
            <a:pPr algn="just"/>
            <a:r>
              <a:rPr lang="ru-RU" sz="10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Задачи:</a:t>
            </a:r>
            <a:endParaRPr lang="ru-RU" sz="10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- определить географические координаты объекта;</a:t>
            </a:r>
          </a:p>
          <a:p>
            <a:pPr algn="just"/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-определить географические объекты по координатам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0341" y="3867792"/>
            <a:ext cx="6162675" cy="18573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92736" y="2892741"/>
            <a:ext cx="580806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Ход работы:</a:t>
            </a:r>
            <a:endParaRPr lang="ru-RU" sz="1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Определить географические координаты объектов.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Определить географические объекты по координатам.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Внести результат работы в  таблицу.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Проверить результаты работы по модельному ответу.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Оценить соответствие результата цели (модельному ответу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(для обучающей ПР)</a:t>
            </a:r>
            <a:endParaRPr lang="ru-RU" sz="1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302" y="4783305"/>
            <a:ext cx="3802655" cy="188372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4351643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6692" y="156520"/>
            <a:ext cx="109810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ПРАКТИЧЕСКАЯ РАБОТА 1.  </a:t>
            </a:r>
            <a:endParaRPr lang="ru-RU" dirty="0" smtClean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ОПИСАНИЕ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ГОРНОЙ СИСТЕМЫ ИЛИ РАВНИНЫ ПО ФИЗИЧЕСКОЙ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КАРТЕ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839200" y="1178010"/>
            <a:ext cx="2982096" cy="193899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10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 работы:</a:t>
            </a:r>
            <a:r>
              <a:rPr lang="ru-RU" sz="1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формирование умений описывать равнины или горы по физической карте по типовому плану.</a:t>
            </a:r>
          </a:p>
          <a:p>
            <a:r>
              <a:rPr lang="ru-RU" sz="10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Задачи: </a:t>
            </a:r>
            <a:endParaRPr lang="ru-RU" sz="10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определить по физической карте географическое положение горной системы / равнины;</a:t>
            </a: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определить по физической карте высоту горной системы / равнины с использованием шкалы высот и глубин;</a:t>
            </a: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составить описание горной системы / равнины по предложенному плану</a:t>
            </a:r>
            <a:r>
              <a:rPr lang="ru-RU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7795" y="1178010"/>
            <a:ext cx="8361405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виды деятельности обучающихся /формируемые умения:</a:t>
            </a:r>
          </a:p>
          <a:p>
            <a:pPr lvl="0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описывать горную систему или равнину по физической карте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b="1" i="1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i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14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Предметные результаты</a:t>
            </a:r>
            <a:endParaRPr lang="ru-RU" sz="1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i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использовать условные обозначения географических карт для получения информации, необходимой для решения практико-ориентированных задач;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- применять понятия «географическая карта», «стороны горизонта», «горизонтали», «масштаб», «условные знаки» для решения практико-ориентированных задач;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- различать понятия «план местности» и «географическая карта», параллель» и «меридиан»;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- различать горы и равнины;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- классифицировать формы рельефа суши по высоте и по внешнему облику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736" y="5136073"/>
            <a:ext cx="5560577" cy="151186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799" y="5136072"/>
            <a:ext cx="5369675" cy="138005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66954" y="3834150"/>
            <a:ext cx="5371071" cy="110799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1100" i="1" dirty="0">
                <a:latin typeface="Arial" panose="020B0604020202020204" pitchFamily="34" charset="0"/>
                <a:cs typeface="Arial" panose="020B0604020202020204" pitchFamily="34" charset="0"/>
              </a:rPr>
              <a:t>Ход работы: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1. Охарактеризовать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географическое положение одной из горных систем (по выбору): Кордильеры, Анды, Кавказ, Уральские, Скандинавские, Алтай, Тянь-Шань, Гималаи. </a:t>
            </a:r>
          </a:p>
          <a:p>
            <a:pPr lvl="0"/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2. Использовать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при выполнении задания физическую карту полушарий/ физическую карту России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92562" y="3834150"/>
            <a:ext cx="5428734" cy="127727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11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Ход работы</a:t>
            </a:r>
            <a:r>
              <a:rPr lang="ru-RU" sz="1100" b="1" i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1100" b="1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1. Охарактеризовать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географическое положение одной из равнин (по выбору): Амазонская, Восточно-Европейская, Среднерусская, Валдайская, Прикаспийская,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Западно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- Сибирская, Среднесибирское плоскогорье, Аравийское плоскогорье, Бразильское плоскогорье. </a:t>
            </a:r>
          </a:p>
          <a:p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2. Использовать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при выполнении задания физическую карту полушарий/ физическую карту России.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4755" y="791700"/>
            <a:ext cx="2240693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+mj-lt"/>
              </a:rPr>
              <a:t>Работа с картой</a:t>
            </a:r>
            <a:endParaRPr lang="ru-RU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78747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5387" y="0"/>
            <a:ext cx="4661225" cy="68580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7093505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7255" y="1230841"/>
            <a:ext cx="11149447" cy="2322174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</a:pPr>
            <a:r>
              <a:rPr lang="ru-RU" sz="1400" i="1" dirty="0" smtClean="0">
                <a:effectLst/>
                <a:latin typeface="Arial" panose="020B0604020202020204" pitchFamily="34" charset="0"/>
                <a:ea typeface="SchoolBookSanPin"/>
                <a:cs typeface="Arial" panose="020B0604020202020204" pitchFamily="34" charset="0"/>
              </a:rPr>
              <a:t>Основные виды деятельности обучающихся /формируемые умения</a:t>
            </a:r>
            <a:endParaRPr lang="ru-RU" sz="1400" dirty="0" smtClean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SchoolBookSanPin"/>
                <a:cs typeface="Arial" panose="020B0604020202020204" pitchFamily="34" charset="0"/>
              </a:rPr>
              <a:t>В ФРП – не сформулированы </a:t>
            </a: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SchoolBookSanPin"/>
                <a:cs typeface="Arial" panose="020B0604020202020204" pitchFamily="34" charset="0"/>
              </a:rPr>
              <a:t>В ПРП: </a:t>
            </a: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SchoolBookSanPin"/>
                <a:cs typeface="Arial" panose="020B0604020202020204" pitchFamily="34" charset="0"/>
              </a:rPr>
              <a:t>- измерять</a:t>
            </a:r>
            <a:r>
              <a:rPr lang="ru-RU" sz="14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ru-RU" sz="14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SchoolBookSanPin"/>
                <a:cs typeface="Arial" panose="020B0604020202020204" pitchFamily="34" charset="0"/>
              </a:rPr>
              <a:t>определять</a:t>
            </a:r>
            <a:r>
              <a:rPr lang="ru-RU" sz="14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</a:t>
            </a:r>
            <a:r>
              <a:rPr lang="ru-RU" sz="14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SchoolBookSanPin"/>
                <a:cs typeface="Arial" panose="020B0604020202020204" pitchFamily="34" charset="0"/>
              </a:rPr>
              <a:t>температуру</a:t>
            </a:r>
            <a:r>
              <a:rPr lang="ru-RU" sz="14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SchoolBookSanPin"/>
                <a:cs typeface="Arial" panose="020B0604020202020204" pitchFamily="34" charset="0"/>
              </a:rPr>
              <a:t>воздуха</a:t>
            </a:r>
            <a:r>
              <a:rPr lang="ru-RU" sz="14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sz="14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SchoolBookSanPin"/>
                <a:cs typeface="Arial" panose="020B0604020202020204" pitchFamily="34" charset="0"/>
              </a:rPr>
              <a:t>атмосферное</a:t>
            </a:r>
            <a:r>
              <a:rPr lang="ru-RU" sz="14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SchoolBookSanPin"/>
                <a:cs typeface="Arial" panose="020B0604020202020204" pitchFamily="34" charset="0"/>
              </a:rPr>
              <a:t>давление</a:t>
            </a:r>
            <a:r>
              <a:rPr lang="ru-RU" sz="14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sz="14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SchoolBookSanPin"/>
                <a:cs typeface="Arial" panose="020B0604020202020204" pitchFamily="34" charset="0"/>
              </a:rPr>
              <a:t>направление</a:t>
            </a:r>
            <a:r>
              <a:rPr lang="ru-RU" sz="14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SchoolBookSanPin"/>
                <a:cs typeface="Arial" panose="020B0604020202020204" pitchFamily="34" charset="0"/>
              </a:rPr>
              <a:t>ветра</a:t>
            </a:r>
            <a:r>
              <a:rPr lang="ru-RU" sz="14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sz="14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SchoolBookSanPin"/>
                <a:cs typeface="Arial" panose="020B0604020202020204" pitchFamily="34" charset="0"/>
              </a:rPr>
              <a:t>облачность</a:t>
            </a:r>
            <a:r>
              <a:rPr lang="ru-RU" sz="14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sz="14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SchoolBookSanPin"/>
                <a:cs typeface="Arial" panose="020B0604020202020204" pitchFamily="34" charset="0"/>
              </a:rPr>
              <a:t>амплитуду</a:t>
            </a:r>
            <a:r>
              <a:rPr lang="ru-RU" sz="14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SchoolBookSanPin"/>
                <a:cs typeface="Arial" panose="020B0604020202020204" pitchFamily="34" charset="0"/>
              </a:rPr>
              <a:t>температур</a:t>
            </a:r>
            <a:r>
              <a:rPr lang="ru-RU" sz="14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sz="14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SchoolBookSanPin"/>
                <a:cs typeface="Arial" panose="020B0604020202020204" pitchFamily="34" charset="0"/>
              </a:rPr>
              <a:t>среднюю</a:t>
            </a:r>
            <a:r>
              <a:rPr lang="ru-RU" sz="14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SchoolBookSanPin"/>
                <a:cs typeface="Arial" panose="020B0604020202020204" pitchFamily="34" charset="0"/>
              </a:rPr>
              <a:t>температуру</a:t>
            </a:r>
            <a:r>
              <a:rPr lang="ru-RU" sz="14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SchoolBookSanPin"/>
                <a:cs typeface="Arial" panose="020B0604020202020204" pitchFamily="34" charset="0"/>
              </a:rPr>
              <a:t>воздуха</a:t>
            </a:r>
            <a:r>
              <a:rPr lang="ru-RU" sz="14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SchoolBookSanPin"/>
                <a:cs typeface="Arial" panose="020B0604020202020204" pitchFamily="34" charset="0"/>
              </a:rPr>
              <a:t>за</a:t>
            </a:r>
            <a:r>
              <a:rPr lang="ru-RU" sz="14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SchoolBookSanPin"/>
                <a:cs typeface="Arial" panose="020B0604020202020204" pitchFamily="34" charset="0"/>
              </a:rPr>
              <a:t>сутки /месяц</a:t>
            </a:r>
            <a:r>
              <a:rPr lang="ru-RU" sz="14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SchoolBookSanPin"/>
                <a:cs typeface="Arial" panose="020B0604020202020204" pitchFamily="34" charset="0"/>
              </a:rPr>
              <a:t>с</a:t>
            </a:r>
            <a:r>
              <a:rPr lang="ru-RU" sz="14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SchoolBookSanPin"/>
                <a:cs typeface="Arial" panose="020B0604020202020204" pitchFamily="34" charset="0"/>
              </a:rPr>
              <a:t>использованием</a:t>
            </a:r>
            <a:r>
              <a:rPr lang="ru-RU" sz="14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SchoolBookSanPin"/>
                <a:cs typeface="Arial" panose="020B0604020202020204" pitchFamily="34" charset="0"/>
              </a:rPr>
              <a:t>различных</a:t>
            </a:r>
            <a:r>
              <a:rPr lang="ru-RU" sz="14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SchoolBookSanPin"/>
                <a:cs typeface="Arial" panose="020B0604020202020204" pitchFamily="34" charset="0"/>
              </a:rPr>
              <a:t>источников</a:t>
            </a:r>
            <a:r>
              <a:rPr lang="ru-RU" sz="14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SchoolBookSanPin"/>
                <a:cs typeface="Arial" panose="020B0604020202020204" pitchFamily="34" charset="0"/>
              </a:rPr>
              <a:t>информации</a:t>
            </a:r>
            <a:r>
              <a:rPr lang="ru-RU" sz="14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SchoolBookSanPin"/>
                <a:cs typeface="Arial" panose="020B0604020202020204" pitchFamily="34" charset="0"/>
              </a:rPr>
              <a:t>- вести</a:t>
            </a:r>
            <a:r>
              <a:rPr lang="ru-RU" sz="14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SchoolBookSanPin"/>
                <a:cs typeface="Arial" panose="020B0604020202020204" pitchFamily="34" charset="0"/>
              </a:rPr>
              <a:t>простейшие</a:t>
            </a:r>
            <a:r>
              <a:rPr lang="ru-RU" sz="14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SchoolBookSanPin"/>
                <a:cs typeface="Arial" panose="020B0604020202020204" pitchFamily="34" charset="0"/>
              </a:rPr>
              <a:t>наблюдения</a:t>
            </a:r>
            <a:r>
              <a:rPr lang="ru-RU" sz="14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SchoolBookSanPin"/>
                <a:cs typeface="Arial" panose="020B0604020202020204" pitchFamily="34" charset="0"/>
              </a:rPr>
              <a:t>за различными объектами наблюдений - растительностью, животными, водоёмами, атмосферными явлениями, за погодой своей местности</a:t>
            </a:r>
            <a:r>
              <a:rPr lang="ru-RU" sz="1400" dirty="0" smtClean="0">
                <a:solidFill>
                  <a:srgbClr val="242021"/>
                </a:solidFill>
                <a:effectLst/>
                <a:latin typeface="Arial" panose="020B0604020202020204" pitchFamily="34" charset="0"/>
                <a:ea typeface="SchoolBookSanPin"/>
                <a:cs typeface="Arial" panose="020B0604020202020204" pitchFamily="34" charset="0"/>
              </a:rPr>
              <a:t>.</a:t>
            </a:r>
            <a:endParaRPr lang="ru-RU" sz="1400" dirty="0" smtClean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endParaRPr lang="ru-RU" sz="1400" i="1" dirty="0" smtClean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1400" i="1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Оборудование: </a:t>
            </a:r>
            <a:r>
              <a:rPr lang="ru-RU" sz="14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дневник наблюдений, календарь погоды, наружный термометр и другие метеорологические приборы.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7255" y="3688773"/>
            <a:ext cx="7723909" cy="301621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ru-RU" sz="1000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Метапредметные</a:t>
            </a:r>
            <a:r>
              <a:rPr lang="ru-RU" sz="10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результаты</a:t>
            </a:r>
            <a:endParaRPr lang="ru-RU" sz="1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000" i="1" u="sng" dirty="0">
                <a:latin typeface="Arial" panose="020B0604020202020204" pitchFamily="34" charset="0"/>
                <a:cs typeface="Arial" panose="020B0604020202020204" pitchFamily="34" charset="0"/>
              </a:rPr>
              <a:t>а) универсальные познавательные действия:</a:t>
            </a:r>
            <a:endParaRPr lang="ru-RU" sz="10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10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базовые логические действия </a:t>
            </a:r>
            <a:endParaRPr lang="ru-RU" sz="1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- выявлять существенные признаки географических процессов и явлений;</a:t>
            </a:r>
          </a:p>
          <a:p>
            <a:pPr lvl="0"/>
            <a:r>
              <a:rPr lang="ru-RU" sz="10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базовые исследовательские действия</a:t>
            </a:r>
            <a:endParaRPr lang="ru-RU" sz="1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- проводить по плану несложное географическое исследование, в том числе на краеведческом материале, по установлению особенностей географических процессов и явлений;</a:t>
            </a:r>
          </a:p>
          <a:p>
            <a:pPr lvl="0"/>
            <a:r>
              <a:rPr lang="ru-RU" sz="10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 с информацией</a:t>
            </a:r>
            <a:endParaRPr lang="ru-RU" sz="1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- самостоятельно выбирать оптимальную форму представления географической информации.</a:t>
            </a:r>
          </a:p>
          <a:p>
            <a:r>
              <a:rPr lang="ru-RU" sz="1000" i="1" u="sng" dirty="0">
                <a:latin typeface="Arial" panose="020B0604020202020204" pitchFamily="34" charset="0"/>
                <a:cs typeface="Arial" panose="020B0604020202020204" pitchFamily="34" charset="0"/>
              </a:rPr>
              <a:t>б) универсальные коммуникативные действия: </a:t>
            </a:r>
            <a:endParaRPr lang="ru-RU" sz="10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10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совместная деятельность (сотрудничество)</a:t>
            </a:r>
            <a:endParaRPr lang="ru-RU" sz="1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- принимать цель совместной деятельности при выполнении учебных географических проектов, коллективно строить действия по её достижению: распределять роли, договариваться, обсуждать процесс и результат совместной работы;</a:t>
            </a:r>
          </a:p>
          <a:p>
            <a:pPr lvl="0"/>
            <a:r>
              <a:rPr lang="ru-RU" sz="10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общение:</a:t>
            </a:r>
            <a:r>
              <a:rPr lang="ru-RU" sz="1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в ходе диалога и/или дискуссии задавать вопросы по существу обсуждаемой темы и высказывать идеи, нацеленные на решение задачи и поддержание благожелательности общения.</a:t>
            </a:r>
          </a:p>
          <a:p>
            <a:r>
              <a:rPr lang="ru-RU" sz="1000" i="1" u="sng" dirty="0">
                <a:latin typeface="Arial" panose="020B0604020202020204" pitchFamily="34" charset="0"/>
                <a:cs typeface="Arial" panose="020B0604020202020204" pitchFamily="34" charset="0"/>
              </a:rPr>
              <a:t>в) универсальные регулятивные действия</a:t>
            </a:r>
            <a:r>
              <a:rPr lang="ru-RU" sz="1000" i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10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самоорганизация</a:t>
            </a:r>
            <a:endParaRPr lang="ru-RU" sz="1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- составлять план действий (план реализации намеченного алгоритма решения по проведению фенологических наблюдений в природе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06244" y="3688773"/>
            <a:ext cx="3366655" cy="2862322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Предметные </a:t>
            </a:r>
            <a:r>
              <a:rPr lang="ru-RU" sz="12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результаты</a:t>
            </a:r>
          </a:p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ФРП</a:t>
            </a:r>
          </a:p>
          <a:p>
            <a:pPr algn="just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представлять результаты фенологических наблюдений и наблюдений за погодой в различной форме (табличной, графи-</a:t>
            </a:r>
          </a:p>
          <a:p>
            <a:pPr algn="just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ческой, географического описания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ru-RU" sz="1200" i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2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ПРП</a:t>
            </a:r>
            <a:endParaRPr lang="ru-RU" sz="1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Tx/>
              <a:buChar char="-"/>
            </a:pPr>
            <a:r>
              <a:rPr lang="ru-RU" sz="1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проводить </a:t>
            </a:r>
            <a:r>
              <a:rPr lang="ru-RU" sz="1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фенологические наблюдения и наблюдения за погодой</a:t>
            </a:r>
            <a:r>
              <a:rPr lang="ru-RU" sz="1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171450" indent="-171450">
              <a:buFontTx/>
              <a:buChar char="-"/>
            </a:pPr>
            <a:endParaRPr lang="ru-RU" sz="1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Tx/>
              <a:buChar char="-"/>
            </a:pPr>
            <a:r>
              <a:rPr lang="ru-RU" sz="1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фиксировать </a:t>
            </a:r>
            <a:r>
              <a:rPr lang="ru-RU" sz="1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результаты фенологических наблюдений и наблюдений за погодой в различной форме (табличной, графической, географического описания</a:t>
            </a:r>
            <a:r>
              <a:rPr lang="ru-RU" sz="1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7255" y="411166"/>
            <a:ext cx="115728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Практическая работа 1.  Организация фенологических наблюдений в природе: планирование, участие в групповой работе, форма систематизации данных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6827" y="41834"/>
            <a:ext cx="3314700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+mj-lt"/>
              </a:rPr>
              <a:t>Наблюдения в природе</a:t>
            </a:r>
            <a:endParaRPr lang="ru-RU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54281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553575" y="4199902"/>
            <a:ext cx="2479965" cy="2308324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Н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аблюдения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за изменением высоты полуденного солнца и определение продолжительности 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дня</a:t>
            </a:r>
            <a:endParaRPr lang="ru-RU" dirty="0" smtClean="0"/>
          </a:p>
          <a:p>
            <a:endParaRPr lang="ru-RU" dirty="0"/>
          </a:p>
          <a:p>
            <a:pPr algn="just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Учащиеся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выполняют наблюдение в 20-х числах каждого месяца в течение всего учебного года</a:t>
            </a:r>
            <a:r>
              <a:rPr lang="ru-RU" sz="1400" dirty="0"/>
              <a:t>. </a:t>
            </a:r>
            <a:endParaRPr lang="ru-RU" sz="14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366278" y="4153735"/>
            <a:ext cx="3608245" cy="2400657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Требования к выбору объектов наблюдения</a:t>
            </a:r>
            <a:r>
              <a:rPr lang="ru-RU" sz="14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</a:p>
          <a:p>
            <a:pPr algn="just">
              <a:spcAft>
                <a:spcPts val="0"/>
              </a:spcAft>
            </a:pPr>
            <a:endParaRPr lang="ru-RU" sz="1400" dirty="0" smtClean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>
              <a:spcAft>
                <a:spcPts val="0"/>
              </a:spcAft>
              <a:buFontTx/>
              <a:buChar char="-"/>
            </a:pPr>
            <a:r>
              <a:rPr lang="ru-RU" sz="12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объекты наблюдений должны быть широко распространены, </a:t>
            </a:r>
          </a:p>
          <a:p>
            <a:pPr marL="171450" indent="-171450" algn="just">
              <a:spcAft>
                <a:spcPts val="0"/>
              </a:spcAft>
              <a:buFontTx/>
              <a:buChar char="-"/>
            </a:pPr>
            <a:endParaRPr lang="ru-RU" sz="1200" dirty="0" smtClean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ru-RU" sz="12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объекты наблюдений должны быть хорошо известны и безошибочно узнаваемы,</a:t>
            </a:r>
          </a:p>
          <a:p>
            <a:pPr marL="285750" indent="-285750" algn="just">
              <a:spcAft>
                <a:spcPts val="0"/>
              </a:spcAft>
              <a:buFontTx/>
              <a:buChar char="-"/>
            </a:pPr>
            <a:endParaRPr lang="ru-RU" sz="1200" dirty="0" smtClean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ru-RU" sz="12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отмечаемые явления должны относиться к наиболее характерным для отдельных сезонов года.</a:t>
            </a:r>
            <a:endParaRPr lang="ru-RU" sz="1400" dirty="0" smtClean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18277" y="4184512"/>
            <a:ext cx="5091544" cy="236988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Участок для наблюдений должен отвечать следующим требованиям</a:t>
            </a:r>
            <a:r>
              <a:rPr lang="ru-RU" sz="1200" dirty="0" smtClean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</a:p>
          <a:p>
            <a:pPr algn="just">
              <a:spcAft>
                <a:spcPts val="0"/>
              </a:spcAft>
            </a:pPr>
            <a:endParaRPr lang="ru-RU" sz="1200" dirty="0" smtClean="0">
              <a:effectLst/>
              <a:latin typeface="Century Gothic" panose="020B0502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ru-RU" sz="12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удобство для посещения в течение многих лет, </a:t>
            </a:r>
          </a:p>
          <a:p>
            <a:pPr algn="just">
              <a:spcAft>
                <a:spcPts val="0"/>
              </a:spcAft>
            </a:pPr>
            <a:endParaRPr lang="ru-RU" sz="1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ru-RU" sz="12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типичность участка для данной местности,</a:t>
            </a:r>
          </a:p>
          <a:p>
            <a:pPr marL="171450" indent="-171450" algn="just">
              <a:spcAft>
                <a:spcPts val="0"/>
              </a:spcAft>
              <a:buFontTx/>
              <a:buChar char="-"/>
            </a:pPr>
            <a:endParaRPr lang="ru-RU" sz="1200" dirty="0" smtClean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ru-RU" sz="12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древесные растения на участке должны быть представлены достаточно большими группами (не менее 5- 10), </a:t>
            </a:r>
          </a:p>
          <a:p>
            <a:pPr marL="171450" indent="-171450" algn="just">
              <a:spcAft>
                <a:spcPts val="0"/>
              </a:spcAft>
              <a:buFontTx/>
              <a:buChar char="-"/>
            </a:pPr>
            <a:endParaRPr lang="ru-RU" sz="1200" dirty="0" smtClean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ru-RU" sz="12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травянистые растения должны быть представлены достаточно большим количеством экземпляров.</a:t>
            </a:r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6278" y="1361749"/>
            <a:ext cx="11533909" cy="2308324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 работы: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формирование умений организации фенологических наблюдений в природе: планирование работы, участие в групповой работе, выбор форм систематизации данных.</a:t>
            </a:r>
          </a:p>
          <a:p>
            <a:r>
              <a:rPr lang="ru-RU" sz="14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Задачи:</a:t>
            </a:r>
            <a:endParaRPr lang="ru-RU" sz="1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- спланировать проведение фенологических наблюдений в природе;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- создать малые рабочие группы, каждая из которых будет проводить наблюдение за отдельным параметром / объектом природы / явлением природы или вести наблюдение в отдельный временной период;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- определить участие/ответственность отдельных учащихся в групповой работе при проведении фенологических наблюдений в природе;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- выбрать форму систематизации и фиксации данных наблюдений за отдельными компонентами природы;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- выполнять измерительные действия в течение определённого период</a:t>
            </a:r>
            <a:r>
              <a:rPr lang="ru-RU" dirty="0"/>
              <a:t>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6278" y="185590"/>
            <a:ext cx="115728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Практическая работа 1.  Организация фенологических наблюдений в природе: планирование, участие в групповой работе, форма систематизации данных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6278" y="750586"/>
            <a:ext cx="1573427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Обучающая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633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6278" y="1358214"/>
            <a:ext cx="5257050" cy="5324535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4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Ход </a:t>
            </a:r>
            <a:r>
              <a:rPr lang="ru-RU" sz="14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работы</a:t>
            </a:r>
          </a:p>
          <a:p>
            <a:pPr algn="just"/>
            <a:endParaRPr lang="ru-RU" sz="1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Выбрать участок для наблюдения. </a:t>
            </a:r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Выбрать объекты для наблюдений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Спланировать проведение фенологических наблюдений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Распределить ответственность между членами группы за проведение фенологических наблюдений за различными объектами наблюдений (растительностью, животными, водоёмами, атмосферными явлениями, температурой воздуха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Описать участок наблюдения — расположение, состав растительности, состав типичных животных (включая насекомых), тип водоёма и пр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Познакомиться с условными обозначениями элементов погоды в приложениях учебника / в тетради-практикуме / в предложенной учителем памятке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Фиксировать ежедневно изменения в природе (метеорологические явления, сезонные изменения в растительном и животном мире, изменения водоёмов) с помощью условных знаков в дневнике наблюдений (таблицы 1, 2, 3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Вносить в дневник наблюдения сведения о других явлениях, которые привлекли к себе внимание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2036" y="1122652"/>
            <a:ext cx="5917622" cy="193590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2734" y="3170492"/>
            <a:ext cx="5917622" cy="213599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2733" y="5418419"/>
            <a:ext cx="5917623" cy="893381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366278" y="280555"/>
            <a:ext cx="115728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Практическая работа 1.  Организация фенологических наблюдений в природе: планирование, участие в групповой работе, форма систематизации данных</a:t>
            </a:r>
            <a:endParaRPr lang="ru-RU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8637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763" y="1125751"/>
            <a:ext cx="3594098" cy="2119956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0217" y="3220994"/>
            <a:ext cx="3946697" cy="3409609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1583" y="1293341"/>
            <a:ext cx="4205905" cy="5255741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4548781" y="1200150"/>
            <a:ext cx="2057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+mj-lt"/>
              </a:rPr>
              <a:t>Оборудование</a:t>
            </a:r>
            <a:endParaRPr lang="ru-RU" dirty="0"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66278" y="185590"/>
            <a:ext cx="115728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Практическая работа 1.  Организация фенологических наблюдений в природе: планирование, участие в групповой работе, форма систематизации данных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01687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65116" y="341696"/>
            <a:ext cx="101934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ПРАКТИЧЕСКАЯ РАБОТА 1. ВЫЯВЛЕНИЕ ЗАКОНОМЕРНОСТЕЙ ИЗМЕНЕНИЯ ПРОДОЛЖИТЕЛЬНОСТИ ДНЯ И ВЫСОТЫ СОЛНЦА НАД ГОРИЗОНТОМ В ЗАВИСИМОСТИ </a:t>
            </a:r>
            <a:endParaRPr lang="ru-RU" dirty="0" smtClean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ОТ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ГЕОГРАФИЧЕСКОЙ ШИРОТЫ И ВРЕМЕНИ ГОДА НА ТЕРРИТОРИИ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РОССИИ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3454" y="1626375"/>
            <a:ext cx="11035145" cy="954107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виды деятельности обучающихся /формируемые умения</a:t>
            </a:r>
            <a:r>
              <a:rPr lang="ru-RU" sz="1400" b="1" i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ru-RU" sz="14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устанавливать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эмпирические зависимости между продолжительностью дня и географической широтой местности, </a:t>
            </a:r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между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высотой Солнца над горизонтом и географической широтой местности на основе анализа данных наблюдений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3453" y="2805545"/>
            <a:ext cx="11035145" cy="954107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2.Предметные </a:t>
            </a:r>
            <a:r>
              <a:rPr lang="ru-RU" sz="1400" b="1" i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результаты</a:t>
            </a:r>
          </a:p>
          <a:p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- устанавливать эмпирические зависимости между продолжительностью дня и географической широтой местности, между высотой Солнца над горизонтом и географической широтой местности на основе анализа данных наблюдений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8764" y="4062846"/>
            <a:ext cx="1115983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Ход работы:</a:t>
            </a:r>
            <a:endParaRPr lang="ru-RU" sz="1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Создать малые рабочие группы, каждая из которых будет проводить сбор информации по отдельной группе показателей по различным временным отрезкам.</a:t>
            </a: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Определить участие/ответственность отдельных учащихся в групповой работе за сбор информации по отдельной группе показателей.</a:t>
            </a: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Подготовить единую форму систематизации данных и представления результатов сбора актуальной информации.</a:t>
            </a: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Установить перечень населённых пунктов на территории России, для которых будут вестись необходимые расчёты.</a:t>
            </a: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Определить высоту Солнца над горизонтом на широте населённого пункта в дни равноденствия и солнцестояния;</a:t>
            </a: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Определить продолжительность дня на широте населённого пункта в дни равноденствия и солнцестояния.</a:t>
            </a: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Установить зависимость между продолжительностью дня и высотой Солнца над горизонтом и географической широтой.</a:t>
            </a: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Установить зависимость между продолжительностью дня и высотой Солнца над горизонтом и временем года.</a:t>
            </a: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Сделать вывод о закономерных изменениях продолжительности дня и высоты солнца над горизонтом в зависимости от географической широты и времени года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-27636"/>
            <a:ext cx="3314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+mj-lt"/>
              </a:rPr>
              <a:t>Наблюдения в природе</a:t>
            </a:r>
            <a:endParaRPr lang="ru-RU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25888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4515" y="1455593"/>
            <a:ext cx="6686550" cy="207645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4515" y="4096182"/>
            <a:ext cx="6696075" cy="19907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14400" y="197427"/>
            <a:ext cx="108273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ПРАКТИЧЕСКАЯ РАБОТА 1. ВЫЯВЛЕНИЕ ЗАКОНОМЕРНОСТЕЙ ИЗМЕНЕНИЯ ПРОДОЛЖИТЕЛЬНОСТИ ДНЯ И ВЫСОТЫ СОЛНЦА НАД ГОРИЗОНТОМ В ЗАВИСИМОСТИ </a:t>
            </a:r>
            <a:endParaRPr lang="ru-RU" dirty="0" smtClean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ОТ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ГЕОГРАФИЧЕСКОЙ ШИРОТЫ И ВРЕМЕНИ ГОДА НА ТЕРРИТОРИИ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РОССИИ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34515" y="6224155"/>
            <a:ext cx="6696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Данные таблиц получены на сайте </a:t>
            </a:r>
            <a:r>
              <a:rPr lang="ru-RU" u="sng" dirty="0">
                <a:hlinkClick r:id="rId4"/>
              </a:rPr>
              <a:t>http://gotourl.ru/7472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42560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5409" y="155864"/>
            <a:ext cx="11087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ПРАКТИЧЕСКАЯ РАБОТА 1.  </a:t>
            </a:r>
            <a:endParaRPr lang="ru-RU" dirty="0" smtClean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АНАЛИЗ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РЕЗУЛЬТАТОВ ФЕНОЛОГИЧЕСКИХ НАБЛЮДЕНИЙ И НАБЛЮДЕНИЙ ЗА ПОГОДОЙ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75409" y="1194955"/>
            <a:ext cx="10983191" cy="1815882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 работы: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формирование умений обрабатывать и анализировать материалы своих фенологических наблюдений и наблюдений за погодой.</a:t>
            </a:r>
          </a:p>
          <a:p>
            <a:endParaRPr lang="ru-RU" sz="14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i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Задачи</a:t>
            </a:r>
            <a:r>
              <a:rPr lang="ru-RU" sz="14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1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- обработать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результаты фенологических наблюдений и наблюдений за погодой;</a:t>
            </a:r>
          </a:p>
          <a:p>
            <a:pPr lvl="0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- представить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полученные результаты в виде графиков и диаграмм и иных форм представления результатов наблюдений; </a:t>
            </a:r>
          </a:p>
          <a:p>
            <a:pPr lvl="0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- проанализировать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полученные данные;</a:t>
            </a:r>
          </a:p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- сделать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выводы о состоянии поверхностных вод, растительного и животного мира и погоды в течение периода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наблюдений</a:t>
            </a:r>
            <a:r>
              <a:rPr lang="ru-RU" sz="1400" dirty="0" smtClean="0"/>
              <a:t>.</a:t>
            </a:r>
            <a:endParaRPr lang="ru-RU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675409" y="4675909"/>
            <a:ext cx="10983191" cy="738664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Предметные результаты</a:t>
            </a:r>
            <a:endParaRPr lang="ru-RU" sz="1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- представлять результаты фенологических наблюдений и наблюдений за погодой в различной форме (табличной, графической, географического описания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506" y="3366319"/>
            <a:ext cx="10983191" cy="954107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виды деятельности обучающихся /формируемые умения</a:t>
            </a:r>
            <a:r>
              <a:rPr lang="ru-RU" sz="1400" b="1" i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ru-RU" sz="14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- систематизировать результаты наблюдений;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- делать предположения, объясняющие результаты наблюдений</a:t>
            </a:r>
          </a:p>
        </p:txBody>
      </p:sp>
    </p:spTree>
    <p:extLst>
      <p:ext uri="{BB962C8B-B14F-4D97-AF65-F5344CB8AC3E}">
        <p14:creationId xmlns:p14="http://schemas.microsoft.com/office/powerpoint/2010/main" val="138079977"/>
      </p:ext>
    </p:extLst>
  </p:cSld>
  <p:clrMapOvr>
    <a:masterClrMapping/>
  </p:clrMapOvr>
</p:sld>
</file>

<file path=ppt/theme/theme1.xml><?xml version="1.0" encoding="utf-8"?>
<a:theme xmlns:a="http://schemas.openxmlformats.org/drawingml/2006/main" name="КОИРО2">
  <a:themeElements>
    <a:clrScheme name="КОИРО">
      <a:dk1>
        <a:srgbClr val="181818"/>
      </a:dk1>
      <a:lt1>
        <a:srgbClr val="FFFFFF"/>
      </a:lt1>
      <a:dk2>
        <a:srgbClr val="3E6128"/>
      </a:dk2>
      <a:lt2>
        <a:srgbClr val="F2F2F2"/>
      </a:lt2>
      <a:accent1>
        <a:srgbClr val="338558"/>
      </a:accent1>
      <a:accent2>
        <a:srgbClr val="C00000"/>
      </a:accent2>
      <a:accent3>
        <a:srgbClr val="A5A5A5"/>
      </a:accent3>
      <a:accent4>
        <a:srgbClr val="2E481E"/>
      </a:accent4>
      <a:accent5>
        <a:srgbClr val="800000"/>
      </a:accent5>
      <a:accent6>
        <a:srgbClr val="323F4F"/>
      </a:accent6>
      <a:hlink>
        <a:srgbClr val="29401A"/>
      </a:hlink>
      <a:folHlink>
        <a:srgbClr val="C00000"/>
      </a:folHlink>
    </a:clrScheme>
    <a:fontScheme name="КОИРО">
      <a:majorFont>
        <a:latin typeface="Century Gothic"/>
        <a:ea typeface=""/>
        <a:cs typeface=""/>
      </a:majorFont>
      <a:minorFont>
        <a:latin typeface="Garamond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КОИРО2" id="{4BB1C634-15C3-4DD6-B97C-DFF39F42870C}" vid="{7019F9F6-4BBD-49F0-8A48-626BD501D53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619ABD8F6D586447BEC745CCCE922233" ma:contentTypeVersion="49" ma:contentTypeDescription="Создание документа." ma:contentTypeScope="" ma:versionID="e7ba8c9a17f5fac8e8a0ba3372aa7e3c">
  <xsd:schema xmlns:xsd="http://www.w3.org/2001/XMLSchema" xmlns:xs="http://www.w3.org/2001/XMLSchema" xmlns:p="http://schemas.microsoft.com/office/2006/metadata/properties" xmlns:ns2="f13cd17a-5410-446a-96bd-44fada269ec3" xmlns:ns3="4a252ca3-5a62-4c1c-90a6-29f4710e47f8" targetNamespace="http://schemas.microsoft.com/office/2006/metadata/properties" ma:root="true" ma:fieldsID="3ef2d5c7c49e63c501edd87c472c3fdd" ns2:_="" ns3:_="">
    <xsd:import namespace="f13cd17a-5410-446a-96bd-44fada269ec3"/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3cd17a-5410-446a-96bd-44fada269ec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_dlc_DocId" ma:index="9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0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/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2CCF119-06C3-434F-A66B-82F029889DB3}"/>
</file>

<file path=customXml/itemProps2.xml><?xml version="1.0" encoding="utf-8"?>
<ds:datastoreItem xmlns:ds="http://schemas.openxmlformats.org/officeDocument/2006/customXml" ds:itemID="{15D52F11-5422-4401-A07B-295BB63A1501}"/>
</file>

<file path=customXml/itemProps3.xml><?xml version="1.0" encoding="utf-8"?>
<ds:datastoreItem xmlns:ds="http://schemas.openxmlformats.org/officeDocument/2006/customXml" ds:itemID="{8E932056-F0A2-4892-A872-4FEBFA928C1C}"/>
</file>

<file path=customXml/itemProps4.xml><?xml version="1.0" encoding="utf-8"?>
<ds:datastoreItem xmlns:ds="http://schemas.openxmlformats.org/officeDocument/2006/customXml" ds:itemID="{94697853-2B5A-4395-ACA4-6F3ABF16BEAD}"/>
</file>

<file path=docProps/app.xml><?xml version="1.0" encoding="utf-8"?>
<Properties xmlns="http://schemas.openxmlformats.org/officeDocument/2006/extended-properties" xmlns:vt="http://schemas.openxmlformats.org/officeDocument/2006/docPropsVTypes">
  <Template>ВПР СПО_09.02.2022</Template>
  <TotalTime>559</TotalTime>
  <Words>3259</Words>
  <Application>Microsoft Office PowerPoint</Application>
  <PresentationFormat>Широкоэкранный</PresentationFormat>
  <Paragraphs>337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8" baseType="lpstr">
      <vt:lpstr>Arial</vt:lpstr>
      <vt:lpstr>Calibri</vt:lpstr>
      <vt:lpstr>Century Gothic</vt:lpstr>
      <vt:lpstr>Garamond</vt:lpstr>
      <vt:lpstr>OfficinaSansMediumITC-Regular</vt:lpstr>
      <vt:lpstr>SchoolBookSanPin</vt:lpstr>
      <vt:lpstr>Times New Roman</vt:lpstr>
      <vt:lpstr>Wingdings</vt:lpstr>
      <vt:lpstr>КОИРО2</vt:lpstr>
      <vt:lpstr>Методика проведения практических работ в курсе географии основной школы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38</cp:revision>
  <cp:lastPrinted>2023-08-24T09:18:18Z</cp:lastPrinted>
  <dcterms:created xsi:type="dcterms:W3CDTF">2023-08-23T17:42:36Z</dcterms:created>
  <dcterms:modified xsi:type="dcterms:W3CDTF">2023-09-13T12:22:26Z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0x010100619ABD8F6D586447BEC745CCCE922233</vt:lpwstr>
  </property>
</Properties>
</file>