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8"/>
  </p:handoutMasterIdLst>
  <p:sldIdLst>
    <p:sldId id="257" r:id="rId2"/>
    <p:sldId id="260" r:id="rId3"/>
    <p:sldId id="267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31.10.2023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" y="5665863"/>
            <a:ext cx="1064389" cy="9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56" y="120630"/>
            <a:ext cx="1354614" cy="10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img-fotki.yandex.ru/get/6825/39663434.691/0_9fa28_6c5eb512_X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7" y="5440844"/>
            <a:ext cx="872911" cy="86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liparts.co/cliparts/E8T/6Ma/E8T6ManiE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88108"/>
            <a:ext cx="1447798" cy="124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0797"/>
          <a:stretch/>
        </p:blipFill>
        <p:spPr bwMode="auto">
          <a:xfrm>
            <a:off x="-12510" y="6358071"/>
            <a:ext cx="12204510" cy="49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b="16017"/>
          <a:stretch/>
        </p:blipFill>
        <p:spPr bwMode="auto">
          <a:xfrm>
            <a:off x="0" y="0"/>
            <a:ext cx="12200554" cy="496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89821"/>
          <a:stretch/>
        </p:blipFill>
        <p:spPr bwMode="auto">
          <a:xfrm>
            <a:off x="-12510" y="0"/>
            <a:ext cx="12204510" cy="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art-apple.ru/albums/userpics/10001/Earth-concep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3"/>
          <a:stretch/>
        </p:blipFill>
        <p:spPr bwMode="auto">
          <a:xfrm>
            <a:off x="-12510" y="2"/>
            <a:ext cx="12204510" cy="5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i.pinimg.com/originals/95/9a/10/959a10306ba867e0851735e934de2ba4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418" y="5334882"/>
            <a:ext cx="1663581" cy="124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2" r:id="rId4"/>
    <p:sldLayoutId id="2147483701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5118399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Воздушная оболочка земли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619393" y="5197531"/>
            <a:ext cx="3200400" cy="1001048"/>
          </a:xfrm>
        </p:spPr>
        <p:txBody>
          <a:bodyPr>
            <a:normAutofit lnSpcReduction="10000"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Учитель географии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C8204-E396-45ED-82FD-3AAA01890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4" y="1354015"/>
            <a:ext cx="8859716" cy="49835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A4DDCC3-A87A-463B-9013-8FE14E1701FB}"/>
              </a:ext>
            </a:extLst>
          </p:cNvPr>
          <p:cNvSpPr/>
          <p:nvPr/>
        </p:nvSpPr>
        <p:spPr>
          <a:xfrm>
            <a:off x="2910254" y="290146"/>
            <a:ext cx="4967654" cy="55391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СТРАТОСФЕРА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5B6A11A-A8CD-491E-87FC-BA60500E1BA1}"/>
              </a:ext>
            </a:extLst>
          </p:cNvPr>
          <p:cNvSpPr/>
          <p:nvPr/>
        </p:nvSpPr>
        <p:spPr>
          <a:xfrm>
            <a:off x="281354" y="1107830"/>
            <a:ext cx="5424854" cy="54600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слой от поверхности Земли.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Простирается до высоты 50-55 км.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 разряжен (20% массы атмосферы), им невозможно дышать.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повышается, у верхней границы достигает 0 градусов.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высоте 20-25 км. – озоновый слой. Озоновый слой – экран защищающий от ультрафиолетовых лучей.</a:t>
            </a:r>
          </a:p>
        </p:txBody>
      </p:sp>
    </p:spTree>
    <p:extLst>
      <p:ext uri="{BB962C8B-B14F-4D97-AF65-F5344CB8AC3E}">
        <p14:creationId xmlns:p14="http://schemas.microsoft.com/office/powerpoint/2010/main" val="174261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25B0C0-780D-4C14-886A-14898AD6B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78302"/>
            <a:ext cx="7620000" cy="50609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E1A5CFB-950F-4D9B-A19E-28EE75611DE1}"/>
              </a:ext>
            </a:extLst>
          </p:cNvPr>
          <p:cNvSpPr/>
          <p:nvPr/>
        </p:nvSpPr>
        <p:spPr>
          <a:xfrm>
            <a:off x="2453054" y="237392"/>
            <a:ext cx="7130561" cy="66821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ВЕРХНИЕ СЛОИ АТМОСФЕРЫ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61FEF05-B52B-4349-9C4A-7AF38021E325}"/>
              </a:ext>
            </a:extLst>
          </p:cNvPr>
          <p:cNvSpPr/>
          <p:nvPr/>
        </p:nvSpPr>
        <p:spPr>
          <a:xfrm>
            <a:off x="518746" y="1204545"/>
            <a:ext cx="5292969" cy="4281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Выше 50-55 км.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Мезосфера, термосфера, экзосфера.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Плотность воздуха очень мала.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Явления: северное сияние, метеоры.</a:t>
            </a:r>
          </a:p>
        </p:txBody>
      </p:sp>
    </p:spTree>
    <p:extLst>
      <p:ext uri="{BB962C8B-B14F-4D97-AF65-F5344CB8AC3E}">
        <p14:creationId xmlns:p14="http://schemas.microsoft.com/office/powerpoint/2010/main" val="88699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D7AB3-1674-430A-BD51-F8157BD7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03" y="237065"/>
            <a:ext cx="9561459" cy="638387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082D0C0-6128-4D6D-846D-252D408F650C}"/>
              </a:ext>
            </a:extLst>
          </p:cNvPr>
          <p:cNvSpPr/>
          <p:nvPr/>
        </p:nvSpPr>
        <p:spPr>
          <a:xfrm>
            <a:off x="630291" y="96714"/>
            <a:ext cx="4246685" cy="115179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2080030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DC3CB5-EBE7-4805-AA00-54A350CF6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3" y="1502866"/>
            <a:ext cx="9517178" cy="535513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007D165-0D22-429E-9FE2-22A5605810B9}"/>
              </a:ext>
            </a:extLst>
          </p:cNvPr>
          <p:cNvSpPr/>
          <p:nvPr/>
        </p:nvSpPr>
        <p:spPr>
          <a:xfrm>
            <a:off x="773722" y="167054"/>
            <a:ext cx="9785839" cy="145952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МЕТЕОРОЛОГИЯ</a:t>
            </a:r>
            <a:r>
              <a:rPr lang="ru-RU" sz="3600" b="1" dirty="0">
                <a:solidFill>
                  <a:srgbClr val="002060"/>
                </a:solidFill>
              </a:rPr>
              <a:t> – изучает состояние атмосферы и происходящие в ней процессы.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F253AAA-FD29-48E0-BD46-6AD74D27037C}"/>
              </a:ext>
            </a:extLst>
          </p:cNvPr>
          <p:cNvSpPr/>
          <p:nvPr/>
        </p:nvSpPr>
        <p:spPr>
          <a:xfrm>
            <a:off x="237391" y="1740567"/>
            <a:ext cx="4387363" cy="49503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метеорологии: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наблюдение за погодой;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изучение климатических характеристик;</a:t>
            </a:r>
          </a:p>
          <a:p>
            <a:pPr marL="285750" indent="-285750">
              <a:buFontTx/>
              <a:buChar char="-"/>
            </a:pPr>
            <a:r>
              <a:rPr lang="ru-RU" sz="3200" b="1" dirty="0">
                <a:solidFill>
                  <a:srgbClr val="002060"/>
                </a:solidFill>
              </a:rPr>
              <a:t>наблюдение за химическим составом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369289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41799-D381-4FA5-B5AE-642A2E051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76" y="149470"/>
            <a:ext cx="7102455" cy="45495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8E923-883A-4D1B-9E21-026726EDB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2807090"/>
            <a:ext cx="5201920" cy="39014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F3711CC-3798-4242-8895-C641A7103889}"/>
              </a:ext>
            </a:extLst>
          </p:cNvPr>
          <p:cNvSpPr/>
          <p:nvPr/>
        </p:nvSpPr>
        <p:spPr>
          <a:xfrm>
            <a:off x="685800" y="263769"/>
            <a:ext cx="5099538" cy="2057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 метеостанциях собирается информация о состоянии погоды.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4D338D9-9D49-4389-9AFB-1E5B0E57E695}"/>
              </a:ext>
            </a:extLst>
          </p:cNvPr>
          <p:cNvSpPr/>
          <p:nvPr/>
        </p:nvSpPr>
        <p:spPr>
          <a:xfrm>
            <a:off x="4874636" y="4536832"/>
            <a:ext cx="7102455" cy="2057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Температура воздуха, направление и скорость ветра, атмосферное давление, количество и виды выпавших осадков.</a:t>
            </a:r>
          </a:p>
        </p:txBody>
      </p:sp>
    </p:spTree>
    <p:extLst>
      <p:ext uri="{BB962C8B-B14F-4D97-AF65-F5344CB8AC3E}">
        <p14:creationId xmlns:p14="http://schemas.microsoft.com/office/powerpoint/2010/main" val="266409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7329A-A02C-47E9-A9BA-E838A3CC2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93" y="0"/>
            <a:ext cx="9468907" cy="648304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13A433A-22A3-41BB-A2EA-F8FFB3FDC7F6}"/>
              </a:ext>
            </a:extLst>
          </p:cNvPr>
          <p:cNvSpPr/>
          <p:nvPr/>
        </p:nvSpPr>
        <p:spPr>
          <a:xfrm>
            <a:off x="193432" y="246185"/>
            <a:ext cx="4783014" cy="3429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Для более точного составления прогноза погоды используют данные, полученные с искусственных спутников Земли.</a:t>
            </a:r>
          </a:p>
        </p:txBody>
      </p:sp>
    </p:spTree>
    <p:extLst>
      <p:ext uri="{BB962C8B-B14F-4D97-AF65-F5344CB8AC3E}">
        <p14:creationId xmlns:p14="http://schemas.microsoft.com/office/powerpoint/2010/main" val="84678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Параграф 36 прочитать, вопросы 5,6 стр. 122 (письменно), записи в тетради.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377424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A95E91-99CC-4B50-9937-4E82FDD0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91" y="930651"/>
            <a:ext cx="9549618" cy="5927349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DA514B5-4770-49BA-8280-1E555BC87D15}"/>
              </a:ext>
            </a:extLst>
          </p:cNvPr>
          <p:cNvSpPr/>
          <p:nvPr/>
        </p:nvSpPr>
        <p:spPr>
          <a:xfrm>
            <a:off x="227135" y="298938"/>
            <a:ext cx="11737730" cy="18200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Голубое свечение вокруг Земли –</a:t>
            </a:r>
          </a:p>
          <a:p>
            <a:pPr algn="ctr"/>
            <a:r>
              <a:rPr lang="ru-R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атмосфера</a:t>
            </a:r>
            <a:r>
              <a:rPr lang="ru-R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цвет – придает кислород.</a:t>
            </a:r>
          </a:p>
        </p:txBody>
      </p:sp>
    </p:spTree>
    <p:extLst>
      <p:ext uri="{BB962C8B-B14F-4D97-AF65-F5344CB8AC3E}">
        <p14:creationId xmlns:p14="http://schemas.microsoft.com/office/powerpoint/2010/main" val="251355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F9C90-92CF-4023-A4B1-91944A27F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62" y="1534983"/>
            <a:ext cx="7851165" cy="52205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508FB3-7205-4DA9-B4DE-860617DBB238}"/>
              </a:ext>
            </a:extLst>
          </p:cNvPr>
          <p:cNvSpPr/>
          <p:nvPr/>
        </p:nvSpPr>
        <p:spPr>
          <a:xfrm>
            <a:off x="351692" y="287106"/>
            <a:ext cx="8352692" cy="14331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r>
              <a:rPr lang="ru-RU" sz="4000" b="1" dirty="0">
                <a:solidFill>
                  <a:srgbClr val="002060"/>
                </a:solidFill>
              </a:rPr>
              <a:t> – воздушная оболочка Земли.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7C03CAE-748F-4AC5-AAD9-42A0D03DCB08}"/>
              </a:ext>
            </a:extLst>
          </p:cNvPr>
          <p:cNvSpPr/>
          <p:nvPr/>
        </p:nvSpPr>
        <p:spPr>
          <a:xfrm>
            <a:off x="351692" y="2249738"/>
            <a:ext cx="5046785" cy="307327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Невидимая газовая оболочка. Это самая верхняя и наименее плотная оболочка нашей планеты.</a:t>
            </a:r>
          </a:p>
        </p:txBody>
      </p:sp>
    </p:spTree>
    <p:extLst>
      <p:ext uri="{BB962C8B-B14F-4D97-AF65-F5344CB8AC3E}">
        <p14:creationId xmlns:p14="http://schemas.microsoft.com/office/powerpoint/2010/main" val="402618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41926A-C075-4085-944D-F2ED51BE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15" y="65942"/>
            <a:ext cx="6726115" cy="672611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392B57E-E86A-4C73-876C-C7AA486DE250}"/>
              </a:ext>
            </a:extLst>
          </p:cNvPr>
          <p:cNvSpPr/>
          <p:nvPr/>
        </p:nvSpPr>
        <p:spPr>
          <a:xfrm>
            <a:off x="342900" y="1354016"/>
            <a:ext cx="4862146" cy="313885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 млрд</a:t>
            </a:r>
            <a:r>
              <a:rPr lang="ru-RU" sz="4000" b="1" dirty="0">
                <a:solidFill>
                  <a:srgbClr val="002060"/>
                </a:solidFill>
              </a:rPr>
              <a:t>. лет назад начали появляться первые </a:t>
            </a:r>
            <a:r>
              <a:rPr lang="ru-RU" sz="4000" b="1" dirty="0" err="1">
                <a:solidFill>
                  <a:srgbClr val="002060"/>
                </a:solidFill>
              </a:rPr>
              <a:t>газы</a:t>
            </a:r>
            <a:r>
              <a:rPr lang="ru-RU" sz="4000" b="1" dirty="0">
                <a:solidFill>
                  <a:srgbClr val="002060"/>
                </a:solidFill>
              </a:rPr>
              <a:t> –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водород и гелий</a:t>
            </a:r>
            <a:r>
              <a:rPr lang="ru-RU" sz="4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12C394-D355-4DAC-94C3-EF82FE8AC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03" y="2584938"/>
            <a:ext cx="6412097" cy="427306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625E55E-A047-4A1E-B1B7-9F98CB00F68E}"/>
              </a:ext>
            </a:extLst>
          </p:cNvPr>
          <p:cNvSpPr/>
          <p:nvPr/>
        </p:nvSpPr>
        <p:spPr>
          <a:xfrm>
            <a:off x="307731" y="211015"/>
            <a:ext cx="7833946" cy="369277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При извержении вулканов на поверхность Земли выбрасывались 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аммиак, углекислый газ, метан</a:t>
            </a:r>
            <a:r>
              <a:rPr lang="ru-RU" sz="3200" b="1" dirty="0">
                <a:solidFill>
                  <a:srgbClr val="002060"/>
                </a:solidFill>
              </a:rPr>
              <a:t>. Вулканическая деятельность привела к поступлению в атмосферу –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водяного пара</a:t>
            </a:r>
            <a:r>
              <a:rPr lang="ru-RU" sz="3200" b="1" dirty="0">
                <a:solidFill>
                  <a:srgbClr val="002060"/>
                </a:solidFill>
              </a:rPr>
              <a:t>. Первые фотосинтезирующие растения стали выделять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кислород.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6253D-203F-4B78-AF31-798177C67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0"/>
            <a:ext cx="10594752" cy="682589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D113368-14E9-4DFA-858C-7258A9CB93FB}"/>
              </a:ext>
            </a:extLst>
          </p:cNvPr>
          <p:cNvSpPr/>
          <p:nvPr/>
        </p:nvSpPr>
        <p:spPr>
          <a:xfrm>
            <a:off x="2132144" y="246185"/>
            <a:ext cx="8264769" cy="12660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Избыток кислорода способствовал формированию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озонового слоя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76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1281E-43F0-49B4-A3CB-391CB3348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90" y="1227900"/>
            <a:ext cx="8406464" cy="488275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AEC0265-0DA8-461D-8A3E-98622DFCE442}"/>
              </a:ext>
            </a:extLst>
          </p:cNvPr>
          <p:cNvSpPr/>
          <p:nvPr/>
        </p:nvSpPr>
        <p:spPr>
          <a:xfrm>
            <a:off x="712176" y="351692"/>
            <a:ext cx="5682762" cy="79130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атмосферы</a:t>
            </a:r>
          </a:p>
        </p:txBody>
      </p:sp>
    </p:spTree>
    <p:extLst>
      <p:ext uri="{BB962C8B-B14F-4D97-AF65-F5344CB8AC3E}">
        <p14:creationId xmlns:p14="http://schemas.microsoft.com/office/powerpoint/2010/main" val="342228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DE5AA-FA50-44CB-98B7-28E162419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96" y="0"/>
            <a:ext cx="506550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B3A2EE3-4C63-47C1-AB3E-B3AB2544AE5D}"/>
              </a:ext>
            </a:extLst>
          </p:cNvPr>
          <p:cNvSpPr/>
          <p:nvPr/>
        </p:nvSpPr>
        <p:spPr>
          <a:xfrm>
            <a:off x="685800" y="571500"/>
            <a:ext cx="5969977" cy="479180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</a:t>
            </a:r>
            <a:r>
              <a:rPr lang="ru-RU" sz="3600" b="1" dirty="0">
                <a:solidFill>
                  <a:srgbClr val="002060"/>
                </a:solidFill>
              </a:rPr>
              <a:t> состоит из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слоев</a:t>
            </a:r>
            <a:r>
              <a:rPr lang="ru-RU" sz="3600" b="1" dirty="0">
                <a:solidFill>
                  <a:srgbClr val="002060"/>
                </a:solidFill>
              </a:rPr>
              <a:t>, которые различаются по составу, плотности и температуре.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Нижние слои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 и стратосфера</a:t>
            </a:r>
            <a:r>
              <a:rPr lang="ru-RU" sz="3600" b="1" dirty="0">
                <a:solidFill>
                  <a:srgbClr val="002060"/>
                </a:solidFill>
              </a:rPr>
              <a:t> содержат почти весь воздух Земли.</a:t>
            </a:r>
          </a:p>
        </p:txBody>
      </p:sp>
    </p:spTree>
    <p:extLst>
      <p:ext uri="{BB962C8B-B14F-4D97-AF65-F5344CB8AC3E}">
        <p14:creationId xmlns:p14="http://schemas.microsoft.com/office/powerpoint/2010/main" val="349192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03E61D-C40A-4770-895A-4102F85E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4" y="1262759"/>
            <a:ext cx="7550023" cy="503586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4BE992E-5929-469A-B0A4-002B464FAD51}"/>
              </a:ext>
            </a:extLst>
          </p:cNvPr>
          <p:cNvSpPr/>
          <p:nvPr/>
        </p:nvSpPr>
        <p:spPr>
          <a:xfrm>
            <a:off x="3235569" y="246185"/>
            <a:ext cx="4317023" cy="6154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ТРОПОСФЕРА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1C43659-B905-49AC-86AE-8FBD183DB301}"/>
              </a:ext>
            </a:extLst>
          </p:cNvPr>
          <p:cNvSpPr/>
          <p:nvPr/>
        </p:nvSpPr>
        <p:spPr>
          <a:xfrm>
            <a:off x="290146" y="1075993"/>
            <a:ext cx="6532685" cy="522263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Нижний и самый плотный слой атмосферы.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Более всего пригодна для жизни (все живые организмы).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Верхняя граница 16-18 км. (экватор), 10-12 км. (умеренные широты), 8-9 км. у полюсов.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Формируются облака, выпадают осадки, горизонтальное и вертикальное движение воздуха.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«Фабрика погоды».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Температура у верхней границы – 50 градусов.</a:t>
            </a:r>
          </a:p>
          <a:p>
            <a:pPr algn="ctr"/>
            <a:endParaRPr lang="ru-RU" dirty="0"/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54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6186</TotalTime>
  <Words>361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AGReverance</vt:lpstr>
      <vt:lpstr>Calibri</vt:lpstr>
      <vt:lpstr>Tw Cen MT</vt:lpstr>
      <vt:lpstr>Wingdings 3</vt:lpstr>
      <vt:lpstr>Интеграл</vt:lpstr>
      <vt:lpstr>Воздушная оболочка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241</cp:revision>
  <dcterms:created xsi:type="dcterms:W3CDTF">2018-02-25T15:29:25Z</dcterms:created>
  <dcterms:modified xsi:type="dcterms:W3CDTF">2023-10-31T17:04:24Z</dcterms:modified>
  <cp:category>География;Страны</cp:category>
</cp:coreProperties>
</file>