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0" r:id="rId2"/>
    <p:sldId id="279" r:id="rId3"/>
    <p:sldId id="256" r:id="rId4"/>
    <p:sldId id="281" r:id="rId5"/>
    <p:sldId id="258" r:id="rId6"/>
    <p:sldId id="259" r:id="rId7"/>
    <p:sldId id="260" r:id="rId8"/>
    <p:sldId id="291" r:id="rId9"/>
    <p:sldId id="261" r:id="rId10"/>
    <p:sldId id="292" r:id="rId11"/>
    <p:sldId id="293" r:id="rId12"/>
    <p:sldId id="282" r:id="rId13"/>
    <p:sldId id="283" r:id="rId14"/>
    <p:sldId id="284" r:id="rId15"/>
    <p:sldId id="285" r:id="rId16"/>
    <p:sldId id="286" r:id="rId17"/>
    <p:sldId id="299" r:id="rId18"/>
    <p:sldId id="300" r:id="rId19"/>
    <p:sldId id="287" r:id="rId20"/>
    <p:sldId id="288" r:id="rId21"/>
    <p:sldId id="289" r:id="rId22"/>
    <p:sldId id="290" r:id="rId23"/>
    <p:sldId id="262" r:id="rId24"/>
    <p:sldId id="263" r:id="rId25"/>
    <p:sldId id="264" r:id="rId26"/>
    <p:sldId id="296" r:id="rId27"/>
    <p:sldId id="297" r:id="rId28"/>
    <p:sldId id="294" r:id="rId29"/>
    <p:sldId id="295" r:id="rId30"/>
    <p:sldId id="298" r:id="rId31"/>
    <p:sldId id="27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7" autoAdjust="0"/>
    <p:restoredTop sz="94660"/>
  </p:normalViewPr>
  <p:slideViewPr>
    <p:cSldViewPr>
      <p:cViewPr varScale="1">
        <p:scale>
          <a:sx n="76" d="100"/>
          <a:sy n="76" d="100"/>
        </p:scale>
        <p:origin x="-154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B5A5B-0ABC-48FE-AE9C-D03EC12C0BEA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FAD18-B1E5-40BD-AEE1-130B050EB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BE44-695B-4412-B748-0D2C412B734D}" type="datetime1">
              <a:rPr lang="ru-RU" smtClean="0"/>
              <a:pPr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DBDC-744F-44C5-8328-7B847E6A2483}" type="datetime1">
              <a:rPr lang="ru-RU" smtClean="0"/>
              <a:pPr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3052-F77F-4C36-8F7D-F6C604BCEFC8}" type="datetime1">
              <a:rPr lang="ru-RU" smtClean="0"/>
              <a:pPr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8081-A5EE-423D-8E7C-FCF4C49101DF}" type="datetime1">
              <a:rPr lang="ru-RU" smtClean="0"/>
              <a:pPr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4C81-C4FA-480E-9169-8846BA3BE27B}" type="datetime1">
              <a:rPr lang="ru-RU" smtClean="0"/>
              <a:pPr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87-73E6-4273-8572-680BC6918E68}" type="datetime1">
              <a:rPr lang="ru-RU" smtClean="0"/>
              <a:pPr/>
              <a:t>18.09.2022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A38B-FF3B-4616-B7D0-8DD5D36B6FF0}" type="datetime1">
              <a:rPr lang="ru-RU" smtClean="0"/>
              <a:pPr/>
              <a:t>18.09.2022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0FC1-C848-4A8E-871E-A981E08FC1E2}" type="datetime1">
              <a:rPr lang="ru-RU" smtClean="0"/>
              <a:pPr/>
              <a:t>18.09.2022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4A9B-9BE4-4D96-A211-73FA5B6C51E2}" type="datetime1">
              <a:rPr lang="ru-RU" smtClean="0"/>
              <a:pPr/>
              <a:t>18.09.2022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DFC3-1C82-470C-A914-308DB0DDC709}" type="datetime1">
              <a:rPr lang="ru-RU" smtClean="0"/>
              <a:pPr/>
              <a:t>18.09.2022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48A3-BD48-44D4-9DC7-2A611BAFD008}" type="datetime1">
              <a:rPr lang="ru-RU" smtClean="0"/>
              <a:pPr/>
              <a:t>18.09.2022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68891-22E4-4D03-8F96-742A3AEC20DB}" type="datetime1">
              <a:rPr lang="ru-RU" smtClean="0"/>
              <a:pPr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skysmart.ru/student/bimikaxur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www.tvoyrebenok.ru/images/presentation/school/b/017.jpg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099" name="Picture 7" descr="http://1.bp.blogspot.com/-V-Cj7ImNHzU/UyHVJzTkSBI/AAAAAAAAEJU/dqbGLGdge_o/s1600/%D0%B2%D0%B0%D0%B2%D0%B8%D0%BB%D0%BE%D0%BD.+%D0%BA%D0%B0%D1%80%D1%82%D0%B0+%D0%BC%D0%B8%D1%80%D0%B0.jpg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381000" y="342900"/>
            <a:ext cx="6934200" cy="5200650"/>
          </a:xfrm>
          <a:prstGeom prst="rect">
            <a:avLst/>
          </a:prstGeom>
          <a:noFill/>
          <a:ln w="38100">
            <a:solidFill>
              <a:srgbClr val="AC0000"/>
            </a:solidFill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90600" y="5791200"/>
            <a:ext cx="5741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Вавилонская карта мира (ок. 700 – 500 гг. до н.э.)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www.tvoyrebenok.ru/images/presentation/school/b/017.jpg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123" name="Picture 4" descr="C:\Users\Марина\Desktop\0_5e1d1db7466aa2.71121153.jpg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304800" y="228600"/>
            <a:ext cx="4038600" cy="4033838"/>
          </a:xfrm>
          <a:prstGeom prst="rect">
            <a:avLst/>
          </a:prstGeom>
          <a:noFill/>
          <a:ln w="38100">
            <a:solidFill>
              <a:srgbClr val="AC0000"/>
            </a:solidFill>
            <a:miter lim="800000"/>
            <a:headEnd/>
            <a:tailEnd/>
          </a:ln>
        </p:spPr>
      </p:pic>
      <p:pic>
        <p:nvPicPr>
          <p:cNvPr id="5124" name="Picture 3" descr="C:\Users\Марина\Desktop\HTB1yhO8NXXXXXafaXXXq6xXFXXX0 (1).jpg"/>
          <p:cNvPicPr>
            <a:picLocks noChangeAspect="1" noChangeArrowheads="1"/>
          </p:cNvPicPr>
          <p:nvPr/>
        </p:nvPicPr>
        <p:blipFill>
          <a:blip r:embed="rId4" cstate="print">
            <a:lum contrast="24000"/>
          </a:blip>
          <a:srcRect l="5316" t="1764" r="6198" b="2646"/>
          <a:stretch>
            <a:fillRect/>
          </a:stretch>
        </p:blipFill>
        <p:spPr bwMode="auto">
          <a:xfrm>
            <a:off x="4676775" y="2057400"/>
            <a:ext cx="4162425" cy="4495800"/>
          </a:xfrm>
          <a:prstGeom prst="rect">
            <a:avLst/>
          </a:prstGeom>
          <a:noFill/>
          <a:ln w="38100">
            <a:solidFill>
              <a:srgbClr val="AC0000"/>
            </a:solidFill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495800" y="304800"/>
            <a:ext cx="27590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Войны и торговля научили людей ориентироваться по Солнцу, Луне и звездам.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1000" y="4724400"/>
            <a:ext cx="3978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Повторяющиеся разливы рек, сезоны дождей и засух обусловили необходимость создания солнечного календаря.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/>
              <a:t> Плавания финикийцев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5050904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</a:t>
            </a:r>
            <a:r>
              <a:rPr lang="ru-RU" i="1" dirty="0" smtClean="0"/>
              <a:t>Восточном Средиземноморье </a:t>
            </a:r>
            <a:r>
              <a:rPr lang="ru-RU" i="1" dirty="0"/>
              <a:t>жил удивительный </a:t>
            </a:r>
            <a:r>
              <a:rPr lang="ru-RU" i="1" dirty="0" smtClean="0"/>
              <a:t>на</a:t>
            </a:r>
            <a:r>
              <a:rPr lang="ru-RU" dirty="0" smtClean="0"/>
              <a:t>род </a:t>
            </a:r>
            <a:r>
              <a:rPr lang="ru-RU" dirty="0"/>
              <a:t>— финикийцы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Они смело плавали </a:t>
            </a:r>
            <a:r>
              <a:rPr lang="ru-RU" dirty="0" smtClean="0"/>
              <a:t>по </a:t>
            </a:r>
            <a:r>
              <a:rPr lang="ru-RU" i="1" dirty="0" smtClean="0"/>
              <a:t>Средиземному </a:t>
            </a:r>
            <a:r>
              <a:rPr lang="ru-RU" i="1" dirty="0"/>
              <a:t>морю, выходили в </a:t>
            </a:r>
            <a:r>
              <a:rPr lang="ru-RU" i="1" dirty="0" smtClean="0"/>
              <a:t>Атлантический </a:t>
            </a:r>
            <a:r>
              <a:rPr lang="ru-RU" i="1" dirty="0"/>
              <a:t>океан. Именно они </a:t>
            </a:r>
            <a:r>
              <a:rPr lang="ru-RU" b="1" i="1" dirty="0" smtClean="0"/>
              <a:t>открыли Азорские </a:t>
            </a:r>
            <a:r>
              <a:rPr lang="ru-RU" b="1" i="1" dirty="0"/>
              <a:t>и </a:t>
            </a:r>
            <a:r>
              <a:rPr lang="ru-RU" b="1" i="1" dirty="0" smtClean="0"/>
              <a:t>Канарские </a:t>
            </a:r>
            <a:r>
              <a:rPr lang="ru-RU" b="1" i="1" dirty="0"/>
              <a:t>острова. </a:t>
            </a:r>
            <a:endParaRPr lang="ru-RU" b="1" i="1" dirty="0" smtClean="0"/>
          </a:p>
          <a:p>
            <a:r>
              <a:rPr lang="ru-RU" i="1" dirty="0" smtClean="0"/>
              <a:t>В </a:t>
            </a:r>
            <a:r>
              <a:rPr lang="ru-RU" i="1" dirty="0"/>
              <a:t>VI </a:t>
            </a:r>
            <a:r>
              <a:rPr lang="ru-RU" i="1" dirty="0" smtClean="0"/>
              <a:t>в. </a:t>
            </a:r>
            <a:r>
              <a:rPr lang="ru-RU" dirty="0" smtClean="0"/>
              <a:t>до </a:t>
            </a:r>
            <a:r>
              <a:rPr lang="ru-RU" dirty="0"/>
              <a:t>н. э. египетский фараон </a:t>
            </a:r>
            <a:r>
              <a:rPr lang="ru-RU" dirty="0" err="1"/>
              <a:t>Нехо</a:t>
            </a:r>
            <a:r>
              <a:rPr lang="ru-RU" dirty="0"/>
              <a:t> </a:t>
            </a:r>
            <a:r>
              <a:rPr lang="ru-RU" dirty="0" smtClean="0"/>
              <a:t>поручил им </a:t>
            </a:r>
            <a:r>
              <a:rPr lang="ru-RU" dirty="0"/>
              <a:t>изучить, велика ли страна </a:t>
            </a:r>
            <a:r>
              <a:rPr lang="ru-RU" b="1" i="1" dirty="0" smtClean="0"/>
              <a:t>Ливия</a:t>
            </a:r>
            <a:r>
              <a:rPr lang="ru-RU" i="1" dirty="0" smtClean="0"/>
              <a:t> </a:t>
            </a:r>
            <a:r>
              <a:rPr lang="ru-RU" i="1" dirty="0"/>
              <a:t>(</a:t>
            </a:r>
            <a:r>
              <a:rPr lang="ru-RU" i="1" dirty="0" smtClean="0"/>
              <a:t>так </a:t>
            </a:r>
            <a:r>
              <a:rPr lang="ru-RU" dirty="0" smtClean="0"/>
              <a:t>в </a:t>
            </a:r>
            <a:r>
              <a:rPr lang="ru-RU" dirty="0"/>
              <a:t>древности называли </a:t>
            </a:r>
            <a:r>
              <a:rPr lang="ru-RU" i="1" dirty="0" smtClean="0"/>
              <a:t>Африку</a:t>
            </a:r>
            <a:r>
              <a:rPr lang="ru-RU" i="1" dirty="0"/>
              <a:t>). </a:t>
            </a:r>
            <a:r>
              <a:rPr lang="ru-RU" i="1" dirty="0" smtClean="0"/>
              <a:t>Почти </a:t>
            </a:r>
            <a:r>
              <a:rPr lang="ru-RU" dirty="0" smtClean="0"/>
              <a:t>три </a:t>
            </a:r>
            <a:r>
              <a:rPr lang="ru-RU" dirty="0"/>
              <a:t>года потребовалось финикийцам, </a:t>
            </a:r>
            <a:r>
              <a:rPr lang="ru-RU" dirty="0" smtClean="0"/>
              <a:t>чтобы </a:t>
            </a:r>
            <a:r>
              <a:rPr lang="ru-RU" b="1" dirty="0"/>
              <a:t>обогнуть </a:t>
            </a:r>
            <a:r>
              <a:rPr lang="ru-RU" b="1" i="1" dirty="0" smtClean="0"/>
              <a:t>Африку</a:t>
            </a:r>
            <a:r>
              <a:rPr lang="ru-RU" b="1" i="1" dirty="0"/>
              <a:t>.</a:t>
            </a:r>
            <a:r>
              <a:rPr lang="ru-RU" i="1" dirty="0"/>
              <a:t> Путешествие </a:t>
            </a:r>
            <a:r>
              <a:rPr lang="ru-RU" i="1" dirty="0" smtClean="0"/>
              <a:t>показа</a:t>
            </a:r>
            <a:r>
              <a:rPr lang="ru-RU" dirty="0" smtClean="0"/>
              <a:t>ло</a:t>
            </a:r>
            <a:r>
              <a:rPr lang="ru-RU" dirty="0"/>
              <a:t>, что </a:t>
            </a:r>
            <a:r>
              <a:rPr lang="ru-RU" i="1" dirty="0" smtClean="0"/>
              <a:t>Африка </a:t>
            </a:r>
            <a:r>
              <a:rPr lang="ru-RU" i="1" dirty="0"/>
              <a:t>очень большая и со </a:t>
            </a:r>
            <a:r>
              <a:rPr lang="ru-RU" i="1" dirty="0" smtClean="0"/>
              <a:t>всех </a:t>
            </a:r>
            <a:r>
              <a:rPr lang="ru-RU" dirty="0" smtClean="0"/>
              <a:t>сторон </a:t>
            </a:r>
            <a:r>
              <a:rPr lang="ru-RU" dirty="0"/>
              <a:t>окружена морями.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72816"/>
            <a:ext cx="3756929" cy="373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импульс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3857652" cy="5418089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Финикийцы жили 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на восточном 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побережье 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Средиземного моря, 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где создали ряд 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торговых городов-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государств, из которых 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наиболее известны 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Тир и </a:t>
            </a:r>
            <a:r>
              <a:rPr lang="ru-RU" sz="2400" b="1" dirty="0" err="1" smtClean="0">
                <a:solidFill>
                  <a:srgbClr val="002060"/>
                </a:solidFill>
              </a:rPr>
              <a:t>Сидон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5" name="Содержимое 4" descr="Путешествие в древний мир. Иллюстрированная энциклопедия для детей librius.net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124744"/>
            <a:ext cx="54006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571480"/>
            <a:ext cx="8472518" cy="50006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Направления путешествий финикийцев по Средиземному морю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C:\Documents and Settings\User\Рабочий стол\уроки творческой сети\путешественники\1333916740_karta-finiki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7858180" cy="4714908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864096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C00000"/>
                </a:solidFill>
              </a:rPr>
              <a:t>Карта маршрута финикийцев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вокруг </a:t>
            </a:r>
            <a:r>
              <a:rPr lang="ru-RU" sz="2400" b="1" i="1" dirty="0" smtClean="0">
                <a:solidFill>
                  <a:srgbClr val="C00000"/>
                </a:solidFill>
              </a:rPr>
              <a:t>Африки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Documents and Settings\User\Рабочий стол\уроки творческой сети\путешественники\map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2958" y="1600200"/>
            <a:ext cx="3409559" cy="4525963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финикийцы по выгодной цене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8640"/>
            <a:ext cx="27066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594d2d8e09e412b81a9290648e85aa16.jpg"/>
          <p:cNvPicPr>
            <a:picLocks noChangeAspect="1"/>
          </p:cNvPicPr>
          <p:nvPr/>
        </p:nvPicPr>
        <p:blipFill>
          <a:blip r:embed="rId4" cstate="print"/>
          <a:srcRect l="2569" t="5971" r="3651" b="3687"/>
          <a:stretch>
            <a:fillRect/>
          </a:stretch>
        </p:blipFill>
        <p:spPr>
          <a:xfrm>
            <a:off x="3635896" y="2780928"/>
            <a:ext cx="5256584" cy="352839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0"/>
            <a:ext cx="1258888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1258888" y="0"/>
            <a:ext cx="1225550" cy="68580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2484438" y="0"/>
            <a:ext cx="1439862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3851275" y="0"/>
            <a:ext cx="1296988" cy="68580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5148263" y="0"/>
            <a:ext cx="1368425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6516688" y="0"/>
            <a:ext cx="1295400" cy="68580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7775575" y="0"/>
            <a:ext cx="1368425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611188" y="549275"/>
            <a:ext cx="1101725" cy="1101725"/>
          </a:xfrm>
          <a:prstGeom prst="rect">
            <a:avLst/>
          </a:prstGeom>
          <a:noFill/>
        </p:spPr>
      </p:pic>
      <p:pic>
        <p:nvPicPr>
          <p:cNvPr id="3075" name="Picture 3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51725" y="404813"/>
            <a:ext cx="1101725" cy="1101725"/>
          </a:xfrm>
          <a:prstGeom prst="rect">
            <a:avLst/>
          </a:prstGeom>
          <a:noFill/>
        </p:spPr>
      </p:pic>
      <p:pic>
        <p:nvPicPr>
          <p:cNvPr id="3076" name="Picture 4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4067175" y="2781300"/>
            <a:ext cx="1101725" cy="1101725"/>
          </a:xfrm>
          <a:prstGeom prst="rect">
            <a:avLst/>
          </a:prstGeom>
          <a:noFill/>
        </p:spPr>
      </p:pic>
      <p:pic>
        <p:nvPicPr>
          <p:cNvPr id="3077" name="Picture 5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611188" y="5300663"/>
            <a:ext cx="1101725" cy="1101725"/>
          </a:xfrm>
          <a:prstGeom prst="rect">
            <a:avLst/>
          </a:prstGeom>
          <a:noFill/>
        </p:spPr>
      </p:pic>
      <p:pic>
        <p:nvPicPr>
          <p:cNvPr id="3078" name="Picture 6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524750" y="5300663"/>
            <a:ext cx="1101725" cy="1101725"/>
          </a:xfrm>
          <a:prstGeom prst="rect">
            <a:avLst/>
          </a:prstGeom>
          <a:noFill/>
        </p:spPr>
      </p:pic>
      <p:pic>
        <p:nvPicPr>
          <p:cNvPr id="3079" name="Picture 7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4067175" y="404813"/>
            <a:ext cx="1101725" cy="1101725"/>
          </a:xfrm>
          <a:prstGeom prst="rect">
            <a:avLst/>
          </a:prstGeom>
          <a:noFill/>
        </p:spPr>
      </p:pic>
      <p:pic>
        <p:nvPicPr>
          <p:cNvPr id="3080" name="Picture 8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4140200" y="5300663"/>
            <a:ext cx="1101725" cy="1101725"/>
          </a:xfrm>
          <a:prstGeom prst="rect">
            <a:avLst/>
          </a:prstGeom>
          <a:noFill/>
        </p:spPr>
      </p:pic>
      <p:pic>
        <p:nvPicPr>
          <p:cNvPr id="3081" name="Picture 9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6372225" y="2781300"/>
            <a:ext cx="1101725" cy="1101725"/>
          </a:xfrm>
          <a:prstGeom prst="rect">
            <a:avLst/>
          </a:prstGeom>
          <a:noFill/>
        </p:spPr>
      </p:pic>
      <p:pic>
        <p:nvPicPr>
          <p:cNvPr id="3082" name="Picture 10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547813" y="2708275"/>
            <a:ext cx="1101725" cy="1101725"/>
          </a:xfrm>
          <a:prstGeom prst="rect">
            <a:avLst/>
          </a:prstGeom>
          <a:noFill/>
        </p:spPr>
      </p:pic>
      <p:pic>
        <p:nvPicPr>
          <p:cNvPr id="3099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Футбол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10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10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00"/>
                            </p:stCondLst>
                            <p:childTnLst>
                              <p:par>
                                <p:cTn id="59" presetID="10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000"/>
                            </p:stCondLst>
                            <p:childTnLst>
                              <p:par>
                                <p:cTn id="63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67" presetID="10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000"/>
                            </p:stCondLst>
                            <p:childTnLst>
                              <p:par>
                                <p:cTn id="71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8000"/>
                            </p:stCondLst>
                            <p:childTnLst>
                              <p:par>
                                <p:cTn id="7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000"/>
                            </p:stCondLst>
                            <p:childTnLst>
                              <p:par>
                                <p:cTn id="81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1000"/>
                            </p:stCondLst>
                            <p:childTnLst>
                              <p:par>
                                <p:cTn id="91" presetID="3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12 -0.00208 L 0.01823 -0.34282 L 0.2941 -0.00208 L 0.01823 0.33935 L -0.25712 -0.00208 Z " pathEditMode="relative" rAng="0" ptsTypes="FFFFF">
                                      <p:cBhvr>
                                        <p:cTn id="92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Великие географы древности.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268760"/>
            <a:ext cx="2650673" cy="346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0040" y="4581129"/>
            <a:ext cx="8801897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Геродот </a:t>
            </a:r>
            <a:r>
              <a:rPr lang="ru-RU" sz="4400" dirty="0" smtClean="0">
                <a:solidFill>
                  <a:srgbClr val="FF0000"/>
                </a:solidFill>
              </a:rPr>
              <a:t>(</a:t>
            </a:r>
            <a:r>
              <a:rPr lang="ru-RU" sz="4400" dirty="0">
                <a:solidFill>
                  <a:srgbClr val="FF0000"/>
                </a:solidFill>
              </a:rPr>
              <a:t>V в. до н. э</a:t>
            </a:r>
            <a:r>
              <a:rPr lang="ru-RU" sz="4400" dirty="0" smtClean="0">
                <a:solidFill>
                  <a:srgbClr val="FF0000"/>
                </a:solidFill>
              </a:rPr>
              <a:t>.)</a:t>
            </a:r>
          </a:p>
          <a:p>
            <a:pPr algn="ctr"/>
            <a:r>
              <a:rPr lang="ru-RU" b="1" dirty="0" smtClean="0"/>
              <a:t>Историк и путешественник, давший описание многих стран, истории и быта народов.</a:t>
            </a:r>
          </a:p>
          <a:p>
            <a:pPr algn="ctr"/>
            <a:r>
              <a:rPr lang="ru-RU" b="1" dirty="0" smtClean="0"/>
              <a:t>Он посетил </a:t>
            </a:r>
            <a:r>
              <a:rPr lang="ru-RU" b="1" i="1" dirty="0" err="1" smtClean="0"/>
              <a:t>Скифию</a:t>
            </a:r>
            <a:r>
              <a:rPr lang="ru-RU" b="1" i="1" dirty="0" smtClean="0"/>
              <a:t> (южная часть России), где жили племена ски</a:t>
            </a:r>
            <a:r>
              <a:rPr lang="ru-RU" b="1" dirty="0" smtClean="0"/>
              <a:t>фов и сарматов.</a:t>
            </a:r>
          </a:p>
          <a:p>
            <a:pPr algn="ctr"/>
            <a:r>
              <a:rPr lang="ru-RU" b="1" dirty="0" smtClean="0"/>
              <a:t>Описал климат </a:t>
            </a:r>
            <a:r>
              <a:rPr lang="ru-RU" b="1" i="1" dirty="0" smtClean="0"/>
              <a:t>Египта, разлив Нила.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Ответь на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география?</a:t>
            </a:r>
          </a:p>
          <a:p>
            <a:r>
              <a:rPr lang="ru-RU" dirty="0" smtClean="0"/>
              <a:t>Какие источники географических знаний можете назвать?</a:t>
            </a:r>
          </a:p>
          <a:p>
            <a:r>
              <a:rPr lang="ru-RU" dirty="0" smtClean="0"/>
              <a:t>Зачем людям географические знания?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115196" cy="11430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Скифия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http://dic.academic.ru/pictures/wiki/files/52/450px-dariusscythes_ru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818662" cy="5256812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3356992"/>
            <a:ext cx="7959828" cy="2438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</a:rPr>
              <a:t>Скифы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- </a:t>
            </a:r>
            <a:r>
              <a:rPr lang="ru-RU" b="1" dirty="0" smtClean="0">
                <a:solidFill>
                  <a:srgbClr val="002060"/>
                </a:solidFill>
              </a:rPr>
              <a:t>народы, обитавшие в эпоху античности и Средневековья, как на территории Восточной Европы, так и на территории Азии. Древние греки называли страну, где обитали скифы - </a:t>
            </a:r>
            <a:r>
              <a:rPr lang="ru-RU" b="1" dirty="0" err="1" smtClean="0">
                <a:solidFill>
                  <a:srgbClr val="002060"/>
                </a:solidFill>
              </a:rPr>
              <a:t>Скифия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Сергей\Pictures\614.jpg"/>
          <p:cNvPicPr>
            <a:picLocks noChangeAspect="1" noChangeArrowheads="1"/>
          </p:cNvPicPr>
          <p:nvPr/>
        </p:nvPicPr>
        <p:blipFill>
          <a:blip r:embed="rId2" cstate="print"/>
          <a:srcRect b="57222"/>
          <a:stretch>
            <a:fillRect/>
          </a:stretch>
        </p:blipFill>
        <p:spPr bwMode="auto">
          <a:xfrm>
            <a:off x="0" y="500042"/>
            <a:ext cx="9096563" cy="249691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221488" cy="1143000"/>
          </a:xfrm>
        </p:spPr>
        <p:txBody>
          <a:bodyPr/>
          <a:lstStyle/>
          <a:p>
            <a:r>
              <a:rPr lang="ru-RU" dirty="0" err="1" smtClean="0"/>
              <a:t>Пифей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4644008" cy="524604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dirty="0" smtClean="0"/>
              <a:t>В IV </a:t>
            </a:r>
            <a:r>
              <a:rPr lang="ru-RU" dirty="0"/>
              <a:t>в. до н. э. </a:t>
            </a:r>
            <a:r>
              <a:rPr lang="ru-RU" dirty="0" smtClean="0"/>
              <a:t>древнегреческий </a:t>
            </a:r>
            <a:r>
              <a:rPr lang="ru-RU" dirty="0"/>
              <a:t>учёный и мореплаватель </a:t>
            </a:r>
            <a:r>
              <a:rPr lang="ru-RU" i="1" dirty="0" err="1" smtClean="0"/>
              <a:t>Пифей</a:t>
            </a:r>
            <a:r>
              <a:rPr lang="ru-RU" i="1" dirty="0" smtClean="0"/>
              <a:t> выйдя </a:t>
            </a:r>
            <a:r>
              <a:rPr lang="ru-RU" i="1" dirty="0"/>
              <a:t>из </a:t>
            </a:r>
            <a:r>
              <a:rPr lang="ru-RU" i="1" dirty="0" smtClean="0"/>
              <a:t>Средиземного мо</a:t>
            </a:r>
            <a:r>
              <a:rPr lang="ru-RU" dirty="0" smtClean="0"/>
              <a:t>ря</a:t>
            </a:r>
            <a:r>
              <a:rPr lang="ru-RU" dirty="0"/>
              <a:t>, он обогнул берега </a:t>
            </a:r>
            <a:r>
              <a:rPr lang="ru-RU" b="1" i="1" dirty="0" smtClean="0"/>
              <a:t>Испании </a:t>
            </a:r>
            <a:r>
              <a:rPr lang="ru-RU" b="1" i="1" dirty="0"/>
              <a:t>и </a:t>
            </a:r>
            <a:r>
              <a:rPr lang="ru-RU" b="1" i="1" dirty="0" smtClean="0"/>
              <a:t>Франции </a:t>
            </a:r>
            <a:r>
              <a:rPr lang="ru-RU" b="1" i="1" dirty="0"/>
              <a:t>и достиг </a:t>
            </a:r>
            <a:r>
              <a:rPr lang="ru-RU" b="1" i="1" dirty="0" smtClean="0"/>
              <a:t>Ирландии </a:t>
            </a:r>
            <a:r>
              <a:rPr lang="ru-RU" b="1" dirty="0" smtClean="0"/>
              <a:t>и </a:t>
            </a:r>
            <a:r>
              <a:rPr lang="ru-RU" b="1" i="1" dirty="0" smtClean="0"/>
              <a:t>Великобритании.</a:t>
            </a:r>
          </a:p>
          <a:p>
            <a:pPr>
              <a:buNone/>
            </a:pPr>
            <a:r>
              <a:rPr lang="ru-RU" i="1" dirty="0"/>
              <a:t> </a:t>
            </a:r>
            <a:r>
              <a:rPr lang="ru-RU" i="1" dirty="0" smtClean="0"/>
              <a:t>      Затем </a:t>
            </a:r>
            <a:r>
              <a:rPr lang="ru-RU" i="1" dirty="0"/>
              <a:t>он посетил земли </a:t>
            </a:r>
            <a:r>
              <a:rPr lang="ru-RU" b="1" i="1" dirty="0"/>
              <a:t>германцев</a:t>
            </a:r>
            <a:r>
              <a:rPr lang="ru-RU" i="1" dirty="0"/>
              <a:t>, </a:t>
            </a:r>
            <a:r>
              <a:rPr lang="ru-RU" i="1" dirty="0" smtClean="0"/>
              <a:t>богатые </a:t>
            </a:r>
            <a:r>
              <a:rPr lang="ru-RU" dirty="0" smtClean="0"/>
              <a:t>янтарём</a:t>
            </a:r>
            <a:r>
              <a:rPr lang="ru-RU" dirty="0"/>
              <a:t>.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dirty="0" err="1" smtClean="0"/>
              <a:t>Пифей</a:t>
            </a:r>
            <a:r>
              <a:rPr lang="ru-RU" dirty="0" smtClean="0"/>
              <a:t> </a:t>
            </a:r>
            <a:r>
              <a:rPr lang="ru-RU" dirty="0"/>
              <a:t>первым установил зависимость между </a:t>
            </a:r>
            <a:r>
              <a:rPr lang="ru-RU" dirty="0" smtClean="0"/>
              <a:t>географической </a:t>
            </a:r>
            <a:r>
              <a:rPr lang="ru-RU" dirty="0"/>
              <a:t>широтой и длиной дня и ночи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импульс\Desktop\Pytheas-von-Massa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2656"/>
            <a:ext cx="3393866" cy="2880320"/>
          </a:xfrm>
          <a:prstGeom prst="rect">
            <a:avLst/>
          </a:prstGeom>
          <a:noFill/>
        </p:spPr>
      </p:pic>
      <p:pic>
        <p:nvPicPr>
          <p:cNvPr id="6" name="Picture 2" descr="http://900igr.net/up/datai/99055/0012-014-.jpg"/>
          <p:cNvPicPr>
            <a:picLocks noChangeAspect="1" noChangeArrowheads="1"/>
          </p:cNvPicPr>
          <p:nvPr/>
        </p:nvPicPr>
        <p:blipFill>
          <a:blip r:embed="rId3" cstate="print">
            <a:lum bright="12000" contrast="60000"/>
          </a:blip>
          <a:srcRect/>
          <a:stretch>
            <a:fillRect/>
          </a:stretch>
        </p:blipFill>
        <p:spPr bwMode="auto">
          <a:xfrm>
            <a:off x="4572000" y="3573016"/>
            <a:ext cx="4355976" cy="2974813"/>
          </a:xfrm>
          <a:prstGeom prst="rect">
            <a:avLst/>
          </a:prstGeom>
          <a:noFill/>
          <a:ln w="38100">
            <a:solidFill>
              <a:srgbClr val="AC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Древнегреческий мыслитель 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Эратосфен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56792"/>
            <a:ext cx="4041775" cy="4824536"/>
          </a:xfrm>
          <a:ln w="38100"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Более  2200 лет назад употребил слово «География»,которое означает «землеописание».Доказал шарообразность Земли,   вычислил длину экватора и размеры земного шара.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Asus\Desktop\Gerardus_Mercator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176464" cy="48965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Карта мира  , составленная  Эратосфеном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sus\Desktop\00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208912" cy="49685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Историк и географ  </a:t>
            </a:r>
            <a:r>
              <a:rPr lang="ru-RU" b="1" dirty="0" err="1" smtClean="0">
                <a:solidFill>
                  <a:srgbClr val="FF0000"/>
                </a:solidFill>
              </a:rPr>
              <a:t>Страбон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Составил  «Географию» в  17 книгах . Это  первое , целиком  дошедшее  до нас географическое  описание стран Европы ,Азии ,Африки .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Asus\Desktop\240px-Strab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248472" cy="46805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www.tvoyrebenok.ru/images/presentation/school/b/017.jpg"/>
          <p:cNvPicPr>
            <a:picLocks noChangeAspect="1" noChangeArrowheads="1"/>
          </p:cNvPicPr>
          <p:nvPr/>
        </p:nvPicPr>
        <p:blipFill>
          <a:blip r:embed="rId2" cstate="print">
            <a:lum bright="-18000" contrast="12000"/>
          </a:blip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531" name="Picture 2" descr="https://st03.kakprosto.ru/images/article/2018/11/1/332572_5bdae926d34475bdae926d348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5050" y="381000"/>
            <a:ext cx="3857625" cy="4495800"/>
          </a:xfrm>
          <a:prstGeom prst="rect">
            <a:avLst/>
          </a:prstGeom>
          <a:noFill/>
          <a:ln w="38100">
            <a:solidFill>
              <a:srgbClr val="AC0000"/>
            </a:solidFill>
            <a:miter lim="800000"/>
            <a:headEnd/>
            <a:tailEnd/>
          </a:ln>
        </p:spPr>
      </p:pic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143000" y="2667000"/>
            <a:ext cx="3429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Клавдий Птолемей создал научный труд «География» в 8 томах на сто лет позже Страбона.</a:t>
            </a: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1127125" y="5294313"/>
            <a:ext cx="76358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Он содержит сведения о названии более чем 8000 географических объектов с указанием координат почти 400 точек.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ttp://www.tvoyrebenok.ru/images/presentation/school/b/017.jpg"/>
          <p:cNvPicPr>
            <a:picLocks noChangeAspect="1" noChangeArrowheads="1"/>
          </p:cNvPicPr>
          <p:nvPr/>
        </p:nvPicPr>
        <p:blipFill>
          <a:blip r:embed="rId2" cstate="print">
            <a:lum bright="-18000" contrast="12000"/>
          </a:blip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555" name="Picture 4" descr="https://ds04.infourok.ru/uploads/ex/0ce9/00181540-1804e111/img8.jpg"/>
          <p:cNvPicPr>
            <a:picLocks noChangeAspect="1" noChangeArrowheads="1"/>
          </p:cNvPicPr>
          <p:nvPr/>
        </p:nvPicPr>
        <p:blipFill>
          <a:blip r:embed="rId3" cstate="print"/>
          <a:srcRect l="40010" t="11128" r="3130" b="20000"/>
          <a:stretch>
            <a:fillRect/>
          </a:stretch>
        </p:blipFill>
        <p:spPr bwMode="auto">
          <a:xfrm>
            <a:off x="1905000" y="304800"/>
            <a:ext cx="6932613" cy="4722813"/>
          </a:xfrm>
          <a:prstGeom prst="rect">
            <a:avLst/>
          </a:prstGeom>
          <a:noFill/>
          <a:ln w="38100">
            <a:solidFill>
              <a:srgbClr val="AC0000"/>
            </a:solidFill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889125" y="5370513"/>
            <a:ext cx="6873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На карте Птолемея много неточностей, но на ней есть параллели и меридианы.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www.tvoyrebenok.ru/images/presentation/school/b/017.jpg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339" name="Picture 2" descr="https://b.3ddd.ru/media/cache/tuk_model_custom_filter_ru/model_images/0000/0000/0578/578348.5772b8403178a.jpeg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191000" y="304800"/>
            <a:ext cx="4578350" cy="4800600"/>
          </a:xfrm>
          <a:prstGeom prst="rect">
            <a:avLst/>
          </a:prstGeom>
          <a:noFill/>
          <a:ln w="38100">
            <a:solidFill>
              <a:srgbClr val="AC0000"/>
            </a:solidFill>
            <a:miter lim="800000"/>
            <a:headEnd/>
            <a:tailEnd/>
          </a:ln>
        </p:spPr>
      </p:pic>
      <p:pic>
        <p:nvPicPr>
          <p:cNvPr id="14340" name="Рисунок 1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1733550" y="228600"/>
            <a:ext cx="2212975" cy="2743200"/>
          </a:xfrm>
          <a:prstGeom prst="rect">
            <a:avLst/>
          </a:prstGeom>
          <a:noFill/>
          <a:ln w="38100">
            <a:solidFill>
              <a:srgbClr val="AC0000"/>
            </a:solidFill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14400" y="3200400"/>
            <a:ext cx="3048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В 20 веке норвежский ученый Тур Хейердал, построив лодку «РА – 2» по образцу древних египтян, пересек на ней Атлантический океан. 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050925" y="5446713"/>
            <a:ext cx="77120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Цель: доказать, что на папирусных судах, без карт и компаса древние мореплаватели могли совершить путешествие в Америку.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://www.tvoyrebenok.ru/images/presentation/school/b/017.jpg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363" name="Picture 4" descr="https://ic.pics.livejournal.com/cand_orel/85803014/961305/961305_900.jpg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1600200" y="1266825"/>
            <a:ext cx="7239000" cy="5238750"/>
          </a:xfrm>
          <a:prstGeom prst="rect">
            <a:avLst/>
          </a:prstGeom>
          <a:noFill/>
          <a:ln w="38100">
            <a:solidFill>
              <a:srgbClr val="AC0000"/>
            </a:solidFill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965325" y="188913"/>
            <a:ext cx="67976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Хейердал собрал в экспедицию людей разных национальностей: русского, японца, мексиканца, марокканца, итальянца, египтянина, американца.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736303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ПОЗНАНИЕ  ЗЕМЛИ  В ДРЕВНОСТИ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sus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37112"/>
            <a:ext cx="2160239" cy="201622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Практическая работа. </a:t>
            </a:r>
            <a:r>
              <a:rPr lang="ru-RU" sz="2400" dirty="0" smtClean="0"/>
              <a:t>Сравнение карт Эратосфена, Птолемея и современных карт </a:t>
            </a:r>
            <a:endParaRPr lang="ru-RU" sz="2400" dirty="0"/>
          </a:p>
        </p:txBody>
      </p:sp>
      <p:pic>
        <p:nvPicPr>
          <p:cNvPr id="5" name="Содержимое 4" descr="47669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977" t="2326" r="2326" b="13953"/>
          <a:stretch>
            <a:fillRect/>
          </a:stretch>
        </p:blipFill>
        <p:spPr>
          <a:xfrm>
            <a:off x="251520" y="1340768"/>
            <a:ext cx="4248472" cy="294125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6" name="Рисунок 5" descr="img20.jpg"/>
          <p:cNvPicPr>
            <a:picLocks noChangeAspect="1"/>
          </p:cNvPicPr>
          <p:nvPr/>
        </p:nvPicPr>
        <p:blipFill>
          <a:blip r:embed="rId3" cstate="print"/>
          <a:srcRect l="9073" t="5971" r="8033" b="8248"/>
          <a:stretch>
            <a:fillRect/>
          </a:stretch>
        </p:blipFill>
        <p:spPr>
          <a:xfrm>
            <a:off x="4716016" y="1484784"/>
            <a:ext cx="4176464" cy="3241434"/>
          </a:xfrm>
          <a:prstGeom prst="rect">
            <a:avLst/>
          </a:prstGeom>
        </p:spPr>
      </p:pic>
      <p:pic>
        <p:nvPicPr>
          <p:cNvPr id="7" name="Рисунок 6" descr="594d2d8e09e412b81a9290648e85aa16.jpg"/>
          <p:cNvPicPr>
            <a:picLocks noChangeAspect="1"/>
          </p:cNvPicPr>
          <p:nvPr/>
        </p:nvPicPr>
        <p:blipFill>
          <a:blip r:embed="rId4" cstate="print"/>
          <a:srcRect l="2569" t="7815" r="10074" b="3808"/>
          <a:stretch>
            <a:fillRect/>
          </a:stretch>
        </p:blipFill>
        <p:spPr>
          <a:xfrm>
            <a:off x="1691680" y="3992505"/>
            <a:ext cx="3976605" cy="286549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ДОМАШНЕЕ ЗАДАНИЕ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Изучить §1 с.10, выполнить задания в интерактивной тетради </a:t>
            </a:r>
            <a:r>
              <a:rPr lang="ru-RU" sz="4800" u="sng" dirty="0" smtClean="0">
                <a:hlinkClick r:id="rId2"/>
              </a:rPr>
              <a:t>https://edu.skysmart.ru/student/bimikaxuri</a:t>
            </a:r>
            <a:r>
              <a:rPr lang="ru-RU" sz="4800" dirty="0" smtClean="0"/>
              <a:t> </a:t>
            </a:r>
          </a:p>
          <a:p>
            <a:pPr>
              <a:buNone/>
            </a:pPr>
            <a:endParaRPr lang="ru-RU" sz="48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нашего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Узнать какие </a:t>
            </a:r>
            <a:r>
              <a:rPr lang="ru-RU" i="1" dirty="0" smtClean="0"/>
              <a:t>географические открытия </a:t>
            </a:r>
            <a:r>
              <a:rPr lang="ru-RU" i="1" dirty="0" smtClean="0"/>
              <a:t>совершили люди </a:t>
            </a:r>
            <a:r>
              <a:rPr lang="ru-RU" i="1" dirty="0" smtClean="0"/>
              <a:t>в древности</a:t>
            </a:r>
            <a:r>
              <a:rPr lang="ru-RU" i="1" dirty="0" smtClean="0"/>
              <a:t>?</a:t>
            </a:r>
          </a:p>
          <a:p>
            <a:r>
              <a:rPr lang="ru-RU" i="1" dirty="0" smtClean="0"/>
              <a:t>Как представляли они себе Землю</a:t>
            </a:r>
          </a:p>
          <a:p>
            <a:r>
              <a:rPr lang="ru-RU" i="1" dirty="0" smtClean="0"/>
              <a:t>Познакомиться с древними географическими картами и сравнить их между собой.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ГЕОГРАФИЯ –ДРЕВНЯЯ НАУКА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208912" cy="4536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НАКОПЛЕНИЕ ЗНАНИЙ О ЗЕМЛЕ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rgbClr val="00B050"/>
            </a:solidFill>
            <a:prstDash val="solid"/>
          </a:ln>
        </p:spPr>
        <p:txBody>
          <a:bodyPr/>
          <a:lstStyle/>
          <a:p>
            <a:pPr algn="ctr">
              <a:buNone/>
            </a:pPr>
            <a:r>
              <a:rPr lang="ru-RU" dirty="0" smtClean="0"/>
              <a:t>Простые географические  сведения  существовали у людей еще в глубокой древности . Всю жизнь древние  люди жили там , где родились . Прочие территории оставались для них  неизвестными…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Что заставило людей Древнего мира приобретать географические знания ?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Представление о Земле в древности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Asus\Desktop\slide_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18" t="18878" r="5217" b="42359"/>
          <a:stretch>
            <a:fillRect/>
          </a:stretch>
        </p:blipFill>
        <p:spPr bwMode="auto">
          <a:xfrm>
            <a:off x="1115616" y="1700808"/>
            <a:ext cx="7416824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4725144"/>
            <a:ext cx="33123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Мир в представлении  древних  египтян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4725144"/>
            <a:ext cx="34563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Мир в представлении  народов древней Индии</a:t>
            </a:r>
            <a:endParaRPr lang="ru-RU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://www.tvoyrebenok.ru/images/presentation/school/b/017.jpg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510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AC0000"/>
                </a:solidFill>
                <a:latin typeface="Arial"/>
                <a:cs typeface="Arial"/>
              </a:rPr>
              <a:t>Древний Восток</a:t>
            </a:r>
          </a:p>
        </p:txBody>
      </p:sp>
      <p:pic>
        <p:nvPicPr>
          <p:cNvPr id="3076" name="Picture 3" descr="C:\Users\Марина\Desktop\screen4 (1).jpg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 t="13533"/>
          <a:stretch>
            <a:fillRect/>
          </a:stretch>
        </p:blipFill>
        <p:spPr bwMode="auto">
          <a:xfrm>
            <a:off x="457200" y="1143000"/>
            <a:ext cx="6705600" cy="4349750"/>
          </a:xfrm>
          <a:prstGeom prst="rect">
            <a:avLst/>
          </a:prstGeom>
          <a:noFill/>
          <a:ln w="38100">
            <a:solidFill>
              <a:srgbClr val="AC0000"/>
            </a:solidFill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65125" y="5751513"/>
            <a:ext cx="76358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Народы древних цивилизаций Востока во время завоевательных походов и торговых экспедиций знакомились с новыми землями.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548680"/>
            <a:ext cx="4041775" cy="5577483"/>
          </a:xfrm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1"/>
                </a:solidFill>
              </a:rPr>
              <a:t>География  как наука  зародилась в древней Греции . Гомер-основоположник географии.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/>
                </a:solidFill>
              </a:rPr>
              <a:t>Он жил 2800 лет назад.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/>
                </a:solidFill>
              </a:rPr>
              <a:t>Многие древнегреческие   путешественники были в странах Ближнего  Востока  и Индии.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Asus\Desktop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888432" cy="57606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652</Words>
  <Application>Microsoft Office PowerPoint</Application>
  <PresentationFormat>Экран (4:3)</PresentationFormat>
  <Paragraphs>80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Ответь на вопросы</vt:lpstr>
      <vt:lpstr>ПОЗНАНИЕ  ЗЕМЛИ  В ДРЕВНОСТИ</vt:lpstr>
      <vt:lpstr>Цель нашего урока:</vt:lpstr>
      <vt:lpstr>ГЕОГРАФИЯ –ДРЕВНЯЯ НАУКА</vt:lpstr>
      <vt:lpstr>НАКОПЛЕНИЕ ЗНАНИЙ О ЗЕМЛЕ</vt:lpstr>
      <vt:lpstr>Представление о Земле в древности</vt:lpstr>
      <vt:lpstr>Слайд 8</vt:lpstr>
      <vt:lpstr>Слайд 9</vt:lpstr>
      <vt:lpstr>Слайд 10</vt:lpstr>
      <vt:lpstr>Слайд 11</vt:lpstr>
      <vt:lpstr> Плавания финикийцев</vt:lpstr>
      <vt:lpstr>Слайд 13</vt:lpstr>
      <vt:lpstr>Слайд 14</vt:lpstr>
      <vt:lpstr>Направления путешествий финикийцев по Средиземному морю</vt:lpstr>
      <vt:lpstr>Карта маршрута финикийцев  вокруг Африки</vt:lpstr>
      <vt:lpstr>Физкультминутка</vt:lpstr>
      <vt:lpstr>Слайд 18</vt:lpstr>
      <vt:lpstr>Великие географы древности.</vt:lpstr>
      <vt:lpstr>Скифия </vt:lpstr>
      <vt:lpstr>Слайд 21</vt:lpstr>
      <vt:lpstr>Пифей</vt:lpstr>
      <vt:lpstr>Древнегреческий мыслитель  Эратосфен</vt:lpstr>
      <vt:lpstr>Карта мира  , составленная  Эратосфеном</vt:lpstr>
      <vt:lpstr>Историк и географ  Страбон</vt:lpstr>
      <vt:lpstr>Слайд 26</vt:lpstr>
      <vt:lpstr>Слайд 27</vt:lpstr>
      <vt:lpstr>Слайд 28</vt:lpstr>
      <vt:lpstr>Слайд 29</vt:lpstr>
      <vt:lpstr>Практическая работа. Сравнение карт Эратосфена, Птолемея и современных карт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ПОЗНАНИЕ  ЗЕМЛИ  В ДРЕВНОСТИ</dc:title>
  <dc:creator>Asus</dc:creator>
  <cp:lastModifiedBy>Пользователь</cp:lastModifiedBy>
  <cp:revision>62</cp:revision>
  <dcterms:created xsi:type="dcterms:W3CDTF">2015-12-02T18:14:01Z</dcterms:created>
  <dcterms:modified xsi:type="dcterms:W3CDTF">2022-09-18T07:24:51Z</dcterms:modified>
</cp:coreProperties>
</file>