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67D34"/>
    <a:srgbClr val="99CCFF"/>
    <a:srgbClr val="B2B2B2"/>
    <a:srgbClr val="6CE4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68A5-9499-4C30-B9ED-CD465A7A7499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26066-4F8D-4BA7-B4ED-05200F339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4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6066-4F8D-4BA7-B4ED-05200F339F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73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6066-4F8D-4BA7-B4ED-05200F339FF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0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55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23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5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1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5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4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7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9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05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61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D67D34"/>
            </a:gs>
            <a:gs pos="100000">
              <a:schemeClr val="accent6">
                <a:lumMod val="40000"/>
                <a:lumOff val="6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3239-6F49-40B6-92A5-0F8FBE393C0C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823D-EBFB-4BB8-856C-021BE223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0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strsobor.ru/wp-content/uploads/2014/12/329.jpg" TargetMode="External"/><Relationship Id="rId13" Type="http://schemas.openxmlformats.org/officeDocument/2006/relationships/hyperlink" Target="https://naturalhistory.si.edu/exhibits/natures_best_2008/gallery/JulianAsher_IndigenousCulturesHH_lg.jpg" TargetMode="External"/><Relationship Id="rId3" Type="http://schemas.openxmlformats.org/officeDocument/2006/relationships/hyperlink" Target="http://klubmoryakov.klasna.com/uploads/editor/1069/98053/sitepage_56/images/maps_0030_1.jpg" TargetMode="External"/><Relationship Id="rId7" Type="http://schemas.openxmlformats.org/officeDocument/2006/relationships/hyperlink" Target="http://2.bp.blogspot.com/-LN5i09TAozw/UHMzVsBrOCI/AAAAAAAAATE/9qrKk3g1BHM/s1600/20121008-212735_p1.jpg" TargetMode="External"/><Relationship Id="rId12" Type="http://schemas.openxmlformats.org/officeDocument/2006/relationships/hyperlink" Target="http://www.gazprom.ru/f/posts/62/815240/vniigaz-02.jpg" TargetMode="External"/><Relationship Id="rId17" Type="http://schemas.openxmlformats.org/officeDocument/2006/relationships/hyperlink" Target="https://fs00.infourok.ru/images/doc/305/304220/img5.jpg" TargetMode="External"/><Relationship Id="rId2" Type="http://schemas.openxmlformats.org/officeDocument/2006/relationships/image" Target="../media/image16.jpeg"/><Relationship Id="rId16" Type="http://schemas.openxmlformats.org/officeDocument/2006/relationships/hyperlink" Target="https://armenpress.am/static/news/b/2014/10/781362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rikky.ru/wp-content/blogs.dir/1/files/2015/01/mid_35439_7507.jpg" TargetMode="External"/><Relationship Id="rId11" Type="http://schemas.openxmlformats.org/officeDocument/2006/relationships/hyperlink" Target="http://38.media.tumblr.com/eca3f1c6f57c3f7475fd19f53395506a/tumblr_n7qrfjFiJm1r45nzio1_250.jpg" TargetMode="External"/><Relationship Id="rId5" Type="http://schemas.openxmlformats.org/officeDocument/2006/relationships/hyperlink" Target="http://nplit.ru/books/item/f00/s00/z0000044/pic/000070.jpg" TargetMode="External"/><Relationship Id="rId15" Type="http://schemas.openxmlformats.org/officeDocument/2006/relationships/hyperlink" Target="https://image.jimcdn.com/app/cms/image/transf/none/path/sab97d11d269aa0bb/image/ic92e4f5805843173/version/1423375819/image.jpg" TargetMode="External"/><Relationship Id="rId10" Type="http://schemas.openxmlformats.org/officeDocument/2006/relationships/hyperlink" Target="http://24.media.tumblr.com/00d3b5e2681b35da140c36a2c460333b/tumblr_n24g8ddAdN1t0bh0do1_1280.jpg" TargetMode="External"/><Relationship Id="rId4" Type="http://schemas.openxmlformats.org/officeDocument/2006/relationships/hyperlink" Target="https://upload.wikimedia.org/wikipedia/commons/thumb/a/ac/Carl_ritter.jpg/267px-Carl_ritter.jpg" TargetMode="External"/><Relationship Id="rId9" Type="http://schemas.openxmlformats.org/officeDocument/2006/relationships/hyperlink" Target="https://minvr.ru/upload/iblock/a42/korennie.jpg" TargetMode="External"/><Relationship Id="rId14" Type="http://schemas.openxmlformats.org/officeDocument/2006/relationships/hyperlink" Target="http://www.calend.ru/img/content_images/i4/4287_o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33129" y="2788265"/>
            <a:ext cx="9660194" cy="15780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География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наука.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Методы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географических исследований.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4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" y="1076632"/>
            <a:ext cx="8001000" cy="544215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(характеристика) объектов и явлений широко используется в географии. Вспомните, описания каких географических объектов вы делали при изучении предыдущих курсов географии.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метод вы используете для выявления различий России и Канады?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возможности дает картографический метод исследования? Приведите примеры.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географические объекты и явления предпочтительнее изучать при помощи статистического метода?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2091" y="95535"/>
            <a:ext cx="23812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160" y="2987722"/>
            <a:ext cx="3925296" cy="376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37071" y="280219"/>
            <a:ext cx="7713406" cy="6489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Ответим на вопросы: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Геоинформационные системы (ГИС)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Дают уникальную возможность выявить скрытые взаимосвязи объектов, процессов, явлений;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программа, которая содержит набор аналитических средств, базы данных, позволяет создавать и редактировать объекты.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ГИС используют географы, бизнесмены, строители, экологи.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ррр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335" y="1533831"/>
            <a:ext cx="5855110" cy="507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05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885" y="258589"/>
            <a:ext cx="3368040" cy="9753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5355" y="1895168"/>
            <a:ext cx="3864078" cy="337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942" y="1584961"/>
            <a:ext cx="8318090" cy="45046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– это фактически единственная наука, интегрирующая знания о природе и обществе, способствует рациональной организации пространства.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современном этапе развития географической науки применяются разнообразные методы исследований. Особенно быстро развиваются методы, основанные на широком использовании информационных технологий, позволяющие обобщать и анализировать сведения из разнообразных источников. С помощью этих методов можно решать задачи оптимизации взаимодействия человека и природы на локальном, региональном и глобальном уровнях.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81001"/>
            <a:ext cx="5745931" cy="916857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Повторим ключевые слова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48581"/>
            <a:ext cx="10515600" cy="5111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географических исследований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географической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Геоинформационная система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1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480" y="3532506"/>
            <a:ext cx="3779520" cy="332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60" y="121921"/>
            <a:ext cx="9076690" cy="7315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Закрепим изученное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974" y="707923"/>
            <a:ext cx="11680723" cy="29791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Приведите примеры законов, теорий, изученных вами в предыдущих курсах географии.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известные вам понятия из темы «Климат России» курса «География России».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Географическим исследованиям и дальним путешествиям, как правило, способствовал научно-технический прогресс. Докажите это.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географии используются различные источники информации. Выскажите свои оценочные суждения о значимости:  1) документальных источников; 2) статистики; 3) географических карт; 4) Интернета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048" y="3532506"/>
            <a:ext cx="4456432" cy="3325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32506"/>
            <a:ext cx="3956049" cy="332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35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8709" y="353961"/>
            <a:ext cx="7610167" cy="17550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1, сообщение о геоинформационных системах;  теории тектоники литосферных плит;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Солнечной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36900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3246" y="4380271"/>
            <a:ext cx="1828800" cy="228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1069"/>
            <a:ext cx="10515600" cy="37281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Ссылки: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96240"/>
            <a:ext cx="11347450" cy="6461759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http://klubmoryakov.klasna.com/uploads/editor/1069/98053/sitepage_56/images/maps_0030_1.jpg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https://upload.wikimedia.org/wikipedia/commons/thumb/a/ac/Carl_ritter.jpg/267px-Carl_ritter.jpg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http://nplit.ru/books/item/f00/s00/z0000044/pic/000070.jpg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trikky.ru/wp-content/blogs.dir/1/files/2015/01/mid_35439_7507.jpg</a:t>
            </a:r>
            <a:endParaRPr lang="ru-RU" sz="23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http://2.bp.blogspot.com/-LN5i09TAozw/UHMzVsBrOCI/AAAAAAAAATE/9qrKk3g1BHM/s1600/20121008-212735_p1.jpg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://astrsobor.ru/wp-content/uploads/2014/12/329.jpg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https://minvr.ru/upload/iblock/a42/korennie.jpg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http://24.media.tumblr.com/00d3b5e2681b35da140c36a2c460333b/tumblr_n24g8ddAdN1t0bh0do1_1280.jpg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http://38.media.tumblr.com/eca3f1c6f57c3f7475fd19f53395506a/tumblr_n7qrfjFiJm1r45nzio1_250.jpg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http://www.gazprom.ru/f/posts/62/815240/vniigaz-02.jpg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https://naturalhistory.si.edu/exhibits/natures_best_2008/gallery/JulianAsher_IndigenousCulturesHH_lg.jpg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www.calend.ru/img/content_images/i4/4287_o</a:t>
            </a:r>
            <a:r>
              <a:rPr lang="ru-RU" sz="2300" u="sng" dirty="0" smtClean="0">
                <a:solidFill>
                  <a:schemeClr val="tx1"/>
                </a:solidFill>
                <a:hlinkClick r:id="rId14"/>
              </a:rPr>
              <a:t>r.jpg</a:t>
            </a:r>
            <a:endParaRPr lang="ru-RU" sz="2300" u="sng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smtClean="0">
                <a:solidFill>
                  <a:schemeClr val="tx1"/>
                </a:solidFill>
                <a:hlinkClick r:id="rId15"/>
              </a:rPr>
              <a:t>https</a:t>
            </a:r>
            <a:r>
              <a:rPr lang="en-US" sz="2300" dirty="0">
                <a:solidFill>
                  <a:schemeClr val="tx1"/>
                </a:solidFill>
                <a:hlinkClick r:id="rId15"/>
              </a:rPr>
              <a:t>://</a:t>
            </a:r>
            <a:r>
              <a:rPr lang="en-US" sz="2300" dirty="0" smtClean="0">
                <a:solidFill>
                  <a:schemeClr val="tx1"/>
                </a:solidFill>
                <a:hlinkClick r:id="rId15"/>
              </a:rPr>
              <a:t>image.jimcdn.com/app/cms/image/transf/none/path/sab97d11d269aa0bb/image/ic92e4f5805843173/version/1423375819/image.jpg</a:t>
            </a:r>
            <a:endParaRPr lang="ru-RU" sz="23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  <a:hlinkClick r:id="rId16"/>
              </a:rPr>
              <a:t>https://</a:t>
            </a:r>
            <a:r>
              <a:rPr lang="en-US" sz="2300" dirty="0" smtClean="0">
                <a:solidFill>
                  <a:schemeClr val="tx1"/>
                </a:solidFill>
                <a:hlinkClick r:id="rId16"/>
              </a:rPr>
              <a:t>armenpress.am/static/news/b/2014/10/781362.jpg</a:t>
            </a:r>
            <a:endParaRPr lang="ru-RU" sz="23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u="sng" dirty="0">
                <a:solidFill>
                  <a:schemeClr val="tx1"/>
                </a:solidFill>
                <a:hlinkClick r:id="rId17"/>
              </a:rPr>
              <a:t>https://</a:t>
            </a:r>
            <a:r>
              <a:rPr lang="en-US" sz="2300" u="sng" dirty="0" smtClean="0">
                <a:solidFill>
                  <a:schemeClr val="tx1"/>
                </a:solidFill>
                <a:hlinkClick r:id="rId17"/>
              </a:rPr>
              <a:t>fs00.infourok.ru/images/doc/305/304220/img5.jpg</a:t>
            </a:r>
            <a:endParaRPr lang="ru-RU" sz="2300" u="sng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u="sng" dirty="0">
                <a:solidFill>
                  <a:schemeClr val="tx1"/>
                </a:solidFill>
              </a:rPr>
              <a:t>http://</a:t>
            </a:r>
            <a:r>
              <a:rPr lang="en-US" sz="2300" u="sng" dirty="0" smtClean="0">
                <a:solidFill>
                  <a:schemeClr val="tx1"/>
                </a:solidFill>
              </a:rPr>
              <a:t>7lafa.com/date/den_geograficheskih_informacionnih_sistem_den_gis.jpg</a:t>
            </a:r>
            <a:endParaRPr lang="ru-RU" sz="23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Учебник. География, базовый уровень А.П. Кузнецов, Э.В. Ким,10-11</a:t>
            </a:r>
            <a:r>
              <a:rPr lang="ru-RU" sz="2300" dirty="0" smtClean="0">
                <a:solidFill>
                  <a:schemeClr val="tx1"/>
                </a:solidFill>
              </a:rPr>
              <a:t>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45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094" y="1409531"/>
            <a:ext cx="4526507" cy="386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67652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272955"/>
            <a:ext cx="7315655" cy="644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</a:t>
            </a:r>
          </a:p>
          <a:p>
            <a:pPr marL="0" indent="0" algn="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Нельзя заниматься политикой и экономикой, не зная </a:t>
            </a:r>
          </a:p>
          <a:p>
            <a:pPr marL="0" indent="0" algn="r">
              <a:buNone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еографии.</a:t>
            </a:r>
          </a:p>
          <a:p>
            <a:pPr marL="0" indent="0" algn="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Географические знания и умения – один из</a:t>
            </a:r>
          </a:p>
          <a:p>
            <a:pPr marL="0" indent="0" algn="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необходимых элементов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Развитие географии как науки: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4-3 тыс. до н. э. – первые карты;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Эпоха великих географических открытий (торговля, войны);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17-19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– интенсивное развитие науки (открытие и описание новых земель),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237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" y="452718"/>
            <a:ext cx="8554065" cy="925706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Географическая мозаика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774" y="1378423"/>
            <a:ext cx="7451678" cy="163773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Карл Риттер (1779-1859)  немецкий географ. Основной труд –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Землеведение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(19 томов об Азии и Африке). Развил сравнительный метод.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66782" y="3712191"/>
            <a:ext cx="8093121" cy="2934268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Петр Петрович Семенов-Тян-Шанский (1827-1914) русский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путешественник, географ.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Исследовал озеро Иссык-Куль,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составил схему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расположения хребтов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Тянь-Шаня. Составил «Географическо-статистический словарь Российской империи». Был инициатором первой всеобщей переписи населения России.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1" y="3613355"/>
            <a:ext cx="2552946" cy="3033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452718"/>
            <a:ext cx="2610466" cy="29153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7607661" y="1533833"/>
            <a:ext cx="978408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347883" y="4704735"/>
            <a:ext cx="1032387" cy="4846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1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2012"/>
            <a:ext cx="10561320" cy="750627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Структура современной географии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58985" y="1310184"/>
            <a:ext cx="3562065" cy="1402535"/>
          </a:xfrm>
          <a:prstGeom prst="ellipse">
            <a:avLst/>
          </a:prstGeom>
          <a:solidFill>
            <a:srgbClr val="B2B2B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829" y="3070746"/>
            <a:ext cx="3220872" cy="2183642"/>
          </a:xfrm>
          <a:prstGeom prst="round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Естественнонаучный блок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физическая география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Ландшафтоведение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Климатология и 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7475" y="4353636"/>
            <a:ext cx="5513695" cy="2347415"/>
          </a:xfrm>
          <a:prstGeom prst="round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Социально-экономический блок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география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промышленности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сельского хозяйства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Культурная география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населения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Страноведение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непроизводственной сферы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52680" y="1310185"/>
            <a:ext cx="3261815" cy="3043451"/>
          </a:xfrm>
          <a:prstGeom prst="round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Природно-общественный блок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 природопользования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 природных ресурсов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география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Рекреационная география и др.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145206" y="2831910"/>
            <a:ext cx="777922" cy="1521726"/>
          </a:xfrm>
          <a:prstGeom prst="downArrow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53148">
            <a:off x="7196528" y="2014604"/>
            <a:ext cx="1320942" cy="813290"/>
          </a:xfrm>
          <a:prstGeom prst="rightArrow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0487082">
            <a:off x="1853724" y="2007578"/>
            <a:ext cx="1848523" cy="792104"/>
          </a:xfrm>
          <a:prstGeom prst="leftArrow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365125"/>
            <a:ext cx="589935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Современная география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0219" y="1825625"/>
            <a:ext cx="5739581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географическое обоснование рациональной территориальной организации общества и природопользования, создание стратегии экологически безопасного развития цивилизации.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Сферы интересов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процессы взаимодействия человека и природы, закономерности размещения и взаимодействия компонентов географической среды и их сочетаний на разных уровнях.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р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098" y="560439"/>
            <a:ext cx="6046838" cy="575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80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38484" y="2313294"/>
            <a:ext cx="6946710" cy="117882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научных знаний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19491159">
            <a:off x="290550" y="1117409"/>
            <a:ext cx="1985749" cy="80863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18479548">
            <a:off x="9616660" y="4088350"/>
            <a:ext cx="2341445" cy="100993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759839">
            <a:off x="263603" y="4172599"/>
            <a:ext cx="1867208" cy="81886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13030" y="171770"/>
            <a:ext cx="1972101" cy="10508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0879466">
            <a:off x="6338771" y="5202718"/>
            <a:ext cx="2920621" cy="105770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336317">
            <a:off x="9968518" y="1068714"/>
            <a:ext cx="1637731" cy="9332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929485">
            <a:off x="3137990" y="162416"/>
            <a:ext cx="2388358" cy="87887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2102" y="5106117"/>
            <a:ext cx="4039737" cy="11563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закономерность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54345">
            <a:off x="4379357" y="3866149"/>
            <a:ext cx="891582" cy="104887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9976550">
            <a:off x="4139273" y="1315453"/>
            <a:ext cx="860095" cy="85771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7540642">
            <a:off x="1623849" y="1855147"/>
            <a:ext cx="962671" cy="93329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1157089">
            <a:off x="7110996" y="1361962"/>
            <a:ext cx="900357" cy="88399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4156925">
            <a:off x="9323186" y="1751638"/>
            <a:ext cx="860784" cy="9312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015428">
            <a:off x="2006031" y="3528319"/>
            <a:ext cx="853870" cy="10743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965680">
            <a:off x="6772206" y="3953096"/>
            <a:ext cx="908499" cy="105567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525235">
            <a:off x="8883373" y="3502157"/>
            <a:ext cx="929590" cy="112092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0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8760" y="2671548"/>
            <a:ext cx="8427719" cy="10781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географической информации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022" y="477674"/>
            <a:ext cx="2893327" cy="10918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картографические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6280" y="5718411"/>
            <a:ext cx="2906974" cy="9689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статистические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97587" y="539087"/>
            <a:ext cx="2101755" cy="9689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477" y="5289869"/>
            <a:ext cx="2169994" cy="941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Научная литература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1049" y="5793473"/>
            <a:ext cx="2347415" cy="818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02867" y="5441135"/>
            <a:ext cx="2060811" cy="793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Газеты, журналы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396" y="409433"/>
            <a:ext cx="2483893" cy="1064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документы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5237986" y="1662044"/>
            <a:ext cx="596429" cy="81229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582117" y="1671167"/>
            <a:ext cx="635640" cy="80317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8854644" y="1705286"/>
            <a:ext cx="559102" cy="758135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4720" y="4236720"/>
            <a:ext cx="694214" cy="11443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434223">
            <a:off x="9635809" y="4071554"/>
            <a:ext cx="755250" cy="8964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5396" y="4130040"/>
            <a:ext cx="672727" cy="110648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34530">
            <a:off x="1249767" y="4120974"/>
            <a:ext cx="664698" cy="86617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7640" y="2884170"/>
            <a:ext cx="2503847" cy="1295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описательный</a:t>
            </a:r>
            <a:endParaRPr lang="ru-RU" sz="2000" b="1" dirty="0"/>
          </a:p>
        </p:txBody>
      </p:sp>
      <p:sp>
        <p:nvSpPr>
          <p:cNvPr id="3" name="Овал 2"/>
          <p:cNvSpPr/>
          <p:nvPr/>
        </p:nvSpPr>
        <p:spPr>
          <a:xfrm rot="19739870">
            <a:off x="671475" y="982193"/>
            <a:ext cx="3675809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геоинформационный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4129483" y="2419350"/>
            <a:ext cx="3780077" cy="2225040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Методы географических исследований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4884420" y="5669280"/>
            <a:ext cx="3025140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моделирование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 rot="1582662">
            <a:off x="1329765" y="5448051"/>
            <a:ext cx="2700605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равнительный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4615143" y="239368"/>
            <a:ext cx="3169920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прогнозирование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 rot="19667612">
            <a:off x="8380882" y="4693811"/>
            <a:ext cx="3060324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статистический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 rot="2572734">
            <a:off x="8610373" y="1803497"/>
            <a:ext cx="3208730" cy="94488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картографический</a:t>
            </a:r>
            <a:endParaRPr lang="ru-RU" sz="2000" b="1" dirty="0"/>
          </a:p>
        </p:txBody>
      </p:sp>
      <p:sp>
        <p:nvSpPr>
          <p:cNvPr id="10" name="Стрелка вверх 9"/>
          <p:cNvSpPr/>
          <p:nvPr/>
        </p:nvSpPr>
        <p:spPr>
          <a:xfrm rot="18714346">
            <a:off x="3659494" y="1848570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200000">
            <a:off x="3165112" y="3086196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3447104">
            <a:off x="3595384" y="4597861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3608851">
            <a:off x="8378487" y="2510458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204594">
            <a:off x="8142286" y="4012650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5918164" y="4770011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5887684" y="1508760"/>
            <a:ext cx="563880" cy="792480"/>
          </a:xfrm>
          <a:prstGeom prst="upArrow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0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Географическое прогнозирование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3961" y="1825625"/>
            <a:ext cx="4984955" cy="43513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Традиционный метод в географии;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прогноза невозможно представить перспективы развития территории;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гипотезы будущего развития объекта.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рр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227" y="1415845"/>
            <a:ext cx="7182464" cy="526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43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649</Words>
  <Application>Microsoft Office PowerPoint</Application>
  <PresentationFormat>Произвольный</PresentationFormat>
  <Paragraphs>117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    </vt:lpstr>
      <vt:lpstr>      Географическая мозаика</vt:lpstr>
      <vt:lpstr>             Структура современной географии</vt:lpstr>
      <vt:lpstr>Современная география</vt:lpstr>
      <vt:lpstr>Слайд 6</vt:lpstr>
      <vt:lpstr>Слайд 7</vt:lpstr>
      <vt:lpstr>Слайд 8</vt:lpstr>
      <vt:lpstr>Географическое прогнозирование</vt:lpstr>
      <vt:lpstr>Слайд 10</vt:lpstr>
      <vt:lpstr>Геоинформационные системы (ГИС)</vt:lpstr>
      <vt:lpstr>Выводы</vt:lpstr>
      <vt:lpstr>Повторим ключевые слова</vt:lpstr>
      <vt:lpstr>Закрепим изученное</vt:lpstr>
      <vt:lpstr>Слайд 15</vt:lpstr>
      <vt:lpstr>Ссылки: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как наука. Методы географических исследований.</dc:title>
  <dc:creator>Пользователь</dc:creator>
  <cp:lastModifiedBy>Пользователь</cp:lastModifiedBy>
  <cp:revision>51</cp:revision>
  <dcterms:created xsi:type="dcterms:W3CDTF">2017-07-20T19:51:12Z</dcterms:created>
  <dcterms:modified xsi:type="dcterms:W3CDTF">2023-09-04T18:07:40Z</dcterms:modified>
</cp:coreProperties>
</file>