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1" r:id="rId6"/>
    <p:sldId id="259" r:id="rId7"/>
    <p:sldId id="270" r:id="rId8"/>
    <p:sldId id="262" r:id="rId9"/>
    <p:sldId id="273" r:id="rId10"/>
    <p:sldId id="265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E6CC7-FCD3-4695-A9D3-7885513A2A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5294A-B31D-4FA3-A275-D86435FF85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61214-AAC0-47F2-85D0-93611E1FF3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7984E6-F565-4A3B-B33A-FF07509524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FD10B-453D-48EE-B236-425EFCB4A6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DC723-4877-4C9A-BDFE-4A90FDC96B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723DA-B090-43AD-B149-8856BC9165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E5EA3-C25C-4ED4-A2C8-C9C037E1B3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8669D-A7AC-4793-A6B2-1D28753093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39147-6E93-41A0-A80D-F8D893F134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7DDA6-B218-4CE9-BA92-9D48FF4205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45947-135A-46AC-ABD0-CB2CD3FFB1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3273FA-81C1-46D1-8475-005633A789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/>
              <a:t>Демографическое старение в России и проблема формирования трудового потенциала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86800" cy="1143000"/>
          </a:xfrm>
        </p:spPr>
        <p:txBody>
          <a:bodyPr/>
          <a:lstStyle/>
          <a:p>
            <a:r>
              <a:rPr lang="ru-RU" sz="3600">
                <a:latin typeface="Times New Roman" pitchFamily="18" charset="0"/>
              </a:rPr>
              <a:t>Доля лиц пенсионного возраста в общей структуре населения  Ставропольского края.</a:t>
            </a:r>
          </a:p>
        </p:txBody>
      </p:sp>
      <p:pic>
        <p:nvPicPr>
          <p:cNvPr id="14339" name="Picture 3" descr="край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28775"/>
            <a:ext cx="8243887" cy="49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74062" cy="1816100"/>
          </a:xfrm>
        </p:spPr>
        <p:txBody>
          <a:bodyPr/>
          <a:lstStyle/>
          <a:p>
            <a:r>
              <a:rPr lang="ru-RU" sz="3200">
                <a:latin typeface="Times New Roman" pitchFamily="18" charset="0"/>
              </a:rPr>
              <a:t>Предположительная нагрузка нетрудоспособного возраста на 1000 человек трудоспособного.</a:t>
            </a:r>
          </a:p>
        </p:txBody>
      </p:sp>
      <p:pic>
        <p:nvPicPr>
          <p:cNvPr id="16387" name="Рисунок 1" descr="F:\image006.gif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28775"/>
            <a:ext cx="5846762" cy="4098925"/>
          </a:xfrm>
          <a:noFill/>
          <a:ln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79613" y="6007100"/>
            <a:ext cx="470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Источник: По данным прогноза Росстата.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>
                <a:latin typeface="Times New Roman" pitchFamily="18" charset="0"/>
              </a:rPr>
              <a:t>Современное формирование трудового потенциала России как качественно, так и количественно зависит от трудовой миграции населения.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>
                <a:latin typeface="Times New Roman" pitchFamily="18" charset="0"/>
              </a:rPr>
              <a:t>Цель исследования – выявить особенности       процессов демографического старения населения России и его влияние на формирование трудового потенциала.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>
                <a:latin typeface="Times New Roman" pitchFamily="18" charset="0"/>
              </a:rPr>
              <a:t>Задачи: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Проанализировать теоретико-методологические подходы к изучению процессов старения населения и формирования трудового потенциала.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Выявить Пространственно – временные особенности старения населения в России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/>
              <a:t>Определить основные проблемы формирования трудового потенциала населения России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Объект исследования</a:t>
            </a:r>
            <a:r>
              <a:rPr lang="ru-RU">
                <a:latin typeface="Times New Roman" pitchFamily="18" charset="0"/>
              </a:rPr>
              <a:t>  - современная демографическая и миграционная ситуация в России.</a:t>
            </a:r>
          </a:p>
          <a:p>
            <a:r>
              <a:rPr lang="ru-RU" b="1">
                <a:latin typeface="Times New Roman" pitchFamily="18" charset="0"/>
              </a:rPr>
              <a:t>Предмет исследования</a:t>
            </a:r>
            <a:r>
              <a:rPr lang="ru-RU">
                <a:latin typeface="Times New Roman" pitchFamily="18" charset="0"/>
              </a:rPr>
              <a:t> -</a:t>
            </a:r>
          </a:p>
          <a:p>
            <a:pPr>
              <a:buFontTx/>
              <a:buNone/>
            </a:pPr>
            <a:r>
              <a:rPr lang="ru-RU">
                <a:latin typeface="Times New Roman" pitchFamily="18" charset="0"/>
              </a:rPr>
              <a:t>   процессы демографического старения населения и их влияние на формирование трудового потенциала населения 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/>
              <a:t>   </a:t>
            </a:r>
            <a:r>
              <a:rPr lang="ru-RU" sz="2800" b="1">
                <a:latin typeface="Times New Roman" pitchFamily="18" charset="0"/>
              </a:rPr>
              <a:t>Апробация основных результатов</a:t>
            </a:r>
            <a:r>
              <a:rPr lang="ru-RU" sz="2800">
                <a:latin typeface="Times New Roman" pitchFamily="18" charset="0"/>
              </a:rPr>
              <a:t> исследования осуществлялось через представление ее результатов на молодежной Международной Интернет-конференция "Социально-демографическая безопасность России и стран Центральной Азии".  Основные положения исследования неоднократно докладывались и обсуждались на научно-практических конференциях в Ставропольском государственном университете (2007, 2008, 2009, 2010, 2011 гг.).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9750" y="52388"/>
            <a:ext cx="8604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42900" eaLnBrk="0" hangingPunct="0"/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Шкала демографического старения ООН</a:t>
            </a:r>
          </a:p>
          <a:p>
            <a:pPr indent="342900" eaLnBrk="0" hangingPunct="0"/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755650" y="549275"/>
          <a:ext cx="7920038" cy="5759450"/>
        </p:xfrm>
        <a:graphic>
          <a:graphicData uri="http://schemas.openxmlformats.org/drawingml/2006/table">
            <a:tbl>
              <a:tblPr/>
              <a:tblGrid>
                <a:gridCol w="1141413"/>
                <a:gridCol w="3273425"/>
                <a:gridCol w="3505200"/>
              </a:tblGrid>
              <a:tr h="203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Этап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Доля лиц в возрасте 65 лет и старше%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Этапы старения и уровня старости населения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Молодое население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Население на пороге старости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&gt;7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Старое население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0" y="442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5135563"/>
          </a:xfrm>
        </p:spPr>
        <p:txBody>
          <a:bodyPr/>
          <a:lstStyle/>
          <a:p>
            <a:pPr>
              <a:buFontTx/>
              <a:buNone/>
            </a:pPr>
            <a:r>
              <a:rPr lang="ru-RU">
                <a:latin typeface="Times New Roman" pitchFamily="18" charset="0"/>
              </a:rPr>
              <a:t>    Следствием сложившейся неблагоприятной демографической ситуации в России станет не только количественное сокращение трудового потенциала страны, но и его старение, что неизбежно приведёт к увеличению так называемой демографической нагрузки на каждого трудоспособного.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1625"/>
            <a:ext cx="8640763" cy="966788"/>
          </a:xfrm>
        </p:spPr>
        <p:txBody>
          <a:bodyPr/>
          <a:lstStyle/>
          <a:p>
            <a:r>
              <a:rPr lang="ru-RU" sz="3200">
                <a:latin typeface="Times New Roman" pitchFamily="18" charset="0"/>
              </a:rPr>
              <a:t>Доля лиц пенсионного возраста в общей структуре населения по Федеральным округам России.</a:t>
            </a:r>
          </a:p>
        </p:txBody>
      </p:sp>
      <p:pic>
        <p:nvPicPr>
          <p:cNvPr id="19459" name="Picture 3" descr="Россия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5750"/>
            <a:ext cx="8893175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69325" cy="454501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>
                <a:latin typeface="Times New Roman" pitchFamily="18" charset="0"/>
              </a:rPr>
              <a:t>   Особенно заметные сдвиги процесса старения населения характерны для последнего десятилетия  20 века, но Юг России среди других регионов выделяется средними показателями.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latin typeface="Times New Roman" pitchFamily="18" charset="0"/>
              </a:rPr>
              <a:t>Доля лиц пенсионного возраста в возрастной структуре населении Юга России.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19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204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>
            <p:ph idx="1"/>
          </p:nvPr>
        </p:nvGraphicFramePr>
        <p:xfrm>
          <a:off x="468313" y="1412875"/>
          <a:ext cx="7991475" cy="5275263"/>
        </p:xfrm>
        <a:graphic>
          <a:graphicData uri="http://schemas.openxmlformats.org/presentationml/2006/ole">
            <p:oleObj spid="_x0000_s22533" name="Диаграмма" r:id="rId3" imgW="6191402" imgH="4448251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302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Calibri</vt:lpstr>
      <vt:lpstr>Georgia</vt:lpstr>
      <vt:lpstr>Оформление по умолчанию</vt:lpstr>
      <vt:lpstr>Диаграмма Microsoft Graph</vt:lpstr>
      <vt:lpstr>Демографическое старение в России и проблема формирования трудового потенциала</vt:lpstr>
      <vt:lpstr>Слайд 2</vt:lpstr>
      <vt:lpstr>Слайд 3</vt:lpstr>
      <vt:lpstr>Слайд 4</vt:lpstr>
      <vt:lpstr>Слайд 5</vt:lpstr>
      <vt:lpstr>Слайд 6</vt:lpstr>
      <vt:lpstr>Доля лиц пенсионного возраста в общей структуре населения по Федеральным округам России.</vt:lpstr>
      <vt:lpstr>Слайд 8</vt:lpstr>
      <vt:lpstr>Доля лиц пенсионного возраста в возрастной структуре населении Юга России.</vt:lpstr>
      <vt:lpstr>Доля лиц пенсионного возраста в общей структуре населения  Ставропольского края.</vt:lpstr>
      <vt:lpstr>Предположительная нагрузка нетрудоспособного возраста на 1000 человек трудоспособного.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</dc:creator>
  <cp:lastModifiedBy>Пользователь</cp:lastModifiedBy>
  <cp:revision>4</cp:revision>
  <cp:lastPrinted>1601-01-01T00:00:00Z</cp:lastPrinted>
  <dcterms:created xsi:type="dcterms:W3CDTF">2012-03-21T17:46:55Z</dcterms:created>
  <dcterms:modified xsi:type="dcterms:W3CDTF">2023-08-10T04:51:23Z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