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18"/>
  </p:notesMasterIdLst>
  <p:sldIdLst>
    <p:sldId id="274" r:id="rId2"/>
    <p:sldId id="257" r:id="rId3"/>
    <p:sldId id="259" r:id="rId4"/>
    <p:sldId id="261" r:id="rId5"/>
    <p:sldId id="262" r:id="rId6"/>
    <p:sldId id="263" r:id="rId7"/>
    <p:sldId id="268" r:id="rId8"/>
    <p:sldId id="273" r:id="rId9"/>
    <p:sldId id="267" r:id="rId10"/>
    <p:sldId id="272" r:id="rId11"/>
    <p:sldId id="264" r:id="rId12"/>
    <p:sldId id="271" r:id="rId13"/>
    <p:sldId id="270" r:id="rId14"/>
    <p:sldId id="269" r:id="rId15"/>
    <p:sldId id="265" r:id="rId16"/>
    <p:sldId id="266" r:id="rId17"/>
  </p:sldIdLst>
  <p:sldSz cx="12192000" cy="6858000"/>
  <p:notesSz cx="6858000" cy="9144000"/>
  <p:embeddedFontLst>
    <p:embeddedFont>
      <p:font typeface="Astra" pitchFamily="2" charset="0"/>
      <p:regular r:id="rId19"/>
    </p:embeddedFont>
    <p:embeddedFont>
      <p:font typeface="Elzevir" panose="020B0603050302020204" pitchFamily="34" charset="0"/>
      <p:regular r:id="rId20"/>
    </p:embeddedFont>
    <p:embeddedFont>
      <p:font typeface="Calibri Light" panose="020F0302020204030204" pitchFamily="34" charset="0"/>
      <p:regular r:id="rId21"/>
      <p:italic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Comic Sans MS" panose="030F0702030302020204" pitchFamily="66" charset="0"/>
      <p:regular r:id="rId27"/>
      <p:bold r:id="rId28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910B"/>
    <a:srgbClr val="00A4A0"/>
    <a:srgbClr val="00C0BC"/>
    <a:srgbClr val="00B0AC"/>
    <a:srgbClr val="008080"/>
    <a:srgbClr val="F7A83F"/>
    <a:srgbClr val="C7FDFD"/>
    <a:srgbClr val="B7ECFF"/>
    <a:srgbClr val="E7CF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618" y="6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7CD1BA-83DC-4B9A-BB18-24F234F1A56C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0A18E1-D266-4319-9EE7-054581822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703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A18E1-D266-4319-9EE7-0545818224D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207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916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859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893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165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254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362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364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631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329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421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123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AE7B1-2423-4BF1-A51E-1489FE58C87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D1B16-D7FC-4F0E-BCC1-A5BAEE6BB7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415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7.jpeg"/><Relationship Id="rId4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7.jpeg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7.jpeg"/><Relationship Id="rId4" Type="http://schemas.openxmlformats.org/officeDocument/2006/relationships/audio" Target="../media/audio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7.jpeg"/><Relationship Id="rId4" Type="http://schemas.openxmlformats.org/officeDocument/2006/relationships/audio" Target="../media/audio2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7.jpeg"/><Relationship Id="rId4" Type="http://schemas.openxmlformats.org/officeDocument/2006/relationships/audio" Target="../media/audio2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0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audio" Target="../media/audio1.wav"/><Relationship Id="rId4" Type="http://schemas.openxmlformats.org/officeDocument/2006/relationships/slide" Target="slide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videouroki.net/video/10-znachieniie-planov-miestnosti-i-ghieoghrafichieskikh-kart.html" TargetMode="External"/><Relationship Id="rId13" Type="http://schemas.openxmlformats.org/officeDocument/2006/relationships/image" Target="../media/image10.png"/><Relationship Id="rId3" Type="http://schemas.openxmlformats.org/officeDocument/2006/relationships/hyperlink" Target="https://russian.rt.com/science/article/599242-mirovoi-okean-cvet" TargetMode="External"/><Relationship Id="rId7" Type="http://schemas.openxmlformats.org/officeDocument/2006/relationships/hyperlink" Target="https://www.pinterest.ru/pin/328692472804817460/" TargetMode="External"/><Relationship Id="rId12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aklass.ru/p/geografiya/7-klass/samyi-vlazhnyi-materik-zemli-240708/geograficheskoe-polozhenie-i-osobennosti-prirody-iuzhnoi-ameriki-236800/re-7b04b0f6-f0fa-48e8-9700-b6a98658f895" TargetMode="External"/><Relationship Id="rId11" Type="http://schemas.openxmlformats.org/officeDocument/2006/relationships/slide" Target="slide1.xml"/><Relationship Id="rId5" Type="http://schemas.openxmlformats.org/officeDocument/2006/relationships/hyperlink" Target="https://www.liveinternet.ru/users/chertiynok/post433584619/" TargetMode="External"/><Relationship Id="rId10" Type="http://schemas.openxmlformats.org/officeDocument/2006/relationships/hyperlink" Target="https://www.yaklass.by/p/geografiya/6-klass/plan-mestnosti-i-uslovnye-znaki-7244/plan-mestnosti-8199/re-aac2baf0-d059-4c29-a8a2-339e04471c23" TargetMode="External"/><Relationship Id="rId4" Type="http://schemas.openxmlformats.org/officeDocument/2006/relationships/hyperlink" Target="http://educatordou.blogspot.com/2016/" TargetMode="External"/><Relationship Id="rId9" Type="http://schemas.openxmlformats.org/officeDocument/2006/relationships/hyperlink" Target="http://www.bolshoyvopros.ru/questions/2704658-okruzhajuschij-mir-3-klass-kak-pravilno-podpisat-eti-znaki-plana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7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audio" Target="../media/audio2.wav"/><Relationship Id="rId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7.jpeg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7.jpeg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7.jpeg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48238" y="-2676564"/>
            <a:ext cx="6867195" cy="1222032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188761" y="5822244"/>
            <a:ext cx="5252569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>
                <a:solidFill>
                  <a:srgbClr val="008080"/>
                </a:solidFill>
                <a:latin typeface="Comic Sans MS" pitchFamily="66" charset="0"/>
                <a:cs typeface="Times New Roman" pitchFamily="18" charset="0"/>
              </a:rPr>
              <a:t>Автор: Колышкина Елена Владимировна</a:t>
            </a:r>
          </a:p>
          <a:p>
            <a:pPr algn="ctr"/>
            <a:r>
              <a:rPr lang="ru-RU" sz="1400" b="1" i="1" dirty="0">
                <a:solidFill>
                  <a:srgbClr val="008080"/>
                </a:solidFill>
                <a:latin typeface="Comic Sans MS" pitchFamily="66" charset="0"/>
                <a:cs typeface="Times New Roman" pitchFamily="18" charset="0"/>
              </a:rPr>
              <a:t>учитель географии высшей категории, г. Новосибирск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295800" y="1356851"/>
            <a:ext cx="7276674" cy="310854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00A4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Интерактивный тренажёр «Лабиринт</a:t>
            </a:r>
            <a:r>
              <a:rPr lang="ru-RU" sz="48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00A4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»</a:t>
            </a:r>
            <a:endParaRPr lang="ru-RU" sz="4800" b="1" dirty="0">
              <a:ln w="10541" cmpd="sng">
                <a:solidFill>
                  <a:schemeClr val="bg1"/>
                </a:solidFill>
                <a:prstDash val="solid"/>
              </a:ln>
              <a:solidFill>
                <a:srgbClr val="00A4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4000" b="1" dirty="0">
              <a:ln w="10541" cmpd="sng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  <a:p>
            <a:pPr algn="ctr"/>
            <a:r>
              <a:rPr lang="ru-RU" sz="6000" b="1" dirty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План местности</a:t>
            </a: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768" y="6245270"/>
            <a:ext cx="480028" cy="480028"/>
          </a:xfrm>
          <a:prstGeom prst="rect">
            <a:avLst/>
          </a:prstGeom>
        </p:spPr>
      </p:pic>
      <p:pic>
        <p:nvPicPr>
          <p:cNvPr id="11" name="Рисунок 10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47492" y="6266866"/>
            <a:ext cx="480028" cy="480028"/>
          </a:xfrm>
          <a:prstGeom prst="rect">
            <a:avLst/>
          </a:prstGeom>
        </p:spPr>
      </p:pic>
      <p:pic>
        <p:nvPicPr>
          <p:cNvPr id="7" name="Picture 4" descr="https://i.yaklass.by/res/a76acbea-3098-4373-9b56-4de8b9a58ef0/%D0%A1%D1%85%D0%B5%D0%BC%D0%B0%20%D0%BC%D0%B0%D1%80%D1%88%D1%80%D1%83%D1%82%D0%B0%202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" t="866" r="1013" b="1221"/>
          <a:stretch/>
        </p:blipFill>
        <p:spPr bwMode="auto">
          <a:xfrm>
            <a:off x="623392" y="476672"/>
            <a:ext cx="2870940" cy="3740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клипарт сова на прозрачном фоне: 5 тыс изображений найдено в  Яндекс.Картинках | Teachers illustration, Teaching clipart, Reading carto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247" y="3984275"/>
            <a:ext cx="2987350" cy="241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82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6672064" y="4869160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именованный 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Скругленный прямоугольник 2">
            <a:hlinkClick r:id="rId3" action="ppaction://hlinksldjump">
              <a:snd r:embed="rId4" name="drumroll.wav"/>
            </a:hlinkClick>
          </p:cNvPr>
          <p:cNvSpPr/>
          <p:nvPr/>
        </p:nvSpPr>
        <p:spPr>
          <a:xfrm>
            <a:off x="6656987" y="3573016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численный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" name="Скругленный прямоугольник 3">
            <a:hlinkClick r:id="rId3" action="ppaction://hlinksldjump">
              <a:snd r:embed="rId4" name="drumroll.wav"/>
            </a:hlinkClick>
          </p:cNvPr>
          <p:cNvSpPr/>
          <p:nvPr/>
        </p:nvSpPr>
        <p:spPr>
          <a:xfrm>
            <a:off x="6672064" y="2276872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линейный 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1" name="Picture 6" descr="https://fsd.videouroki.net/products/conspekty/geo6/10-znachieniie-planov-miestnosti-i-ghieoghrafichieskikh-kart.files/image0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87" y="2276872"/>
            <a:ext cx="3346559" cy="31720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9336" y="116632"/>
            <a:ext cx="11953328" cy="6624736"/>
          </a:xfrm>
          <a:prstGeom prst="rect">
            <a:avLst/>
          </a:prstGeom>
          <a:noFill/>
          <a:ln w="25400">
            <a:solidFill>
              <a:srgbClr val="F5910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37680" y="389017"/>
            <a:ext cx="11316640" cy="1143008"/>
          </a:xfrm>
          <a:prstGeom prst="roundRect">
            <a:avLst/>
          </a:prstGeom>
          <a:solidFill>
            <a:schemeClr val="accent6">
              <a:lumMod val="20000"/>
              <a:lumOff val="80000"/>
              <a:alpha val="80000"/>
            </a:schemeClr>
          </a:solidFill>
          <a:ln w="25400">
            <a:solidFill>
              <a:srgbClr val="F7A83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Определите вид масштаба: в 1 см. 200м.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2" name="Picture 4" descr="клипарт сова на прозрачном фоне: 5 тыс изображений найдено в  Яндекс.Картинках | Teachers illustration, Teaching clipart, Reading carto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462" y="4149079"/>
            <a:ext cx="3300605" cy="266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22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rId2" action="ppaction://hlinksldjump">
              <a:snd r:embed="rId3" name="drumroll.wav"/>
            </a:hlinkClick>
          </p:cNvPr>
          <p:cNvSpPr/>
          <p:nvPr/>
        </p:nvSpPr>
        <p:spPr>
          <a:xfrm>
            <a:off x="6672064" y="2276872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1:300 000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Скругленный прямоугольник 2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6679962" y="3573016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1:1000 000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" name="Скругленный прямоугольник 3">
            <a:hlinkClick r:id="rId2" action="ppaction://hlinksldjump">
              <a:snd r:embed="rId3" name="drumroll.wav"/>
            </a:hlinkClick>
          </p:cNvPr>
          <p:cNvSpPr/>
          <p:nvPr/>
        </p:nvSpPr>
        <p:spPr>
          <a:xfrm>
            <a:off x="6664167" y="4869160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1:100 000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1" name="Picture 6" descr="https://fsd.videouroki.net/products/conspekty/geo6/10-znachieniie-planov-miestnosti-i-ghieoghrafichieskikh-kart.files/image0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87" y="2276872"/>
            <a:ext cx="3346559" cy="31720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9336" y="116632"/>
            <a:ext cx="11953328" cy="6624736"/>
          </a:xfrm>
          <a:prstGeom prst="rect">
            <a:avLst/>
          </a:prstGeom>
          <a:noFill/>
          <a:ln w="25400">
            <a:solidFill>
              <a:srgbClr val="F5910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37680" y="389017"/>
            <a:ext cx="11316640" cy="1143008"/>
          </a:xfrm>
          <a:prstGeom prst="roundRect">
            <a:avLst/>
          </a:prstGeom>
          <a:solidFill>
            <a:schemeClr val="accent6">
              <a:lumMod val="20000"/>
              <a:lumOff val="80000"/>
              <a:alpha val="80000"/>
            </a:schemeClr>
          </a:solidFill>
          <a:ln w="25400">
            <a:solidFill>
              <a:srgbClr val="F7A83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Какой масштаб более мелкий?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2" name="Picture 4" descr="клипарт сова на прозрачном фоне: 5 тыс изображений найдено в  Яндекс.Картинках | Teachers illustration, Teaching clipart, Reading carto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462" y="4149079"/>
            <a:ext cx="3300605" cy="266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609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6672064" y="2276872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фруктовый сад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Скругленный прямоугольник 2">
            <a:hlinkClick r:id="rId3" action="ppaction://hlinksldjump">
              <a:snd r:embed="rId4" name="drumroll.wav"/>
            </a:hlinkClick>
          </p:cNvPr>
          <p:cNvSpPr/>
          <p:nvPr/>
        </p:nvSpPr>
        <p:spPr>
          <a:xfrm>
            <a:off x="6679962" y="3573016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кустарники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" name="Скругленный прямоугольник 3">
            <a:hlinkClick r:id="rId3" action="ppaction://hlinksldjump">
              <a:snd r:embed="rId4" name="drumroll.wav"/>
            </a:hlinkClick>
          </p:cNvPr>
          <p:cNvSpPr/>
          <p:nvPr/>
        </p:nvSpPr>
        <p:spPr>
          <a:xfrm>
            <a:off x="6664167" y="4869160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луг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1" name="Picture 6" descr="https://fsd.videouroki.net/products/conspekty/geo6/10-znachieniie-planov-miestnosti-i-ghieoghrafichieskikh-kart.files/image0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87" y="2276872"/>
            <a:ext cx="3346559" cy="31720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9336" y="116632"/>
            <a:ext cx="11953328" cy="6624736"/>
          </a:xfrm>
          <a:prstGeom prst="rect">
            <a:avLst/>
          </a:prstGeom>
          <a:noFill/>
          <a:ln w="25400">
            <a:solidFill>
              <a:srgbClr val="F5910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37680" y="389017"/>
            <a:ext cx="11316640" cy="1143008"/>
          </a:xfrm>
          <a:prstGeom prst="roundRect">
            <a:avLst/>
          </a:prstGeom>
          <a:solidFill>
            <a:schemeClr val="accent6">
              <a:lumMod val="20000"/>
              <a:lumOff val="80000"/>
              <a:alpha val="80000"/>
            </a:schemeClr>
          </a:solidFill>
          <a:ln w="25400">
            <a:solidFill>
              <a:srgbClr val="F7A83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Какой объект обозначают знаком?       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2" name="Picture 4" descr="клипарт сова на прозрачном фоне: 5 тыс изображений найдено в  Яндекс.Картинках | Teachers illustration, Teaching clipart, Reading carto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462" y="4149079"/>
            <a:ext cx="3300605" cy="266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Окружающий мир 3 класс Как правильно подписать эти знаки плана?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1" t="2299" r="51281" b="35824"/>
          <a:stretch/>
        </p:blipFill>
        <p:spPr bwMode="auto">
          <a:xfrm>
            <a:off x="9696400" y="522430"/>
            <a:ext cx="1368152" cy="914029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84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6672064" y="4881846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грунтовая дорога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Скругленный прямоугольник 2">
            <a:hlinkClick r:id="rId3" action="ppaction://hlinksldjump">
              <a:snd r:embed="rId4" name="drumroll.wav"/>
            </a:hlinkClick>
          </p:cNvPr>
          <p:cNvSpPr/>
          <p:nvPr/>
        </p:nvSpPr>
        <p:spPr>
          <a:xfrm>
            <a:off x="6672064" y="3579359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шоссе 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" name="Скругленный прямоугольник 3">
            <a:hlinkClick r:id="rId3" action="ppaction://hlinksldjump">
              <a:snd r:embed="rId4" name="drumroll.wav"/>
            </a:hlinkClick>
          </p:cNvPr>
          <p:cNvSpPr/>
          <p:nvPr/>
        </p:nvSpPr>
        <p:spPr>
          <a:xfrm>
            <a:off x="6672064" y="2276872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полевая дорога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1" name="Picture 6" descr="https://fsd.videouroki.net/products/conspekty/geo6/10-znachieniie-planov-miestnosti-i-ghieoghrafichieskikh-kart.files/image0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87" y="2276872"/>
            <a:ext cx="3346559" cy="31720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9336" y="116632"/>
            <a:ext cx="11953328" cy="6624736"/>
          </a:xfrm>
          <a:prstGeom prst="rect">
            <a:avLst/>
          </a:prstGeom>
          <a:noFill/>
          <a:ln w="25400">
            <a:solidFill>
              <a:srgbClr val="F5910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37680" y="351697"/>
            <a:ext cx="11316640" cy="1143008"/>
          </a:xfrm>
          <a:prstGeom prst="roundRect">
            <a:avLst/>
          </a:prstGeom>
          <a:solidFill>
            <a:schemeClr val="accent6">
              <a:lumMod val="20000"/>
              <a:lumOff val="80000"/>
              <a:alpha val="80000"/>
            </a:schemeClr>
          </a:solidFill>
          <a:ln w="25400">
            <a:solidFill>
              <a:srgbClr val="F7A83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Какой объект обозначают </a:t>
            </a:r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знаком? 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2" name="Picture 4" descr="клипарт сова на прозрачном фоне: 5 тыс изображений найдено в  Яндекс.Картинках | Teachers illustration, Teaching clipart, Reading carto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462" y="4149079"/>
            <a:ext cx="3300605" cy="266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Окружающий мир 3 класс Как правильно подписать эти знаки плана?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95" t="2086" r="1068" b="36039"/>
          <a:stretch/>
        </p:blipFill>
        <p:spPr bwMode="auto">
          <a:xfrm>
            <a:off x="9778506" y="529447"/>
            <a:ext cx="1408846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385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6672064" y="3588968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кустарники, овраг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Скругленный прямоугольник 2">
            <a:hlinkClick r:id="rId3" action="ppaction://hlinksldjump">
              <a:snd r:embed="rId4" name="drumroll.wav"/>
            </a:hlinkClick>
          </p:cNvPr>
          <p:cNvSpPr/>
          <p:nvPr/>
        </p:nvSpPr>
        <p:spPr>
          <a:xfrm>
            <a:off x="6672064" y="2276872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луг, обрыв 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" name="Скругленный прямоугольник 3">
            <a:hlinkClick r:id="rId3" action="ppaction://hlinksldjump">
              <a:snd r:embed="rId4" name="drumroll.wav"/>
            </a:hlinkClick>
          </p:cNvPr>
          <p:cNvSpPr/>
          <p:nvPr/>
        </p:nvSpPr>
        <p:spPr>
          <a:xfrm>
            <a:off x="6656269" y="4901064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фруктовый сад, яма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1" name="Picture 6" descr="https://fsd.videouroki.net/products/conspekty/geo6/10-znachieniie-planov-miestnosti-i-ghieoghrafichieskikh-kart.files/image0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87" y="2276872"/>
            <a:ext cx="3346559" cy="31720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9336" y="116632"/>
            <a:ext cx="11953328" cy="6624736"/>
          </a:xfrm>
          <a:prstGeom prst="rect">
            <a:avLst/>
          </a:prstGeom>
          <a:noFill/>
          <a:ln w="25400">
            <a:solidFill>
              <a:srgbClr val="F5910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37680" y="389017"/>
            <a:ext cx="11316640" cy="1143008"/>
          </a:xfrm>
          <a:prstGeom prst="roundRect">
            <a:avLst/>
          </a:prstGeom>
          <a:solidFill>
            <a:schemeClr val="accent6">
              <a:lumMod val="20000"/>
              <a:lumOff val="80000"/>
              <a:alpha val="80000"/>
            </a:schemeClr>
          </a:solidFill>
          <a:ln w="25400">
            <a:solidFill>
              <a:srgbClr val="F7A83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  Какие объекты обозначают этими знаками? 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2" name="Picture 4" descr="клипарт сова на прозрачном фоне: 5 тыс изображений найдено в  Яндекс.Картинках | Teachers illustration, Teaching clipart, Reading carto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462" y="4149079"/>
            <a:ext cx="3300605" cy="266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а условные знаки плана местности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" t="55973" r="76139" b="3827"/>
          <a:stretch/>
        </p:blipFill>
        <p:spPr bwMode="auto">
          <a:xfrm>
            <a:off x="10167466" y="514697"/>
            <a:ext cx="1376247" cy="891648"/>
          </a:xfrm>
          <a:prstGeom prst="rect">
            <a:avLst/>
          </a:prstGeom>
          <a:noFill/>
          <a:ln w="2540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67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rId2" action="ppaction://hlinksldjump">
              <a:snd r:embed="rId3" name="drumroll.wav"/>
            </a:hlinkClick>
          </p:cNvPr>
          <p:cNvSpPr/>
          <p:nvPr/>
        </p:nvSpPr>
        <p:spPr>
          <a:xfrm>
            <a:off x="6672064" y="2276872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изотермы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>
              <a:snd r:embed="rId3" name="drumroll.wav"/>
            </a:hlinkClick>
          </p:cNvPr>
          <p:cNvSpPr/>
          <p:nvPr/>
        </p:nvSpPr>
        <p:spPr>
          <a:xfrm>
            <a:off x="6679962" y="3573016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изобаты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" name="Скругленный прямоугольник 3">
            <a:hlinkClick r:id="rId4" action="ppaction://hlinksldjump">
              <a:snd r:embed="rId5" name="chimes.wav"/>
            </a:hlinkClick>
          </p:cNvPr>
          <p:cNvSpPr/>
          <p:nvPr/>
        </p:nvSpPr>
        <p:spPr>
          <a:xfrm>
            <a:off x="6664167" y="4869160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горизонтали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1" name="Picture 6" descr="https://fsd.videouroki.net/products/conspekty/geo6/10-znachieniie-planov-miestnosti-i-ghieoghrafichieskikh-kart.files/image00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87" y="2276872"/>
            <a:ext cx="3346559" cy="31720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9336" y="116632"/>
            <a:ext cx="11953328" cy="6624736"/>
          </a:xfrm>
          <a:prstGeom prst="rect">
            <a:avLst/>
          </a:prstGeom>
          <a:noFill/>
          <a:ln w="25400">
            <a:solidFill>
              <a:srgbClr val="F5910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37680" y="389017"/>
            <a:ext cx="11316640" cy="1143008"/>
          </a:xfrm>
          <a:prstGeom prst="roundRect">
            <a:avLst/>
          </a:prstGeom>
          <a:solidFill>
            <a:schemeClr val="accent6">
              <a:lumMod val="20000"/>
              <a:lumOff val="80000"/>
              <a:alpha val="80000"/>
            </a:schemeClr>
          </a:solidFill>
          <a:ln w="25400">
            <a:solidFill>
              <a:srgbClr val="F7A83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Как называют </a:t>
            </a:r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л</a:t>
            </a:r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инии на плане, соединяющие точки с одинаковой абсолютной высотой?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2" name="Picture 4" descr="клипарт сова на прозрачном фоне: 5 тыс изображений найдено в  Яндекс.Картинках | Teachers illustration, Teaching clipart, Reading cartoo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462" y="4149079"/>
            <a:ext cx="3300605" cy="266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6697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48238" y="-2676564"/>
            <a:ext cx="6867195" cy="1222032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433239"/>
            <a:ext cx="1219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00A4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Источники информации</a:t>
            </a:r>
            <a:endParaRPr lang="ru-RU" sz="6000" dirty="0">
              <a:solidFill>
                <a:srgbClr val="00A4A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87488" y="1414205"/>
            <a:ext cx="9793088" cy="2214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2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http://www.sharada.ru/katalog/maps/lands/juzhnaja-amerika-fizicheskaja-karta-629</a:t>
            </a:r>
            <a:endParaRPr lang="ru-RU" sz="1200" u="sng" dirty="0">
              <a:solidFill>
                <a:srgbClr val="0563C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hlinkClick r:id="rId3"/>
            </a:endParaRPr>
          </a:p>
          <a:p>
            <a:pPr>
              <a:lnSpc>
                <a:spcPct val="107000"/>
              </a:lnSpc>
            </a:pPr>
            <a:r>
              <a:rPr lang="ru-RU" sz="12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https://russian.rt.com/science/article/599242-mirovoi-okean-cvet</a:t>
            </a:r>
            <a:endParaRPr lang="ru-RU" sz="1200" u="sng" dirty="0">
              <a:solidFill>
                <a:srgbClr val="0563C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200" u="sng" dirty="0">
                <a:hlinkClick r:id="rId4"/>
              </a:rPr>
              <a:t>http://educatordou.blogspot.com/2016/</a:t>
            </a:r>
            <a:endParaRPr lang="ru-RU" sz="1200" dirty="0"/>
          </a:p>
          <a:p>
            <a:r>
              <a:rPr lang="ru-RU" sz="1200" u="sng" dirty="0">
                <a:hlinkClick r:id="rId5"/>
              </a:rPr>
              <a:t>https://www.liveinternet.ru/users/chertiynok/post433584619/</a:t>
            </a:r>
            <a:endParaRPr lang="ru-RU" sz="1200" dirty="0"/>
          </a:p>
          <a:p>
            <a:r>
              <a:rPr lang="ru-RU" sz="1200" u="sng" dirty="0">
                <a:hlinkClick r:id="rId6"/>
              </a:rPr>
              <a:t>https://www.yaklass.ru/p/geografiya/7-klass/samyi-vlazhnyi-materik-zemli-240708/geograficheskoe-polozhenie-i-osobennosti-prirody-iuzhnoi-ameriki-236800/re-7b04b0f6-f0fa-48e8-9700-b6a98658f895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Л.П. Фокина - шаблон для создания интерактивной игры  </a:t>
            </a:r>
            <a:r>
              <a:rPr lang="ru-RU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«Лабиринт»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https://www.pinterest.ru/pin/328692472804817460/</a:t>
            </a:r>
            <a:r>
              <a:rPr lang="ru-RU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7000"/>
              </a:lnSpc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https://</a:t>
            </a:r>
            <a:r>
              <a:rPr lang="en-US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videouroki.net/video/10-znachieniie-planov-miestnosti-i-ghieoghrafichieskikh-kart.html</a:t>
            </a:r>
            <a:endParaRPr lang="ru-RU" sz="1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http://</a:t>
            </a:r>
            <a:r>
              <a:rPr lang="en-US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www.bolshoyvopros.ru/questions/2704658-okruzhajuschij-mir-3-klass-kak-pravilno-podpisat-eti-znaki-plana.html</a:t>
            </a:r>
            <a:r>
              <a:rPr lang="ru-RU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>
              <a:lnSpc>
                <a:spcPct val="107000"/>
              </a:lnSpc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https://</a:t>
            </a:r>
            <a:r>
              <a:rPr lang="en-US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www.yaklass.by/p/geografiya/6-klass/plan-mestnosti-i-uslovnye-znaki-7244/plan-mestnosti-8199/re-aac2baf0-d059-4c29-a8a2-339e04471c23</a:t>
            </a:r>
            <a:r>
              <a:rPr lang="ru-RU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496600" y="6237312"/>
            <a:ext cx="480028" cy="480028"/>
          </a:xfrm>
          <a:prstGeom prst="rect">
            <a:avLst/>
          </a:prstGeom>
        </p:spPr>
      </p:pic>
      <p:pic>
        <p:nvPicPr>
          <p:cNvPr id="11" name="Picture 4" descr="клипарт сова на прозрачном фоне: 5 тыс изображений найдено в  Яндекс.Картинках | Teachers illustration, Teaching clipart, Reading cartoon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17" y="3569323"/>
            <a:ext cx="3300605" cy="266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58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48238" y="-2676564"/>
            <a:ext cx="6867195" cy="12220326"/>
          </a:xfrm>
          <a:prstGeom prst="rect">
            <a:avLst/>
          </a:prstGeom>
        </p:spPr>
      </p:pic>
      <p:sp>
        <p:nvSpPr>
          <p:cNvPr id="10" name="Выноска-облако 9"/>
          <p:cNvSpPr/>
          <p:nvPr/>
        </p:nvSpPr>
        <p:spPr>
          <a:xfrm>
            <a:off x="623392" y="488302"/>
            <a:ext cx="6192688" cy="4236842"/>
          </a:xfrm>
          <a:prstGeom prst="cloudCallout">
            <a:avLst>
              <a:gd name="adj1" fmla="val 89086"/>
              <a:gd name="adj2" fmla="val 43695"/>
            </a:avLst>
          </a:prstGeom>
          <a:solidFill>
            <a:schemeClr val="bg1">
              <a:alpha val="50000"/>
            </a:schemeClr>
          </a:solidFill>
          <a:ln w="38100">
            <a:solidFill>
              <a:srgbClr val="F591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ятно 2 2">
            <a:hlinkClick r:id="rId3" action="ppaction://hlinksldjump"/>
          </p:cNvPr>
          <p:cNvSpPr/>
          <p:nvPr/>
        </p:nvSpPr>
        <p:spPr>
          <a:xfrm>
            <a:off x="4751218" y="5073554"/>
            <a:ext cx="2928958" cy="1143008"/>
          </a:xfrm>
          <a:prstGeom prst="irregularSeal2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6"/>
                </a:solidFill>
                <a:latin typeface="Astra" pitchFamily="2" charset="0"/>
              </a:rPr>
              <a:t>Играть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9416" y="836712"/>
            <a:ext cx="57606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Elzevir" panose="020B0603050302020204" pitchFamily="34" charset="0"/>
              </a:rPr>
              <a:t>Ребята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Astra" pitchFamily="2" charset="0"/>
              </a:rPr>
              <a:t>!</a:t>
            </a:r>
          </a:p>
          <a:p>
            <a:pPr algn="ctr"/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Elzevir" panose="020B0603050302020204" pitchFamily="34" charset="0"/>
              </a:rPr>
              <a:t>Я приготовил для вас игру-тренажёр. Думаю, что вы поиграете в неё с удовольствием и ответите на все </a:t>
            </a:r>
            <a:endParaRPr lang="ru-RU" sz="2400" b="1" dirty="0" smtClean="0">
              <a:solidFill>
                <a:schemeClr val="accent6">
                  <a:lumMod val="75000"/>
                </a:schemeClr>
              </a:solidFill>
              <a:latin typeface="Elzevir" panose="020B0603050302020204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Elzevir" panose="020B0603050302020204" pitchFamily="34" charset="0"/>
              </a:rPr>
              <a:t>мои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Elzevir" panose="020B0603050302020204" pitchFamily="34" charset="0"/>
              </a:rPr>
              <a:t>вопросы. Но хочу вас предупредить, что если вы неверно ответите на </a:t>
            </a:r>
            <a:endParaRPr lang="ru-RU" sz="2400" b="1" dirty="0" smtClean="0">
              <a:solidFill>
                <a:schemeClr val="accent6">
                  <a:lumMod val="75000"/>
                </a:schemeClr>
              </a:solidFill>
              <a:latin typeface="Elzevir" panose="020B0603050302020204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Elzevir" panose="020B0603050302020204" pitchFamily="34" charset="0"/>
              </a:rPr>
              <a:t>вопрос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Elzevir" panose="020B0603050302020204" pitchFamily="34" charset="0"/>
              </a:rPr>
              <a:t>,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Elzevir" panose="020B0603050302020204" pitchFamily="34" charset="0"/>
              </a:rPr>
              <a:t>то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Elzevir" panose="020B0603050302020204" pitchFamily="34" charset="0"/>
              </a:rPr>
              <a:t>начнёте игру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Elzevir" panose="020B0603050302020204" pitchFamily="34" charset="0"/>
              </a:rPr>
              <a:t>с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Elzevir" panose="020B0603050302020204" pitchFamily="34" charset="0"/>
              </a:rPr>
              <a:t>самого начала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Elzevir" panose="020B0603050302020204" pitchFamily="34" charset="0"/>
              </a:rPr>
              <a:t>. </a:t>
            </a:r>
            <a:endParaRPr lang="ru-RU" sz="2400" b="1" dirty="0" smtClean="0">
              <a:solidFill>
                <a:schemeClr val="accent6">
                  <a:lumMod val="75000"/>
                </a:schemeClr>
              </a:solidFill>
              <a:latin typeface="Elzevir" panose="020B0603050302020204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Elzevir" panose="020B0603050302020204" pitchFamily="34" charset="0"/>
              </a:rPr>
              <a:t>Желаю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Elzevir" panose="020B0603050302020204" pitchFamily="34" charset="0"/>
              </a:rPr>
              <a:t>удачи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Astra" pitchFamily="2" charset="0"/>
              </a:rPr>
              <a:t>!</a:t>
            </a:r>
          </a:p>
        </p:txBody>
      </p:sp>
      <p:pic>
        <p:nvPicPr>
          <p:cNvPr id="11" name="Picture 4" descr="клипарт сова на прозрачном фоне: 5 тыс изображений найдено в  Яндекс.Картинках | Teachers illustration, Teaching clipart, Reading carto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80176" y="3237579"/>
            <a:ext cx="4345650" cy="3512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140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ыноска-облако 9"/>
          <p:cNvSpPr/>
          <p:nvPr/>
        </p:nvSpPr>
        <p:spPr>
          <a:xfrm>
            <a:off x="623392" y="488302"/>
            <a:ext cx="6192688" cy="4236842"/>
          </a:xfrm>
          <a:prstGeom prst="cloudCallout">
            <a:avLst>
              <a:gd name="adj1" fmla="val 89086"/>
              <a:gd name="adj2" fmla="val 43695"/>
            </a:avLst>
          </a:prstGeom>
          <a:solidFill>
            <a:schemeClr val="bg1">
              <a:alpha val="50000"/>
            </a:schemeClr>
          </a:solidFill>
          <a:ln w="38100">
            <a:solidFill>
              <a:srgbClr val="F591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48238" y="-2676564"/>
            <a:ext cx="6867195" cy="122203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52278" y="1066489"/>
            <a:ext cx="581978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>
                <a:solidFill>
                  <a:schemeClr val="accent6">
                    <a:lumMod val="75000"/>
                  </a:schemeClr>
                </a:solidFill>
                <a:latin typeface="Elzevir" panose="020B0603050302020204" pitchFamily="34" charset="0"/>
              </a:rPr>
              <a:t>Ребята</a:t>
            </a:r>
            <a:r>
              <a:rPr lang="ru-RU" sz="3000" b="1" dirty="0">
                <a:solidFill>
                  <a:schemeClr val="accent6">
                    <a:lumMod val="75000"/>
                  </a:schemeClr>
                </a:solidFill>
                <a:latin typeface="Astra" pitchFamily="2" charset="0"/>
              </a:rPr>
              <a:t>!</a:t>
            </a:r>
          </a:p>
          <a:p>
            <a:pPr algn="ctr"/>
            <a:r>
              <a:rPr lang="ru-RU" sz="3000" b="1" dirty="0">
                <a:solidFill>
                  <a:schemeClr val="accent6">
                    <a:lumMod val="75000"/>
                  </a:schemeClr>
                </a:solidFill>
                <a:latin typeface="Elzevir" panose="020B0603050302020204" pitchFamily="34" charset="0"/>
              </a:rPr>
              <a:t>Сначала подумайте, а потом выбирайте ответ</a:t>
            </a:r>
            <a:r>
              <a:rPr lang="ru-RU" sz="3000" b="1" dirty="0">
                <a:solidFill>
                  <a:schemeClr val="accent6">
                    <a:lumMod val="75000"/>
                  </a:schemeClr>
                </a:solidFill>
                <a:latin typeface="Astra" pitchFamily="2" charset="0"/>
              </a:rPr>
              <a:t>!</a:t>
            </a:r>
            <a:endParaRPr lang="ru-RU" sz="3000" b="1" dirty="0">
              <a:solidFill>
                <a:schemeClr val="accent6">
                  <a:lumMod val="75000"/>
                </a:schemeClr>
              </a:solidFill>
              <a:latin typeface="Elzevir" panose="020B0603050302020204" pitchFamily="34" charset="0"/>
            </a:endParaRPr>
          </a:p>
          <a:p>
            <a:pPr algn="ctr"/>
            <a:r>
              <a:rPr lang="ru-RU" sz="3000" b="1" dirty="0">
                <a:solidFill>
                  <a:schemeClr val="accent6">
                    <a:lumMod val="75000"/>
                  </a:schemeClr>
                </a:solidFill>
                <a:latin typeface="Elzevir" panose="020B0603050302020204" pitchFamily="34" charset="0"/>
              </a:rPr>
              <a:t>Не допускайте больше ошибок.</a:t>
            </a:r>
          </a:p>
          <a:p>
            <a:pPr algn="ctr"/>
            <a:r>
              <a:rPr lang="ru-RU" sz="3000" b="1" dirty="0">
                <a:solidFill>
                  <a:schemeClr val="accent6">
                    <a:lumMod val="75000"/>
                  </a:schemeClr>
                </a:solidFill>
                <a:latin typeface="Elzevir" panose="020B0603050302020204" pitchFamily="34" charset="0"/>
              </a:rPr>
              <a:t> Желаю удачи</a:t>
            </a:r>
            <a:r>
              <a:rPr lang="ru-RU" sz="3000" b="1" dirty="0">
                <a:solidFill>
                  <a:schemeClr val="accent6">
                    <a:lumMod val="75000"/>
                  </a:schemeClr>
                </a:solidFill>
                <a:latin typeface="Astra" pitchFamily="2" charset="0"/>
              </a:rPr>
              <a:t>!</a:t>
            </a:r>
          </a:p>
        </p:txBody>
      </p:sp>
      <p:pic>
        <p:nvPicPr>
          <p:cNvPr id="8" name="Picture 4" descr="клипарт сова на прозрачном фоне: 5 тыс изображений найдено в  Яндекс.Картинках | Teachers illustration, Teaching clipart, Reading carto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80176" y="3237579"/>
            <a:ext cx="4345650" cy="3512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ятно 2 10">
            <a:hlinkClick r:id="rId4" action="ppaction://hlinksldjump"/>
          </p:cNvPr>
          <p:cNvSpPr/>
          <p:nvPr/>
        </p:nvSpPr>
        <p:spPr>
          <a:xfrm>
            <a:off x="4751218" y="5073554"/>
            <a:ext cx="2928958" cy="1143008"/>
          </a:xfrm>
          <a:prstGeom prst="irregularSeal2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6"/>
                </a:solidFill>
                <a:latin typeface="Astra" pitchFamily="2" charset="0"/>
              </a:rPr>
              <a:t>Играть</a:t>
            </a:r>
          </a:p>
        </p:txBody>
      </p:sp>
    </p:spTree>
    <p:extLst>
      <p:ext uri="{BB962C8B-B14F-4D97-AF65-F5344CB8AC3E}">
        <p14:creationId xmlns:p14="http://schemas.microsoft.com/office/powerpoint/2010/main" val="257357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48238" y="-2676564"/>
            <a:ext cx="6867195" cy="12220326"/>
          </a:xfrm>
          <a:prstGeom prst="rect">
            <a:avLst/>
          </a:prstGeom>
        </p:spPr>
      </p:pic>
      <p:sp>
        <p:nvSpPr>
          <p:cNvPr id="3" name="Пятно 2 2">
            <a:hlinkClick r:id="rId3" action="ppaction://hlinksldjump"/>
          </p:cNvPr>
          <p:cNvSpPr/>
          <p:nvPr/>
        </p:nvSpPr>
        <p:spPr>
          <a:xfrm>
            <a:off x="7055766" y="4797152"/>
            <a:ext cx="3240361" cy="1453570"/>
          </a:xfrm>
          <a:prstGeom prst="irregularSeal2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6"/>
                </a:solidFill>
                <a:latin typeface="Astra" pitchFamily="2" charset="0"/>
              </a:rPr>
              <a:t>Сначала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1023" y="1484784"/>
            <a:ext cx="6229593" cy="2841556"/>
          </a:xfrm>
          <a:prstGeom prst="rect">
            <a:avLst/>
          </a:prstGeom>
        </p:spPr>
      </p:pic>
      <p:pic>
        <p:nvPicPr>
          <p:cNvPr id="6" name="Picture 6" descr="https://fsd.videouroki.net/products/conspekty/geo6/10-znachieniie-planov-miestnosti-i-ghieoghrafichieskikh-kart.files/image0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16" y="746906"/>
            <a:ext cx="3346559" cy="31720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клипарт сова на прозрачном фоне: 5 тыс изображений найдено в  Яндекс.Картинках | Teachers illustration, Teaching clipart, Reading carto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744" y="3212976"/>
            <a:ext cx="4386279" cy="354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Выноска-облако 8"/>
          <p:cNvSpPr/>
          <p:nvPr/>
        </p:nvSpPr>
        <p:spPr>
          <a:xfrm>
            <a:off x="5411023" y="1052736"/>
            <a:ext cx="6229593" cy="3744416"/>
          </a:xfrm>
          <a:prstGeom prst="cloudCallout">
            <a:avLst>
              <a:gd name="adj1" fmla="val -75208"/>
              <a:gd name="adj2" fmla="val 40677"/>
            </a:avLst>
          </a:prstGeom>
          <a:noFill/>
          <a:ln w="31750">
            <a:solidFill>
              <a:srgbClr val="F591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91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48238" y="-2676564"/>
            <a:ext cx="6867195" cy="122203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1023" y="1437299"/>
            <a:ext cx="6517625" cy="2975290"/>
          </a:xfrm>
          <a:prstGeom prst="rect">
            <a:avLst/>
          </a:prstGeom>
        </p:spPr>
      </p:pic>
      <p:sp>
        <p:nvSpPr>
          <p:cNvPr id="12" name="Выноска-облако 11"/>
          <p:cNvSpPr/>
          <p:nvPr/>
        </p:nvSpPr>
        <p:spPr>
          <a:xfrm>
            <a:off x="5411023" y="1052736"/>
            <a:ext cx="6229593" cy="3744416"/>
          </a:xfrm>
          <a:prstGeom prst="cloudCallout">
            <a:avLst>
              <a:gd name="adj1" fmla="val -75646"/>
              <a:gd name="adj2" fmla="val 39948"/>
            </a:avLst>
          </a:prstGeom>
          <a:noFill/>
          <a:ln w="31750">
            <a:solidFill>
              <a:srgbClr val="F591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hlinkClick r:id="" action="ppaction://hlinkshowjump?jump=endshow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3" t="34224" r="56688" b="34276"/>
          <a:stretch/>
        </p:blipFill>
        <p:spPr>
          <a:xfrm>
            <a:off x="11392832" y="6165304"/>
            <a:ext cx="630326" cy="593248"/>
          </a:xfrm>
          <a:prstGeom prst="rect">
            <a:avLst/>
          </a:prstGeom>
        </p:spPr>
      </p:pic>
      <p:pic>
        <p:nvPicPr>
          <p:cNvPr id="8" name="Picture 6" descr="https://fsd.videouroki.net/products/conspekty/geo6/10-znachieniie-planov-miestnosti-i-ghieoghrafichieskikh-kart.files/image0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16" y="746906"/>
            <a:ext cx="3346559" cy="31720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клипарт сова на прозрачном фоне: 5 тыс изображений найдено в  Яндекс.Картинках | Teachers illustration, Teaching clipart, Reading carto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744" y="3212976"/>
            <a:ext cx="4386279" cy="354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37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9336" y="116632"/>
            <a:ext cx="11953328" cy="6624736"/>
          </a:xfrm>
          <a:prstGeom prst="rect">
            <a:avLst/>
          </a:prstGeom>
          <a:noFill/>
          <a:ln w="25400">
            <a:solidFill>
              <a:srgbClr val="F5910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6672064" y="2279766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чертёж 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Скругленный прямоугольник 2">
            <a:hlinkClick r:id="rId4" action="ppaction://hlinksldjump">
              <a:snd r:embed="rId5" name="drumroll.wav"/>
            </a:hlinkClick>
          </p:cNvPr>
          <p:cNvSpPr/>
          <p:nvPr/>
        </p:nvSpPr>
        <p:spPr>
          <a:xfrm>
            <a:off x="6679962" y="3575910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рисунок 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" name="Скругленный прямоугольник 3">
            <a:hlinkClick r:id="rId4" action="ppaction://hlinksldjump">
              <a:snd r:embed="rId5" name="drumroll.wav"/>
            </a:hlinkClick>
          </p:cNvPr>
          <p:cNvSpPr/>
          <p:nvPr/>
        </p:nvSpPr>
        <p:spPr>
          <a:xfrm>
            <a:off x="6664167" y="4872054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схема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37680" y="389017"/>
            <a:ext cx="11316640" cy="1143008"/>
          </a:xfrm>
          <a:prstGeom prst="roundRect">
            <a:avLst/>
          </a:prstGeom>
          <a:solidFill>
            <a:schemeClr val="accent6">
              <a:lumMod val="20000"/>
              <a:lumOff val="80000"/>
              <a:alpha val="80000"/>
            </a:schemeClr>
          </a:solidFill>
          <a:ln w="25400">
            <a:solidFill>
              <a:srgbClr val="F7A83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План местности - это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030" name="Picture 6" descr="https://fsd.videouroki.net/products/conspekty/geo6/10-znachieniie-planov-miestnosti-i-ghieoghrafichieskikh-kart.files/image00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87" y="2276872"/>
            <a:ext cx="3346559" cy="31720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липарт сова на прозрачном фоне: 5 тыс изображений найдено в  Яндекс.Картинках | Teachers illustration, Teaching clipart, Reading cartoo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462" y="4149079"/>
            <a:ext cx="3300605" cy="266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660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rId2" action="ppaction://hlinksldjump">
              <a:snd r:embed="rId3" name="drumroll.wav"/>
            </a:hlinkClick>
          </p:cNvPr>
          <p:cNvSpPr/>
          <p:nvPr/>
        </p:nvSpPr>
        <p:spPr>
          <a:xfrm>
            <a:off x="6679961" y="2276872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юг и на любой объект 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Скругленный прямоугольник 2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6687859" y="3573016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север и на любой объект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" name="Скругленный прямоугольник 3">
            <a:hlinkClick r:id="rId2" action="ppaction://hlinksldjump">
              <a:snd r:embed="rId3" name="drumroll.wav"/>
            </a:hlinkClick>
          </p:cNvPr>
          <p:cNvSpPr/>
          <p:nvPr/>
        </p:nvSpPr>
        <p:spPr>
          <a:xfrm>
            <a:off x="6672064" y="4869160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восток и на любой объект 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1" name="Picture 6" descr="https://fsd.videouroki.net/products/conspekty/geo6/10-znachieniie-planov-miestnosti-i-ghieoghrafichieskikh-kart.files/image0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87" y="2276872"/>
            <a:ext cx="3346559" cy="31720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9336" y="116632"/>
            <a:ext cx="11953328" cy="6624736"/>
          </a:xfrm>
          <a:prstGeom prst="rect">
            <a:avLst/>
          </a:prstGeom>
          <a:noFill/>
          <a:ln w="25400">
            <a:solidFill>
              <a:srgbClr val="F5910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37680" y="389017"/>
            <a:ext cx="11316640" cy="1143008"/>
          </a:xfrm>
          <a:prstGeom prst="roundRect">
            <a:avLst/>
          </a:prstGeom>
          <a:solidFill>
            <a:schemeClr val="accent6">
              <a:lumMod val="20000"/>
              <a:lumOff val="80000"/>
              <a:alpha val="80000"/>
            </a:schemeClr>
          </a:solidFill>
          <a:ln w="25400">
            <a:solidFill>
              <a:srgbClr val="F7A83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Азимут – это угол между направлением на 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2" name="Picture 4" descr="клипарт сова на прозрачном фоне: 5 тыс изображений найдено в  Яндекс.Картинках | Teachers illustration, Teaching clipart, Reading carto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462" y="4149079"/>
            <a:ext cx="3300605" cy="266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994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6672064" y="2276872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юг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Скругленный прямоугольник 2">
            <a:hlinkClick r:id="rId3" action="ppaction://hlinksldjump">
              <a:snd r:embed="rId4" name="drumroll.wav"/>
            </a:hlinkClick>
          </p:cNvPr>
          <p:cNvSpPr/>
          <p:nvPr/>
        </p:nvSpPr>
        <p:spPr>
          <a:xfrm>
            <a:off x="6679962" y="3573016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запад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" name="Скругленный прямоугольник 3">
            <a:hlinkClick r:id="rId3" action="ppaction://hlinksldjump">
              <a:snd r:embed="rId4" name="drumroll.wav"/>
            </a:hlinkClick>
          </p:cNvPr>
          <p:cNvSpPr/>
          <p:nvPr/>
        </p:nvSpPr>
        <p:spPr>
          <a:xfrm>
            <a:off x="6664167" y="4869160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восток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1" name="Picture 6" descr="https://fsd.videouroki.net/products/conspekty/geo6/10-znachieniie-planov-miestnosti-i-ghieoghrafichieskikh-kart.files/image0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87" y="2276872"/>
            <a:ext cx="3346559" cy="31720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9336" y="116632"/>
            <a:ext cx="11953328" cy="6624736"/>
          </a:xfrm>
          <a:prstGeom prst="rect">
            <a:avLst/>
          </a:prstGeom>
          <a:noFill/>
          <a:ln w="25400">
            <a:solidFill>
              <a:srgbClr val="F5910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37680" y="375369"/>
            <a:ext cx="11316640" cy="1143008"/>
          </a:xfrm>
          <a:prstGeom prst="roundRect">
            <a:avLst/>
          </a:prstGeom>
          <a:solidFill>
            <a:schemeClr val="accent6">
              <a:lumMod val="20000"/>
              <a:lumOff val="80000"/>
              <a:alpha val="80000"/>
            </a:schemeClr>
          </a:solidFill>
          <a:ln w="25400">
            <a:solidFill>
              <a:srgbClr val="F7A83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Какая сторона горизонта имеет азимут 180</a:t>
            </a:r>
            <a:r>
              <a:rPr lang="ru-RU" sz="3200" b="1" baseline="3000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0</a:t>
            </a:r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?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2" name="Picture 4" descr="клипарт сова на прозрачном фоне: 5 тыс изображений найдено в  Яндекс.Картинках | Teachers illustration, Teaching clipart, Reading carto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462" y="4149079"/>
            <a:ext cx="3300605" cy="266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129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6656269" y="3549944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транспортир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Скругленный прямоугольник 2">
            <a:hlinkClick r:id="rId3" action="ppaction://hlinksldjump">
              <a:snd r:embed="rId4" name="drumroll.wav"/>
            </a:hlinkClick>
          </p:cNvPr>
          <p:cNvSpPr/>
          <p:nvPr/>
        </p:nvSpPr>
        <p:spPr>
          <a:xfrm>
            <a:off x="6656269" y="2237340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компас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" name="Скругленный прямоугольник 3">
            <a:hlinkClick r:id="rId3" action="ppaction://hlinksldjump">
              <a:snd r:embed="rId4" name="drumroll.wav"/>
            </a:hlinkClick>
          </p:cNvPr>
          <p:cNvSpPr/>
          <p:nvPr/>
        </p:nvSpPr>
        <p:spPr>
          <a:xfrm>
            <a:off x="6656269" y="4862548"/>
            <a:ext cx="5040560" cy="7200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циркуль 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1" name="Picture 6" descr="https://fsd.videouroki.net/products/conspekty/geo6/10-znachieniie-planov-miestnosti-i-ghieoghrafichieskikh-kart.files/image0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87" y="2276872"/>
            <a:ext cx="3346559" cy="31720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9336" y="116632"/>
            <a:ext cx="11953328" cy="6624736"/>
          </a:xfrm>
          <a:prstGeom prst="rect">
            <a:avLst/>
          </a:prstGeom>
          <a:noFill/>
          <a:ln w="25400">
            <a:solidFill>
              <a:srgbClr val="F5910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37680" y="389017"/>
            <a:ext cx="11316640" cy="1143008"/>
          </a:xfrm>
          <a:prstGeom prst="roundRect">
            <a:avLst/>
          </a:prstGeom>
          <a:solidFill>
            <a:schemeClr val="accent6">
              <a:lumMod val="20000"/>
              <a:lumOff val="80000"/>
              <a:alpha val="80000"/>
            </a:schemeClr>
          </a:solidFill>
          <a:ln w="25400">
            <a:solidFill>
              <a:srgbClr val="F7A83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С помощью какого прибора можно определить азимут на плане местности?</a:t>
            </a:r>
            <a:endParaRPr lang="ru-RU" sz="3200" b="1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2" name="Picture 4" descr="клипарт сова на прозрачном фоне: 5 тыс изображений найдено в  Яндекс.Картинках | Teachers illustration, Teaching clipart, Reading carto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462" y="4149079"/>
            <a:ext cx="3300605" cy="266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501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450</TotalTime>
  <Words>263</Words>
  <Application>Microsoft Office PowerPoint</Application>
  <PresentationFormat>Широкоэкранный</PresentationFormat>
  <Paragraphs>70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Astra</vt:lpstr>
      <vt:lpstr>Elzevir</vt:lpstr>
      <vt:lpstr>Arial</vt:lpstr>
      <vt:lpstr>Times New Roman</vt:lpstr>
      <vt:lpstr>Calibri Light</vt:lpstr>
      <vt:lpstr>Calibri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Лабиринт</dc:title>
  <dc:subject>План местности</dc:subject>
  <dc:creator>КЕВ</dc:creator>
  <cp:keywords>Шаблон интерактивной игры</cp:keywords>
  <cp:lastModifiedBy>кев</cp:lastModifiedBy>
  <cp:revision>25</cp:revision>
  <dcterms:created xsi:type="dcterms:W3CDTF">2017-02-23T13:11:39Z</dcterms:created>
  <dcterms:modified xsi:type="dcterms:W3CDTF">2021-12-27T12:01:47Z</dcterms:modified>
</cp:coreProperties>
</file>