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9" r:id="rId2"/>
    <p:sldId id="256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71" r:id="rId13"/>
    <p:sldId id="284" r:id="rId14"/>
    <p:sldId id="283" r:id="rId15"/>
    <p:sldId id="281" r:id="rId16"/>
    <p:sldId id="261" r:id="rId17"/>
    <p:sldId id="285" r:id="rId18"/>
    <p:sldId id="286" r:id="rId19"/>
    <p:sldId id="288" r:id="rId20"/>
    <p:sldId id="305" r:id="rId21"/>
    <p:sldId id="289" r:id="rId22"/>
    <p:sldId id="290" r:id="rId23"/>
    <p:sldId id="304" r:id="rId24"/>
    <p:sldId id="291" r:id="rId25"/>
    <p:sldId id="292" r:id="rId26"/>
    <p:sldId id="295" r:id="rId27"/>
    <p:sldId id="296" r:id="rId28"/>
    <p:sldId id="411" r:id="rId29"/>
    <p:sldId id="412" r:id="rId30"/>
    <p:sldId id="297" r:id="rId31"/>
    <p:sldId id="298" r:id="rId32"/>
    <p:sldId id="299" r:id="rId33"/>
    <p:sldId id="306" r:id="rId34"/>
    <p:sldId id="301" r:id="rId35"/>
    <p:sldId id="302" r:id="rId3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E539D1-12B6-4B1A-831B-34418EF12073}" type="datetimeFigureOut">
              <a:rPr lang="ru-RU"/>
              <a:pPr>
                <a:defRPr/>
              </a:pPr>
              <a:t>пт 03.02.23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0F7682A-4D58-4D94-ADA1-F88BFD0D87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BBCCAD-E0C8-4B08-89E9-938BE678226E}" type="slidenum">
              <a:rPr lang="ru-RU" altLang="ru-RU"/>
              <a:pPr/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A0F45C-BB5B-4DED-A28C-168FF1AA27BA}" type="slidenum">
              <a:rPr lang="ru-RU" altLang="ru-RU"/>
              <a:pPr/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18EB35-BF24-495F-AB54-2E42DD5D7008}" type="slidenum">
              <a:rPr lang="ru-RU" altLang="ru-RU"/>
              <a:pPr/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FFEFE-B99D-4E77-AE5F-A1864BDB8FBA}" type="datetimeFigureOut">
              <a:rPr lang="ru-RU"/>
              <a:pPr>
                <a:defRPr/>
              </a:pPr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2EECD-3D58-4DE9-B295-ABFEF3DC5CF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4D29C-FB02-4E4A-8054-EB9609DF60A8}" type="datetimeFigureOut">
              <a:rPr lang="ru-RU"/>
              <a:pPr>
                <a:defRPr/>
              </a:pPr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72AC-0A3E-453D-A55A-2A038D33B82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CC5EA-F16E-4CFC-8941-F77DF714322D}" type="datetimeFigureOut">
              <a:rPr lang="ru-RU"/>
              <a:pPr>
                <a:defRPr/>
              </a:pPr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E5943-3BD7-41C0-AB81-91F46F6B13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936C2-306F-4B50-B47E-792AD276E8B4}" type="datetimeFigureOut">
              <a:rPr lang="ru-RU"/>
              <a:pPr>
                <a:defRPr/>
              </a:pPr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56408-D4BC-4754-8C63-7AED3A29A2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7040C-F162-4FF9-90A4-FE4546949172}" type="datetimeFigureOut">
              <a:rPr lang="ru-RU"/>
              <a:pPr>
                <a:defRPr/>
              </a:pPr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B18B5-F63C-41BE-A5C3-498B1E2AC1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BC80F-17A3-47F0-8CAE-F7BD63FEA940}" type="datetimeFigureOut">
              <a:rPr lang="ru-RU"/>
              <a:pPr>
                <a:defRPr/>
              </a:pPr>
              <a:t>пт 03.02.23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DB63C-2CF7-48A6-876B-98B67A79FBC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AB4D60-5F95-4356-A432-AC7D133D9027}" type="datetimeFigureOut">
              <a:rPr lang="ru-RU"/>
              <a:pPr>
                <a:defRPr/>
              </a:pPr>
              <a:t>пт 03.02.23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0A3B0-A804-4024-AF1B-EAFE7711D6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5E32-7C55-4FE7-ACE5-6104D296DAD6}" type="datetimeFigureOut">
              <a:rPr lang="ru-RU"/>
              <a:pPr>
                <a:defRPr/>
              </a:pPr>
              <a:t>пт 03.02.23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31F45-6154-4053-AFC1-BF599BA96AB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9B457-8124-495A-A902-B3DE8E7B9949}" type="datetimeFigureOut">
              <a:rPr lang="ru-RU"/>
              <a:pPr>
                <a:defRPr/>
              </a:pPr>
              <a:t>пт 03.02.23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EA773-F016-4172-9E72-900F000885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BD7EA-7FE0-4C12-A56E-7485A281C360}" type="datetimeFigureOut">
              <a:rPr lang="ru-RU"/>
              <a:pPr>
                <a:defRPr/>
              </a:pPr>
              <a:t>пт 03.02.23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B7C8D-63EE-4075-8DE8-C99BF45C3C9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59E5C-5287-4C4A-B171-C4801EC15EE8}" type="datetimeFigureOut">
              <a:rPr lang="ru-RU"/>
              <a:pPr>
                <a:defRPr/>
              </a:pPr>
              <a:t>пт 03.02.23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8E37A-7667-48B4-94D6-BABE20E984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766439-6B0A-467D-BD30-46103AB65B25}" type="datetimeFigureOut">
              <a:rPr lang="ru-RU"/>
              <a:pPr>
                <a:defRPr/>
              </a:pPr>
              <a:t>пт 03.02.23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667AC1FC-B910-4FEC-A225-1D7887B5B3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343" y="1928802"/>
            <a:ext cx="8720657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Географические</a:t>
            </a:r>
          </a:p>
          <a:p>
            <a:pPr algn="ctr" eaLnBrk="1" hangingPunct="1">
              <a:defRPr/>
            </a:pPr>
            <a:r>
              <a:rPr lang="ru-RU" sz="7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ookman Old Style" pitchFamily="18" charset="0"/>
                <a:cs typeface="Times New Roman" pitchFamily="18" charset="0"/>
              </a:rPr>
              <a:t>координаты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4400" b="1" dirty="0" smtClean="0">
                <a:solidFill>
                  <a:schemeClr val="bg1"/>
                </a:solidFill>
              </a:rPr>
              <a:t>Рация у учёных была изломана, но они смогли передать только</a:t>
            </a:r>
          </a:p>
          <a:p>
            <a:pPr>
              <a:buFont typeface="Arial" charset="0"/>
              <a:buNone/>
            </a:pPr>
            <a:r>
              <a:rPr lang="ru-RU" altLang="ru-RU" sz="4400" b="1" dirty="0" smtClean="0">
                <a:solidFill>
                  <a:schemeClr val="bg1"/>
                </a:solidFill>
              </a:rPr>
              <a:t>				71°      и     20°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6000" b="1" dirty="0" smtClean="0">
                <a:solidFill>
                  <a:schemeClr val="bg1"/>
                </a:solidFill>
              </a:rPr>
              <a:t>Перед нами стоит задача:    Определить точки на карте.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 descr="сканирование0015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5357813" cy="5072063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153988" y="2560638"/>
            <a:ext cx="4938712" cy="1382712"/>
          </a:xfrm>
          <a:custGeom>
            <a:avLst/>
            <a:gdLst>
              <a:gd name="connsiteX0" fmla="*/ 4937760 w 4937760"/>
              <a:gd name="connsiteY0" fmla="*/ 0 h 1383323"/>
              <a:gd name="connsiteX1" fmla="*/ 4656406 w 4937760"/>
              <a:gd name="connsiteY1" fmla="*/ 422031 h 1383323"/>
              <a:gd name="connsiteX2" fmla="*/ 4656406 w 4937760"/>
              <a:gd name="connsiteY2" fmla="*/ 422031 h 1383323"/>
              <a:gd name="connsiteX3" fmla="*/ 4403187 w 4937760"/>
              <a:gd name="connsiteY3" fmla="*/ 703385 h 1383323"/>
              <a:gd name="connsiteX4" fmla="*/ 3981157 w 4937760"/>
              <a:gd name="connsiteY4" fmla="*/ 998806 h 1383323"/>
              <a:gd name="connsiteX5" fmla="*/ 3502855 w 4937760"/>
              <a:gd name="connsiteY5" fmla="*/ 1223889 h 1383323"/>
              <a:gd name="connsiteX6" fmla="*/ 2897944 w 4937760"/>
              <a:gd name="connsiteY6" fmla="*/ 1336431 h 1383323"/>
              <a:gd name="connsiteX7" fmla="*/ 2405575 w 4937760"/>
              <a:gd name="connsiteY7" fmla="*/ 1364566 h 1383323"/>
              <a:gd name="connsiteX8" fmla="*/ 1702190 w 4937760"/>
              <a:gd name="connsiteY8" fmla="*/ 1223889 h 1383323"/>
              <a:gd name="connsiteX9" fmla="*/ 1378633 w 4937760"/>
              <a:gd name="connsiteY9" fmla="*/ 1125415 h 1383323"/>
              <a:gd name="connsiteX10" fmla="*/ 914400 w 4937760"/>
              <a:gd name="connsiteY10" fmla="*/ 942535 h 1383323"/>
              <a:gd name="connsiteX11" fmla="*/ 548640 w 4937760"/>
              <a:gd name="connsiteY11" fmla="*/ 689317 h 1383323"/>
              <a:gd name="connsiteX12" fmla="*/ 225083 w 4937760"/>
              <a:gd name="connsiteY12" fmla="*/ 393895 h 1383323"/>
              <a:gd name="connsiteX13" fmla="*/ 0 w 4937760"/>
              <a:gd name="connsiteY13" fmla="*/ 70338 h 1383323"/>
              <a:gd name="connsiteX14" fmla="*/ 0 w 4937760"/>
              <a:gd name="connsiteY14" fmla="*/ 70338 h 1383323"/>
              <a:gd name="connsiteX15" fmla="*/ 0 w 4937760"/>
              <a:gd name="connsiteY15" fmla="*/ 70338 h 138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37760" h="1383323">
                <a:moveTo>
                  <a:pt x="4937760" y="0"/>
                </a:moveTo>
                <a:lnTo>
                  <a:pt x="4656406" y="422031"/>
                </a:lnTo>
                <a:lnTo>
                  <a:pt x="4656406" y="422031"/>
                </a:lnTo>
                <a:cubicBezTo>
                  <a:pt x="4614203" y="468923"/>
                  <a:pt x="4515728" y="607256"/>
                  <a:pt x="4403187" y="703385"/>
                </a:cubicBezTo>
                <a:cubicBezTo>
                  <a:pt x="4290646" y="799514"/>
                  <a:pt x="4131212" y="912055"/>
                  <a:pt x="3981157" y="998806"/>
                </a:cubicBezTo>
                <a:cubicBezTo>
                  <a:pt x="3831102" y="1085557"/>
                  <a:pt x="3683390" y="1167618"/>
                  <a:pt x="3502855" y="1223889"/>
                </a:cubicBezTo>
                <a:cubicBezTo>
                  <a:pt x="3322320" y="1280160"/>
                  <a:pt x="3080824" y="1312985"/>
                  <a:pt x="2897944" y="1336431"/>
                </a:cubicBezTo>
                <a:cubicBezTo>
                  <a:pt x="2715064" y="1359877"/>
                  <a:pt x="2604867" y="1383323"/>
                  <a:pt x="2405575" y="1364566"/>
                </a:cubicBezTo>
                <a:cubicBezTo>
                  <a:pt x="2206283" y="1345809"/>
                  <a:pt x="1873347" y="1263747"/>
                  <a:pt x="1702190" y="1223889"/>
                </a:cubicBezTo>
                <a:cubicBezTo>
                  <a:pt x="1531033" y="1184031"/>
                  <a:pt x="1509931" y="1172307"/>
                  <a:pt x="1378633" y="1125415"/>
                </a:cubicBezTo>
                <a:cubicBezTo>
                  <a:pt x="1247335" y="1078523"/>
                  <a:pt x="1052732" y="1015218"/>
                  <a:pt x="914400" y="942535"/>
                </a:cubicBezTo>
                <a:cubicBezTo>
                  <a:pt x="776068" y="869852"/>
                  <a:pt x="663526" y="780757"/>
                  <a:pt x="548640" y="689317"/>
                </a:cubicBezTo>
                <a:cubicBezTo>
                  <a:pt x="433754" y="597877"/>
                  <a:pt x="316523" y="497058"/>
                  <a:pt x="225083" y="393895"/>
                </a:cubicBezTo>
                <a:cubicBezTo>
                  <a:pt x="133643" y="290732"/>
                  <a:pt x="0" y="70338"/>
                  <a:pt x="0" y="70338"/>
                </a:cubicBezTo>
                <a:lnTo>
                  <a:pt x="0" y="70338"/>
                </a:lnTo>
                <a:lnTo>
                  <a:pt x="0" y="70338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4572000"/>
            <a:ext cx="227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южная широта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2578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северная широта</a:t>
            </a:r>
          </a:p>
        </p:txBody>
      </p:sp>
      <p:sp>
        <p:nvSpPr>
          <p:cNvPr id="13318" name="TextBox 14"/>
          <p:cNvSpPr txBox="1">
            <a:spLocks noChangeArrowheads="1"/>
          </p:cNvSpPr>
          <p:nvPr/>
        </p:nvSpPr>
        <p:spPr bwMode="auto">
          <a:xfrm>
            <a:off x="5572125" y="214313"/>
            <a:ext cx="32019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Географическая</a:t>
            </a:r>
          </a:p>
          <a:p>
            <a:pPr algn="ctr" eaLnBrk="1" hangingPunct="1"/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широта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29250" y="1214438"/>
            <a:ext cx="3714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Расстояние , выраженное в градусах, любой точки на поверхности земли от экватора на север или на юг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14313" y="5857875"/>
            <a:ext cx="8643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Отсчёт широты ведётся от экватора.</a:t>
            </a:r>
          </a:p>
        </p:txBody>
      </p:sp>
      <p:pic>
        <p:nvPicPr>
          <p:cNvPr id="18" name="Рисунок 17" descr="dic0028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3500438"/>
            <a:ext cx="3048000" cy="2286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4"/>
          <p:cNvGrpSpPr>
            <a:grpSpLocks/>
          </p:cNvGrpSpPr>
          <p:nvPr/>
        </p:nvGrpSpPr>
        <p:grpSpPr bwMode="auto">
          <a:xfrm>
            <a:off x="3714750" y="1928813"/>
            <a:ext cx="4584700" cy="4135437"/>
            <a:chOff x="1428728" y="1428736"/>
            <a:chExt cx="7143800" cy="4867308"/>
          </a:xfrm>
        </p:grpSpPr>
        <p:sp>
          <p:nvSpPr>
            <p:cNvPr id="6" name="Овал 5"/>
            <p:cNvSpPr/>
            <p:nvPr/>
          </p:nvSpPr>
          <p:spPr>
            <a:xfrm>
              <a:off x="2428068" y="1428736"/>
              <a:ext cx="5216855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428728" y="1428736"/>
              <a:ext cx="7143800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928398" y="1428736"/>
              <a:ext cx="6216195" cy="48673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2999474" y="1428736"/>
              <a:ext cx="4074043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570879" y="1428736"/>
              <a:ext cx="2928760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142284" y="1428736"/>
              <a:ext cx="1716689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4713689" y="1428736"/>
              <a:ext cx="643140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>
              <a:stCxn id="7" idx="2"/>
              <a:endCxn id="7" idx="6"/>
            </p:cNvCxnSpPr>
            <p:nvPr/>
          </p:nvCxnSpPr>
          <p:spPr>
            <a:xfrm rot="10800000" flipH="1">
              <a:off x="1428728" y="3857719"/>
              <a:ext cx="7143800" cy="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500464" y="4214592"/>
              <a:ext cx="7000330" cy="1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2071868" y="5287082"/>
              <a:ext cx="58575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1572198" y="4571467"/>
              <a:ext cx="6856861" cy="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784929" y="4928340"/>
              <a:ext cx="6431399" cy="1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499804" y="5643956"/>
              <a:ext cx="4929914" cy="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142944" y="5929828"/>
              <a:ext cx="3715370" cy="1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1500464" y="3500845"/>
              <a:ext cx="7000330" cy="1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572198" y="3143972"/>
              <a:ext cx="68568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999474" y="1785609"/>
              <a:ext cx="3930573" cy="71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714348" y="1570738"/>
              <a:ext cx="2500826" cy="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784929" y="2858099"/>
              <a:ext cx="6431399" cy="1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071868" y="2501225"/>
              <a:ext cx="58575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endCxn id="7" idx="7"/>
            </p:cNvCxnSpPr>
            <p:nvPr/>
          </p:nvCxnSpPr>
          <p:spPr>
            <a:xfrm flipV="1">
              <a:off x="2499804" y="2140614"/>
              <a:ext cx="5026386" cy="37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929554" y="6215701"/>
              <a:ext cx="2070415" cy="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Географическая широта</a:t>
            </a:r>
          </a:p>
        </p:txBody>
      </p:sp>
      <p:sp>
        <p:nvSpPr>
          <p:cNvPr id="38" name="Содержимое 2"/>
          <p:cNvSpPr>
            <a:spLocks noGrp="1"/>
          </p:cNvSpPr>
          <p:nvPr>
            <p:ph sz="half" idx="1"/>
          </p:nvPr>
        </p:nvSpPr>
        <p:spPr>
          <a:xfrm>
            <a:off x="357188" y="2928938"/>
            <a:ext cx="4038600" cy="191135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Широта бывает</a:t>
            </a:r>
          </a:p>
          <a:p>
            <a:endParaRPr lang="ru-RU" alt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1714500" y="2000250"/>
            <a:ext cx="2643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Северная – </a:t>
            </a:r>
            <a:r>
              <a:rPr lang="ru-RU" alt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с.ш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857375" y="5143500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Южная – </a:t>
            </a:r>
            <a:r>
              <a:rPr lang="ru-RU" altLang="ru-R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ю.ш</a:t>
            </a:r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715000" y="1500188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>
                <a:latin typeface="Times New Roman" pitchFamily="18" charset="0"/>
                <a:cs typeface="Times New Roman" pitchFamily="18" charset="0"/>
              </a:rPr>
              <a:t>С.П. – Северный полюс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786438" y="6072188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Ю.П. – Южный полюс</a:t>
            </a:r>
          </a:p>
        </p:txBody>
      </p:sp>
      <p:sp>
        <p:nvSpPr>
          <p:cNvPr id="43" name="Овал 42"/>
          <p:cNvSpPr/>
          <p:nvPr/>
        </p:nvSpPr>
        <p:spPr>
          <a:xfrm flipV="1">
            <a:off x="5857875" y="1857375"/>
            <a:ext cx="357188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 flipV="1">
            <a:off x="5857875" y="5929313"/>
            <a:ext cx="357188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3643313" y="3071813"/>
            <a:ext cx="142875" cy="8572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7" idx="2"/>
            <a:endCxn id="7" idx="6"/>
          </p:cNvCxnSpPr>
          <p:nvPr/>
        </p:nvCxnSpPr>
        <p:spPr>
          <a:xfrm rot="10800000" flipH="1">
            <a:off x="3714750" y="3992563"/>
            <a:ext cx="45847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49531 3.33333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5" grpId="1" animBg="1"/>
      <p:bldP spid="45" grpId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Подписывают широту в рамке напротив каждой параллели </a:t>
            </a:r>
          </a:p>
        </p:txBody>
      </p:sp>
      <p:pic>
        <p:nvPicPr>
          <p:cNvPr id="15363" name="Picture 2" descr="C:\Users\Пользователь\Desktop\kartamir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30363"/>
            <a:ext cx="8229600" cy="446563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3" descr="сканирование0015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5357813" cy="5072063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153988" y="2560638"/>
            <a:ext cx="4938712" cy="1382712"/>
          </a:xfrm>
          <a:custGeom>
            <a:avLst/>
            <a:gdLst>
              <a:gd name="connsiteX0" fmla="*/ 4937760 w 4937760"/>
              <a:gd name="connsiteY0" fmla="*/ 0 h 1383323"/>
              <a:gd name="connsiteX1" fmla="*/ 4656406 w 4937760"/>
              <a:gd name="connsiteY1" fmla="*/ 422031 h 1383323"/>
              <a:gd name="connsiteX2" fmla="*/ 4656406 w 4937760"/>
              <a:gd name="connsiteY2" fmla="*/ 422031 h 1383323"/>
              <a:gd name="connsiteX3" fmla="*/ 4403187 w 4937760"/>
              <a:gd name="connsiteY3" fmla="*/ 703385 h 1383323"/>
              <a:gd name="connsiteX4" fmla="*/ 3981157 w 4937760"/>
              <a:gd name="connsiteY4" fmla="*/ 998806 h 1383323"/>
              <a:gd name="connsiteX5" fmla="*/ 3502855 w 4937760"/>
              <a:gd name="connsiteY5" fmla="*/ 1223889 h 1383323"/>
              <a:gd name="connsiteX6" fmla="*/ 2897944 w 4937760"/>
              <a:gd name="connsiteY6" fmla="*/ 1336431 h 1383323"/>
              <a:gd name="connsiteX7" fmla="*/ 2405575 w 4937760"/>
              <a:gd name="connsiteY7" fmla="*/ 1364566 h 1383323"/>
              <a:gd name="connsiteX8" fmla="*/ 1702190 w 4937760"/>
              <a:gd name="connsiteY8" fmla="*/ 1223889 h 1383323"/>
              <a:gd name="connsiteX9" fmla="*/ 1378633 w 4937760"/>
              <a:gd name="connsiteY9" fmla="*/ 1125415 h 1383323"/>
              <a:gd name="connsiteX10" fmla="*/ 914400 w 4937760"/>
              <a:gd name="connsiteY10" fmla="*/ 942535 h 1383323"/>
              <a:gd name="connsiteX11" fmla="*/ 548640 w 4937760"/>
              <a:gd name="connsiteY11" fmla="*/ 689317 h 1383323"/>
              <a:gd name="connsiteX12" fmla="*/ 225083 w 4937760"/>
              <a:gd name="connsiteY12" fmla="*/ 393895 h 1383323"/>
              <a:gd name="connsiteX13" fmla="*/ 0 w 4937760"/>
              <a:gd name="connsiteY13" fmla="*/ 70338 h 1383323"/>
              <a:gd name="connsiteX14" fmla="*/ 0 w 4937760"/>
              <a:gd name="connsiteY14" fmla="*/ 70338 h 1383323"/>
              <a:gd name="connsiteX15" fmla="*/ 0 w 4937760"/>
              <a:gd name="connsiteY15" fmla="*/ 70338 h 138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37760" h="1383323">
                <a:moveTo>
                  <a:pt x="4937760" y="0"/>
                </a:moveTo>
                <a:lnTo>
                  <a:pt x="4656406" y="422031"/>
                </a:lnTo>
                <a:lnTo>
                  <a:pt x="4656406" y="422031"/>
                </a:lnTo>
                <a:cubicBezTo>
                  <a:pt x="4614203" y="468923"/>
                  <a:pt x="4515728" y="607256"/>
                  <a:pt x="4403187" y="703385"/>
                </a:cubicBezTo>
                <a:cubicBezTo>
                  <a:pt x="4290646" y="799514"/>
                  <a:pt x="4131212" y="912055"/>
                  <a:pt x="3981157" y="998806"/>
                </a:cubicBezTo>
                <a:cubicBezTo>
                  <a:pt x="3831102" y="1085557"/>
                  <a:pt x="3683390" y="1167618"/>
                  <a:pt x="3502855" y="1223889"/>
                </a:cubicBezTo>
                <a:cubicBezTo>
                  <a:pt x="3322320" y="1280160"/>
                  <a:pt x="3080824" y="1312985"/>
                  <a:pt x="2897944" y="1336431"/>
                </a:cubicBezTo>
                <a:cubicBezTo>
                  <a:pt x="2715064" y="1359877"/>
                  <a:pt x="2604867" y="1383323"/>
                  <a:pt x="2405575" y="1364566"/>
                </a:cubicBezTo>
                <a:cubicBezTo>
                  <a:pt x="2206283" y="1345809"/>
                  <a:pt x="1873347" y="1263747"/>
                  <a:pt x="1702190" y="1223889"/>
                </a:cubicBezTo>
                <a:cubicBezTo>
                  <a:pt x="1531033" y="1184031"/>
                  <a:pt x="1509931" y="1172307"/>
                  <a:pt x="1378633" y="1125415"/>
                </a:cubicBezTo>
                <a:cubicBezTo>
                  <a:pt x="1247335" y="1078523"/>
                  <a:pt x="1052732" y="1015218"/>
                  <a:pt x="914400" y="942535"/>
                </a:cubicBezTo>
                <a:cubicBezTo>
                  <a:pt x="776068" y="869852"/>
                  <a:pt x="663526" y="780757"/>
                  <a:pt x="548640" y="689317"/>
                </a:cubicBezTo>
                <a:cubicBezTo>
                  <a:pt x="433754" y="597877"/>
                  <a:pt x="316523" y="497058"/>
                  <a:pt x="225083" y="393895"/>
                </a:cubicBezTo>
                <a:cubicBezTo>
                  <a:pt x="133643" y="290732"/>
                  <a:pt x="0" y="70338"/>
                  <a:pt x="0" y="70338"/>
                </a:cubicBezTo>
                <a:lnTo>
                  <a:pt x="0" y="70338"/>
                </a:lnTo>
                <a:lnTo>
                  <a:pt x="0" y="70338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4572000"/>
            <a:ext cx="22780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южная широта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25781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северная широта</a:t>
            </a:r>
          </a:p>
        </p:txBody>
      </p:sp>
      <p:sp>
        <p:nvSpPr>
          <p:cNvPr id="16390" name="TextBox 14"/>
          <p:cNvSpPr txBox="1">
            <a:spLocks noChangeArrowheads="1"/>
          </p:cNvSpPr>
          <p:nvPr/>
        </p:nvSpPr>
        <p:spPr bwMode="auto">
          <a:xfrm>
            <a:off x="5572125" y="214313"/>
            <a:ext cx="32019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Географическая</a:t>
            </a:r>
          </a:p>
          <a:p>
            <a:pPr algn="ctr" eaLnBrk="1" hangingPunct="1"/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широта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29250" y="1214438"/>
            <a:ext cx="37147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Географическая</a:t>
            </a:r>
          </a:p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широта показывает расстояние от экватора до заданного объекта, выраженное в градусах от 0° до 90°.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51520" y="5877272"/>
            <a:ext cx="86439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определить географическую широту объекта, надо определить на какой параллели он находится.</a:t>
            </a:r>
          </a:p>
        </p:txBody>
      </p:sp>
      <p:pic>
        <p:nvPicPr>
          <p:cNvPr id="18" name="Рисунок 17" descr="dic0028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3500438"/>
            <a:ext cx="3048000" cy="2286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57375" y="1643063"/>
            <a:ext cx="1319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60° с. ш.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86125" y="1643063"/>
            <a:ext cx="13192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55° с. ш.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29000" y="2571750"/>
            <a:ext cx="1319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30° с. ш.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929063" y="3571875"/>
            <a:ext cx="1265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1° ю. ш.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4313" y="3571875"/>
            <a:ext cx="12652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8° ю. ш.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86125" y="4286250"/>
            <a:ext cx="14192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33° ю. ш.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14313" y="1500188"/>
            <a:ext cx="13192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38° с. ш.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28875" y="2286000"/>
            <a:ext cx="13192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48° с. ш.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36994E-6 L -0.19253 0.4991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36994E-6 L -0.35659 0.56231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48555E-6 L -0.22274 0.36393 " pathEditMode="relative" rAng="0" ptsTypes="AA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86 -0.03307 L 0.11615 0.28138 " pathEditMode="relative" rAng="0" ptsTypes="AA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77457E-6 L -0.14045 0.28138 " pathEditMode="relative" rAng="0" ptsTypes="AA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85 -0.03306 L -0.07865 0.11422 " pathEditMode="relative" rAng="0" ptsTypes="AA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85 -0.03306 L 0.3967 0.52 " pathEditMode="relative" rAng="0" ptsTypes="AA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86 -0.03306 L 0.17014 0.46867 " pathEditMode="relative" rAng="0" ptsTypes="AA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 descr="сканирование0019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5143500" cy="48101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0" y="4714875"/>
            <a:ext cx="53578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Определить географическую широту объектов, изображенных на карте.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86375" y="1428750"/>
            <a:ext cx="38576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Чтобы не ошибиться, сначала определите между какими параллелями находится объект.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5400" b="1" dirty="0" smtClean="0">
                <a:solidFill>
                  <a:schemeClr val="bg1"/>
                </a:solidFill>
              </a:rPr>
              <a:t>Сколько градусов имеет точка на экваторе?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5400" b="1" dirty="0" smtClean="0">
                <a:solidFill>
                  <a:schemeClr val="bg1"/>
                </a:solidFill>
              </a:rPr>
              <a:t>Сколько градусов имеет точка на экваторе?</a:t>
            </a:r>
          </a:p>
          <a:p>
            <a:pPr>
              <a:buFont typeface="Arial" charset="0"/>
              <a:buNone/>
            </a:pPr>
            <a:r>
              <a:rPr lang="ru-RU" altLang="ru-RU" sz="5400" b="1" dirty="0" smtClean="0">
                <a:solidFill>
                  <a:schemeClr val="bg1"/>
                </a:solidFill>
              </a:rPr>
              <a:t>					0°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5400" b="1" dirty="0" smtClean="0">
                <a:solidFill>
                  <a:schemeClr val="bg1"/>
                </a:solidFill>
              </a:rPr>
              <a:t>Сколько градусов широты будет у южного и северного полюса?</a:t>
            </a:r>
          </a:p>
          <a:p>
            <a:pPr algn="ctr">
              <a:buFont typeface="Arial" charset="0"/>
              <a:buNone/>
            </a:pPr>
            <a:r>
              <a:rPr lang="ru-RU" altLang="ru-RU" sz="5400" b="1" dirty="0" smtClean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3" descr="сканирование0015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5357813" cy="5072063"/>
          </a:xfrm>
          <a:prstGeom prst="rect">
            <a:avLst/>
          </a:prstGeom>
          <a:noFill/>
          <a:ln w="5715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5" name="Полилиния 4"/>
          <p:cNvSpPr/>
          <p:nvPr/>
        </p:nvSpPr>
        <p:spPr>
          <a:xfrm>
            <a:off x="153988" y="2560638"/>
            <a:ext cx="4938712" cy="1382712"/>
          </a:xfrm>
          <a:custGeom>
            <a:avLst/>
            <a:gdLst>
              <a:gd name="connsiteX0" fmla="*/ 4937760 w 4937760"/>
              <a:gd name="connsiteY0" fmla="*/ 0 h 1383323"/>
              <a:gd name="connsiteX1" fmla="*/ 4656406 w 4937760"/>
              <a:gd name="connsiteY1" fmla="*/ 422031 h 1383323"/>
              <a:gd name="connsiteX2" fmla="*/ 4656406 w 4937760"/>
              <a:gd name="connsiteY2" fmla="*/ 422031 h 1383323"/>
              <a:gd name="connsiteX3" fmla="*/ 4403187 w 4937760"/>
              <a:gd name="connsiteY3" fmla="*/ 703385 h 1383323"/>
              <a:gd name="connsiteX4" fmla="*/ 3981157 w 4937760"/>
              <a:gd name="connsiteY4" fmla="*/ 998806 h 1383323"/>
              <a:gd name="connsiteX5" fmla="*/ 3502855 w 4937760"/>
              <a:gd name="connsiteY5" fmla="*/ 1223889 h 1383323"/>
              <a:gd name="connsiteX6" fmla="*/ 2897944 w 4937760"/>
              <a:gd name="connsiteY6" fmla="*/ 1336431 h 1383323"/>
              <a:gd name="connsiteX7" fmla="*/ 2405575 w 4937760"/>
              <a:gd name="connsiteY7" fmla="*/ 1364566 h 1383323"/>
              <a:gd name="connsiteX8" fmla="*/ 1702190 w 4937760"/>
              <a:gd name="connsiteY8" fmla="*/ 1223889 h 1383323"/>
              <a:gd name="connsiteX9" fmla="*/ 1378633 w 4937760"/>
              <a:gd name="connsiteY9" fmla="*/ 1125415 h 1383323"/>
              <a:gd name="connsiteX10" fmla="*/ 914400 w 4937760"/>
              <a:gd name="connsiteY10" fmla="*/ 942535 h 1383323"/>
              <a:gd name="connsiteX11" fmla="*/ 548640 w 4937760"/>
              <a:gd name="connsiteY11" fmla="*/ 689317 h 1383323"/>
              <a:gd name="connsiteX12" fmla="*/ 225083 w 4937760"/>
              <a:gd name="connsiteY12" fmla="*/ 393895 h 1383323"/>
              <a:gd name="connsiteX13" fmla="*/ 0 w 4937760"/>
              <a:gd name="connsiteY13" fmla="*/ 70338 h 1383323"/>
              <a:gd name="connsiteX14" fmla="*/ 0 w 4937760"/>
              <a:gd name="connsiteY14" fmla="*/ 70338 h 1383323"/>
              <a:gd name="connsiteX15" fmla="*/ 0 w 4937760"/>
              <a:gd name="connsiteY15" fmla="*/ 70338 h 1383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937760" h="1383323">
                <a:moveTo>
                  <a:pt x="4937760" y="0"/>
                </a:moveTo>
                <a:lnTo>
                  <a:pt x="4656406" y="422031"/>
                </a:lnTo>
                <a:lnTo>
                  <a:pt x="4656406" y="422031"/>
                </a:lnTo>
                <a:cubicBezTo>
                  <a:pt x="4614203" y="468923"/>
                  <a:pt x="4515728" y="607256"/>
                  <a:pt x="4403187" y="703385"/>
                </a:cubicBezTo>
                <a:cubicBezTo>
                  <a:pt x="4290646" y="799514"/>
                  <a:pt x="4131212" y="912055"/>
                  <a:pt x="3981157" y="998806"/>
                </a:cubicBezTo>
                <a:cubicBezTo>
                  <a:pt x="3831102" y="1085557"/>
                  <a:pt x="3683390" y="1167618"/>
                  <a:pt x="3502855" y="1223889"/>
                </a:cubicBezTo>
                <a:cubicBezTo>
                  <a:pt x="3322320" y="1280160"/>
                  <a:pt x="3080824" y="1312985"/>
                  <a:pt x="2897944" y="1336431"/>
                </a:cubicBezTo>
                <a:cubicBezTo>
                  <a:pt x="2715064" y="1359877"/>
                  <a:pt x="2604867" y="1383323"/>
                  <a:pt x="2405575" y="1364566"/>
                </a:cubicBezTo>
                <a:cubicBezTo>
                  <a:pt x="2206283" y="1345809"/>
                  <a:pt x="1873347" y="1263747"/>
                  <a:pt x="1702190" y="1223889"/>
                </a:cubicBezTo>
                <a:cubicBezTo>
                  <a:pt x="1531033" y="1184031"/>
                  <a:pt x="1509931" y="1172307"/>
                  <a:pt x="1378633" y="1125415"/>
                </a:cubicBezTo>
                <a:cubicBezTo>
                  <a:pt x="1247335" y="1078523"/>
                  <a:pt x="1052732" y="1015218"/>
                  <a:pt x="914400" y="942535"/>
                </a:cubicBezTo>
                <a:cubicBezTo>
                  <a:pt x="776068" y="869852"/>
                  <a:pt x="663526" y="780757"/>
                  <a:pt x="548640" y="689317"/>
                </a:cubicBezTo>
                <a:cubicBezTo>
                  <a:pt x="433754" y="597877"/>
                  <a:pt x="316523" y="497058"/>
                  <a:pt x="225083" y="393895"/>
                </a:cubicBezTo>
                <a:cubicBezTo>
                  <a:pt x="133643" y="290732"/>
                  <a:pt x="0" y="70338"/>
                  <a:pt x="0" y="70338"/>
                </a:cubicBezTo>
                <a:lnTo>
                  <a:pt x="0" y="70338"/>
                </a:lnTo>
                <a:lnTo>
                  <a:pt x="0" y="70338"/>
                </a:ln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5750" y="4572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8" name="TextBox 14"/>
          <p:cNvSpPr txBox="1">
            <a:spLocks noChangeArrowheads="1"/>
          </p:cNvSpPr>
          <p:nvPr/>
        </p:nvSpPr>
        <p:spPr bwMode="auto">
          <a:xfrm>
            <a:off x="6300788" y="214313"/>
            <a:ext cx="17446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Экватор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29250" y="1214438"/>
            <a:ext cx="3714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линия, которая расположена на равном расстоянии от полюсов, т.е. делит земной шар пополам.</a:t>
            </a:r>
          </a:p>
        </p:txBody>
      </p:sp>
      <p:pic>
        <p:nvPicPr>
          <p:cNvPr id="18" name="Рисунок 17" descr="dic0028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25" y="3500438"/>
            <a:ext cx="3048000" cy="2286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57375" y="16430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286125" y="1643063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29000" y="257175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929063" y="3571875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14313" y="3571875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286125" y="428625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214313" y="1500188"/>
            <a:ext cx="184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428875" y="22860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ru-RU" altLang="ru-RU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animMotion origin="layout" path="M -3.61111E-6 -2.36994E-6 L -0.19253 0.49919 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Motion origin="layout" path="M -3.61111E-6 -2.36994E-6 L -0.35659 0.5623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2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animMotion origin="layout" path="M 1.38889E-6 -2.48555E-6 L -0.22274 0.36393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2"/>
                                    </p:cond>
                                  </p:endCondLst>
                                  <p:childTnLst>
                                    <p:animMotion origin="layout" path="M 0.05886 -0.03307 L 0.11615 0.28138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animMotion origin="layout" path="M -4.72222E-6 2.77457E-6 L -0.14045 0.28138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" y="1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0"/>
                                    </p:cond>
                                  </p:endCondLst>
                                  <p:childTnLst>
                                    <p:animMotion origin="layout" path="M 0.05885 -0.03306 L -0.07865 0.11422 " pathEditMode="relative" rAng="0" ptsTypes="AA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animMotion origin="layout" path="M 0.05885 -0.03306 L 0.3967 0.52 " pathEditMode="relative" rAng="0" ptsTypes="AA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path" presetSubtype="0" accel="50000" decel="5000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8"/>
                                    </p:cond>
                                  </p:endCondLst>
                                  <p:childTnLst>
                                    <p:animMotion origin="layout" path="M 0.05886 -0.03306 L 0.17014 0.46867 " pathEditMode="relative" rAng="0" ptsTypes="AA">
                                      <p:cBhvr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" y="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5400" b="1" dirty="0" smtClean="0">
                <a:solidFill>
                  <a:schemeClr val="bg1"/>
                </a:solidFill>
              </a:rPr>
              <a:t>Сколько градусов широты будет у южного и северного полюса?</a:t>
            </a:r>
          </a:p>
          <a:p>
            <a:pPr algn="ctr">
              <a:buFont typeface="Arial" charset="0"/>
              <a:buNone/>
            </a:pPr>
            <a:r>
              <a:rPr lang="ru-RU" altLang="ru-RU" sz="5400" b="1" dirty="0" smtClean="0">
                <a:solidFill>
                  <a:schemeClr val="bg1"/>
                </a:solidFill>
              </a:rPr>
              <a:t>		90° </a:t>
            </a:r>
            <a:r>
              <a:rPr lang="ru-RU" altLang="ru-RU" sz="5400" b="1" dirty="0" err="1" smtClean="0">
                <a:solidFill>
                  <a:schemeClr val="bg1"/>
                </a:solidFill>
              </a:rPr>
              <a:t>с.ш</a:t>
            </a:r>
            <a:r>
              <a:rPr lang="ru-RU" altLang="ru-RU" sz="5400" b="1" dirty="0" smtClean="0">
                <a:solidFill>
                  <a:schemeClr val="bg1"/>
                </a:solidFill>
              </a:rPr>
              <a:t>.  и 90° </a:t>
            </a:r>
            <a:r>
              <a:rPr lang="ru-RU" altLang="ru-RU" sz="5400" b="1" dirty="0" err="1" smtClean="0">
                <a:solidFill>
                  <a:schemeClr val="bg1"/>
                </a:solidFill>
              </a:rPr>
              <a:t>ю.ш</a:t>
            </a:r>
            <a:r>
              <a:rPr lang="ru-RU" altLang="ru-RU" sz="5400" b="1" dirty="0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5400" b="1" dirty="0" smtClean="0">
                <a:solidFill>
                  <a:schemeClr val="bg1"/>
                </a:solidFill>
              </a:rPr>
              <a:t>Какая широта будет у </a:t>
            </a:r>
            <a:r>
              <a:rPr lang="ru-RU" altLang="ru-RU" sz="5400" b="1" dirty="0" err="1" smtClean="0">
                <a:solidFill>
                  <a:schemeClr val="bg1"/>
                </a:solidFill>
              </a:rPr>
              <a:t>папанинцев</a:t>
            </a:r>
            <a:r>
              <a:rPr lang="ru-RU" altLang="ru-RU" sz="5400" b="1" dirty="0" smtClean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5400" b="1" dirty="0" smtClean="0">
                <a:solidFill>
                  <a:schemeClr val="bg1"/>
                </a:solidFill>
              </a:rPr>
              <a:t>Какая широта будет у </a:t>
            </a:r>
            <a:r>
              <a:rPr lang="ru-RU" altLang="ru-RU" sz="5400" b="1" dirty="0" err="1" smtClean="0">
                <a:solidFill>
                  <a:schemeClr val="bg1"/>
                </a:solidFill>
              </a:rPr>
              <a:t>папанинцев</a:t>
            </a:r>
            <a:r>
              <a:rPr lang="ru-RU" altLang="ru-RU" sz="5400" b="1" dirty="0" smtClean="0">
                <a:solidFill>
                  <a:schemeClr val="bg1"/>
                </a:solidFill>
              </a:rPr>
              <a:t>?</a:t>
            </a:r>
          </a:p>
          <a:p>
            <a:pPr algn="ctr">
              <a:buFont typeface="Arial" charset="0"/>
              <a:buNone/>
            </a:pPr>
            <a:r>
              <a:rPr lang="ru-RU" altLang="ru-RU" sz="5400" b="1" dirty="0" smtClean="0">
                <a:solidFill>
                  <a:schemeClr val="bg1"/>
                </a:solidFill>
              </a:rPr>
              <a:t>71°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5400" b="1" dirty="0" smtClean="0">
                <a:solidFill>
                  <a:schemeClr val="bg1"/>
                </a:solidFill>
              </a:rPr>
              <a:t>Какая широта будет у </a:t>
            </a:r>
            <a:r>
              <a:rPr lang="ru-RU" altLang="ru-RU" sz="5400" b="1" dirty="0" err="1" smtClean="0">
                <a:solidFill>
                  <a:schemeClr val="bg1"/>
                </a:solidFill>
              </a:rPr>
              <a:t>папанинцев</a:t>
            </a:r>
            <a:r>
              <a:rPr lang="ru-RU" altLang="ru-RU" sz="5400" b="1" dirty="0" smtClean="0">
                <a:solidFill>
                  <a:schemeClr val="bg1"/>
                </a:solidFill>
              </a:rPr>
              <a:t>?</a:t>
            </a:r>
          </a:p>
          <a:p>
            <a:pPr algn="ctr">
              <a:buFont typeface="Arial" charset="0"/>
              <a:buNone/>
            </a:pPr>
            <a:r>
              <a:rPr lang="ru-RU" altLang="ru-RU" sz="5400" b="1" dirty="0" smtClean="0">
                <a:solidFill>
                  <a:schemeClr val="bg1"/>
                </a:solidFill>
              </a:rPr>
              <a:t>71°с.ш.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Определите географическую широту</a:t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endParaRPr lang="ru-RU" altLang="ru-RU" b="1" dirty="0" smtClean="0">
              <a:solidFill>
                <a:schemeClr val="bg1"/>
              </a:solidFill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>
          <a:xfrm>
            <a:off x="428625" y="1500188"/>
            <a:ext cx="8229600" cy="739775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г. Санкт-Петербург</a:t>
            </a:r>
          </a:p>
        </p:txBody>
      </p:sp>
      <p:pic>
        <p:nvPicPr>
          <p:cNvPr id="25604" name="Picture 2" descr="C:\Users\Пользователь\Desktop\9200332g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214563"/>
            <a:ext cx="6934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Определите географическую широту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739775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г. Санкт-Петербург - 60° </a:t>
            </a:r>
            <a:r>
              <a:rPr lang="ru-RU" altLang="ru-RU" b="1" dirty="0" err="1" smtClean="0">
                <a:solidFill>
                  <a:schemeClr val="bg1"/>
                </a:solidFill>
              </a:rPr>
              <a:t>с.ш</a:t>
            </a:r>
            <a:r>
              <a:rPr lang="ru-RU" altLang="ru-RU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6628" name="Picture 2" descr="C:\Users\Пользователь\Desktop\9200332g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2214563"/>
            <a:ext cx="69342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Определите географическую широту</a:t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endParaRPr lang="ru-RU" altLang="ru-RU" b="1" dirty="0" smtClean="0">
              <a:solidFill>
                <a:schemeClr val="bg1"/>
              </a:solidFill>
            </a:endParaRPr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739775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г. Каир </a:t>
            </a:r>
          </a:p>
        </p:txBody>
      </p:sp>
      <p:pic>
        <p:nvPicPr>
          <p:cNvPr id="27652" name="Picture 2" descr="C:\Users\Пользователь\Desktop\411_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000250"/>
            <a:ext cx="6365875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Определите географическую широту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739775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г. Каир - 30° </a:t>
            </a:r>
            <a:r>
              <a:rPr lang="ru-RU" altLang="ru-RU" b="1" dirty="0" err="1" smtClean="0">
                <a:solidFill>
                  <a:schemeClr val="bg1"/>
                </a:solidFill>
              </a:rPr>
              <a:t>с.ш</a:t>
            </a:r>
            <a:r>
              <a:rPr lang="ru-RU" altLang="ru-RU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8676" name="Picture 2" descr="C:\Users\Пользователь\Desktop\411_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2000250"/>
            <a:ext cx="6365875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altLang="ru-RU" smtClean="0"/>
              <a:t>Определите географическую широту</a:t>
            </a:r>
            <a:br>
              <a:rPr lang="ru-RU" altLang="ru-RU" smtClean="0"/>
            </a:br>
            <a:endParaRPr lang="ru-RU" alt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739775"/>
          </a:xfrm>
        </p:spPr>
        <p:txBody>
          <a:bodyPr/>
          <a:lstStyle/>
          <a:p>
            <a:pPr algn="ctr"/>
            <a:r>
              <a:rPr lang="ru-RU" altLang="ru-RU" smtClean="0"/>
              <a:t>г.Москва </a:t>
            </a:r>
            <a:endParaRPr lang="ru-RU" altLang="ru-RU" smtClean="0">
              <a:solidFill>
                <a:srgbClr val="C00000"/>
              </a:solidFill>
            </a:endParaRPr>
          </a:p>
        </p:txBody>
      </p:sp>
      <p:pic>
        <p:nvPicPr>
          <p:cNvPr id="29700" name="Picture 2" descr="C:\Users\Пользователь\Desktop\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005013"/>
            <a:ext cx="5929313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Определите географическую широту</a:t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endParaRPr lang="ru-RU" altLang="ru-RU" b="1" dirty="0" smtClean="0">
              <a:solidFill>
                <a:schemeClr val="bg1"/>
              </a:solidFill>
            </a:endParaRPr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739775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г.Москва - 56° </a:t>
            </a:r>
            <a:r>
              <a:rPr lang="ru-RU" altLang="ru-RU" b="1" dirty="0" err="1" smtClean="0">
                <a:solidFill>
                  <a:schemeClr val="bg1"/>
                </a:solidFill>
              </a:rPr>
              <a:t>с.ш</a:t>
            </a:r>
            <a:r>
              <a:rPr lang="ru-RU" altLang="ru-RU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0724" name="Picture 2" descr="C:\Users\Пользователь\Desktop\up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0" y="2005013"/>
            <a:ext cx="5929313" cy="448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4"/>
          <p:cNvGrpSpPr>
            <a:grpSpLocks/>
          </p:cNvGrpSpPr>
          <p:nvPr/>
        </p:nvGrpSpPr>
        <p:grpSpPr bwMode="auto">
          <a:xfrm>
            <a:off x="3714750" y="1928813"/>
            <a:ext cx="4584700" cy="4135437"/>
            <a:chOff x="1428728" y="1428736"/>
            <a:chExt cx="7143800" cy="4867308"/>
          </a:xfrm>
        </p:grpSpPr>
        <p:sp>
          <p:nvSpPr>
            <p:cNvPr id="6" name="Овал 5"/>
            <p:cNvSpPr/>
            <p:nvPr/>
          </p:nvSpPr>
          <p:spPr>
            <a:xfrm>
              <a:off x="2428068" y="1428736"/>
              <a:ext cx="5216855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428728" y="1428736"/>
              <a:ext cx="7143800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928398" y="1428736"/>
              <a:ext cx="6216195" cy="48673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2999474" y="1428736"/>
              <a:ext cx="4074043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570879" y="1428736"/>
              <a:ext cx="2928760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142284" y="1428736"/>
              <a:ext cx="1716689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4713689" y="1428736"/>
              <a:ext cx="643140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>
              <a:stCxn id="7" idx="2"/>
              <a:endCxn id="7" idx="6"/>
            </p:cNvCxnSpPr>
            <p:nvPr/>
          </p:nvCxnSpPr>
          <p:spPr>
            <a:xfrm rot="10800000" flipH="1">
              <a:off x="1428728" y="3857719"/>
              <a:ext cx="7143800" cy="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500464" y="4214592"/>
              <a:ext cx="7000330" cy="1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2071868" y="5287082"/>
              <a:ext cx="58575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1572198" y="4571467"/>
              <a:ext cx="6856861" cy="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784929" y="4928340"/>
              <a:ext cx="6431399" cy="1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499804" y="5643956"/>
              <a:ext cx="4929914" cy="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142944" y="5929828"/>
              <a:ext cx="3715370" cy="1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1500464" y="3500845"/>
              <a:ext cx="7000330" cy="1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572198" y="3143972"/>
              <a:ext cx="68568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999474" y="1785609"/>
              <a:ext cx="3930573" cy="71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714348" y="1570738"/>
              <a:ext cx="2500826" cy="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784929" y="2858099"/>
              <a:ext cx="6431399" cy="1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071868" y="2501225"/>
              <a:ext cx="58575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endCxn id="7" idx="7"/>
            </p:cNvCxnSpPr>
            <p:nvPr/>
          </p:nvCxnSpPr>
          <p:spPr>
            <a:xfrm flipV="1">
              <a:off x="2499804" y="2140614"/>
              <a:ext cx="5026386" cy="37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929554" y="6215701"/>
              <a:ext cx="2070415" cy="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Полюс</a:t>
            </a:r>
          </a:p>
        </p:txBody>
      </p:sp>
      <p:sp>
        <p:nvSpPr>
          <p:cNvPr id="38" name="Содержимое 2"/>
          <p:cNvSpPr>
            <a:spLocks noGrp="1"/>
          </p:cNvSpPr>
          <p:nvPr>
            <p:ph sz="half" idx="1"/>
          </p:nvPr>
        </p:nvSpPr>
        <p:spPr>
          <a:xfrm>
            <a:off x="214313" y="1428750"/>
            <a:ext cx="3500437" cy="34115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точка пересечения поверхности Земли с воображаемой осью её вращения.</a:t>
            </a:r>
          </a:p>
          <a:p>
            <a:pPr>
              <a:buFont typeface="Arial" charset="0"/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Земля имеет два полюса – северный и южный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715000" y="1500188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С.П. – Северный полюс</a:t>
            </a: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786438" y="6072188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Ю.П. – Южный полюс</a:t>
            </a:r>
          </a:p>
        </p:txBody>
      </p:sp>
      <p:sp>
        <p:nvSpPr>
          <p:cNvPr id="43" name="Овал 42"/>
          <p:cNvSpPr/>
          <p:nvPr/>
        </p:nvSpPr>
        <p:spPr>
          <a:xfrm flipV="1">
            <a:off x="5857875" y="1857375"/>
            <a:ext cx="357188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 flipV="1">
            <a:off x="5857875" y="5929313"/>
            <a:ext cx="357188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3643313" y="3071813"/>
            <a:ext cx="142875" cy="8572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7" idx="2"/>
            <a:endCxn id="7" idx="6"/>
          </p:cNvCxnSpPr>
          <p:nvPr/>
        </p:nvCxnSpPr>
        <p:spPr>
          <a:xfrm rot="10800000" flipH="1">
            <a:off x="3714750" y="3992563"/>
            <a:ext cx="45847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49531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 animBg="1"/>
      <p:bldP spid="44" grpId="0" animBg="1"/>
      <p:bldP spid="45" grpId="0" animBg="1"/>
      <p:bldP spid="45" grpId="1" animBg="1"/>
      <p:bldP spid="45" grpId="2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Определите географическую широту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739775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г. Рио-де-Жанейро </a:t>
            </a:r>
          </a:p>
        </p:txBody>
      </p:sp>
      <p:pic>
        <p:nvPicPr>
          <p:cNvPr id="31748" name="Picture 2" descr="C:\Users\Пользователь\Desktop\rio-de-jane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2000250"/>
            <a:ext cx="71183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Определите географическую широту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739775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г. Рио-де-Жанейро - 22° </a:t>
            </a:r>
            <a:r>
              <a:rPr lang="ru-RU" altLang="ru-RU" b="1" dirty="0" err="1" smtClean="0">
                <a:solidFill>
                  <a:schemeClr val="bg1"/>
                </a:solidFill>
              </a:rPr>
              <a:t>ю.ш</a:t>
            </a:r>
            <a:r>
              <a:rPr lang="ru-RU" altLang="ru-RU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2772" name="Picture 2" descr="C:\Users\Пользователь\Desktop\rio-de-janei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075" y="2000250"/>
            <a:ext cx="7118350" cy="464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Определите географическую широту</a:t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endParaRPr lang="ru-RU" altLang="ru-RU" b="1" dirty="0" smtClean="0">
              <a:solidFill>
                <a:schemeClr val="bg1"/>
              </a:solidFill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739775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г. Канберра </a:t>
            </a:r>
          </a:p>
        </p:txBody>
      </p:sp>
      <p:pic>
        <p:nvPicPr>
          <p:cNvPr id="33796" name="Picture 5" descr="C:\Users\Пользователь\Desktop\Territoriya_parlamenta_Kanberry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143125"/>
            <a:ext cx="6932612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Определите географическую широту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739775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г. Канберра - 35° </a:t>
            </a:r>
            <a:r>
              <a:rPr lang="ru-RU" altLang="ru-RU" b="1" dirty="0" err="1" smtClean="0">
                <a:solidFill>
                  <a:schemeClr val="bg1"/>
                </a:solidFill>
              </a:rPr>
              <a:t>ю.ш</a:t>
            </a:r>
            <a:r>
              <a:rPr lang="ru-RU" altLang="ru-RU" b="1" dirty="0" smtClean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34820" name="Picture 5" descr="C:\Users\Пользователь\Desktop\Territoriya_parlamenta_Kanberry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2143125"/>
            <a:ext cx="6932612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Определите географическую широту</a:t>
            </a:r>
            <a:br>
              <a:rPr lang="ru-RU" altLang="ru-RU" b="1" dirty="0" smtClean="0">
                <a:solidFill>
                  <a:schemeClr val="bg1"/>
                </a:solidFill>
              </a:rPr>
            </a:br>
            <a:endParaRPr lang="ru-RU" altLang="ru-RU" b="1" dirty="0" smtClean="0">
              <a:solidFill>
                <a:schemeClr val="bg1"/>
              </a:solidFill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739775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г. Нижний Новгород </a:t>
            </a:r>
          </a:p>
        </p:txBody>
      </p:sp>
      <p:pic>
        <p:nvPicPr>
          <p:cNvPr id="35844" name="Picture 2" descr="C:\Users\Пользователь\Desktop\19101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71688"/>
            <a:ext cx="8329613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Определите географическую широту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428625" y="1428750"/>
            <a:ext cx="8229600" cy="739775"/>
          </a:xfrm>
        </p:spPr>
        <p:txBody>
          <a:bodyPr/>
          <a:lstStyle/>
          <a:p>
            <a:pPr algn="ctr"/>
            <a:r>
              <a:rPr lang="ru-RU" altLang="ru-RU" b="1" dirty="0" smtClean="0">
                <a:solidFill>
                  <a:schemeClr val="bg1"/>
                </a:solidFill>
              </a:rPr>
              <a:t>г. Нижний Новгород - 56° </a:t>
            </a:r>
            <a:r>
              <a:rPr lang="ru-RU" altLang="ru-RU" b="1" dirty="0" err="1" smtClean="0">
                <a:solidFill>
                  <a:schemeClr val="bg1"/>
                </a:solidFill>
              </a:rPr>
              <a:t>с.ш</a:t>
            </a:r>
            <a:r>
              <a:rPr lang="ru-RU" altLang="ru-RU" b="1" dirty="0" smtClean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36868" name="Picture 2" descr="C:\Users\Пользователь\Desktop\1910100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071688"/>
            <a:ext cx="8329613" cy="462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4"/>
          <p:cNvGrpSpPr>
            <a:grpSpLocks/>
          </p:cNvGrpSpPr>
          <p:nvPr/>
        </p:nvGrpSpPr>
        <p:grpSpPr bwMode="auto">
          <a:xfrm>
            <a:off x="3714750" y="1928813"/>
            <a:ext cx="4584700" cy="4135437"/>
            <a:chOff x="1428728" y="1428736"/>
            <a:chExt cx="7143800" cy="4867308"/>
          </a:xfrm>
        </p:grpSpPr>
        <p:sp>
          <p:nvSpPr>
            <p:cNvPr id="6" name="Овал 5"/>
            <p:cNvSpPr/>
            <p:nvPr/>
          </p:nvSpPr>
          <p:spPr>
            <a:xfrm>
              <a:off x="2428068" y="1428736"/>
              <a:ext cx="5216855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Овал 6"/>
            <p:cNvSpPr/>
            <p:nvPr/>
          </p:nvSpPr>
          <p:spPr>
            <a:xfrm>
              <a:off x="1428728" y="1428736"/>
              <a:ext cx="7143800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Овал 7"/>
            <p:cNvSpPr/>
            <p:nvPr/>
          </p:nvSpPr>
          <p:spPr>
            <a:xfrm>
              <a:off x="1928398" y="1428736"/>
              <a:ext cx="6216195" cy="486730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Овал 8"/>
            <p:cNvSpPr/>
            <p:nvPr/>
          </p:nvSpPr>
          <p:spPr>
            <a:xfrm>
              <a:off x="2999474" y="1428736"/>
              <a:ext cx="4074043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Овал 9"/>
            <p:cNvSpPr/>
            <p:nvPr/>
          </p:nvSpPr>
          <p:spPr>
            <a:xfrm>
              <a:off x="3570879" y="1428736"/>
              <a:ext cx="2928760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Овал 10"/>
            <p:cNvSpPr/>
            <p:nvPr/>
          </p:nvSpPr>
          <p:spPr>
            <a:xfrm>
              <a:off x="4142284" y="1428736"/>
              <a:ext cx="1716689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Овал 11"/>
            <p:cNvSpPr/>
            <p:nvPr/>
          </p:nvSpPr>
          <p:spPr>
            <a:xfrm>
              <a:off x="4713689" y="1428736"/>
              <a:ext cx="643140" cy="485796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b="1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единительная линия 12"/>
            <p:cNvCxnSpPr>
              <a:stCxn id="7" idx="2"/>
              <a:endCxn id="7" idx="6"/>
            </p:cNvCxnSpPr>
            <p:nvPr/>
          </p:nvCxnSpPr>
          <p:spPr>
            <a:xfrm rot="10800000" flipH="1">
              <a:off x="1428728" y="3857719"/>
              <a:ext cx="7143800" cy="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500464" y="4214592"/>
              <a:ext cx="7000330" cy="1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2071868" y="5287082"/>
              <a:ext cx="58575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1572198" y="4571467"/>
              <a:ext cx="6856861" cy="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1784929" y="4928340"/>
              <a:ext cx="6431399" cy="1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499804" y="5643956"/>
              <a:ext cx="4929914" cy="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3142944" y="5929828"/>
              <a:ext cx="3715370" cy="1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flipV="1">
              <a:off x="1500464" y="3500845"/>
              <a:ext cx="7000330" cy="1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flipV="1">
              <a:off x="1572198" y="3143972"/>
              <a:ext cx="685686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2999474" y="1785609"/>
              <a:ext cx="3930573" cy="7100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3714348" y="1570738"/>
              <a:ext cx="2500826" cy="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/>
          </p:nvCxnSpPr>
          <p:spPr>
            <a:xfrm flipV="1">
              <a:off x="1784929" y="2858099"/>
              <a:ext cx="6431399" cy="186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071868" y="2501225"/>
              <a:ext cx="585752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endCxn id="7" idx="7"/>
            </p:cNvCxnSpPr>
            <p:nvPr/>
          </p:nvCxnSpPr>
          <p:spPr>
            <a:xfrm flipV="1">
              <a:off x="2499804" y="2140614"/>
              <a:ext cx="5026386" cy="373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3929554" y="6215701"/>
              <a:ext cx="2070415" cy="186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Параллели</a:t>
            </a:r>
          </a:p>
        </p:txBody>
      </p:sp>
      <p:sp>
        <p:nvSpPr>
          <p:cNvPr id="38" name="Содержимое 2"/>
          <p:cNvSpPr>
            <a:spLocks noGrp="1"/>
          </p:cNvSpPr>
          <p:nvPr>
            <p:ph sz="half" idx="1"/>
          </p:nvPr>
        </p:nvSpPr>
        <p:spPr>
          <a:xfrm>
            <a:off x="0" y="2000250"/>
            <a:ext cx="4000500" cy="3214688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линии расположенные параллельно экватору.</a:t>
            </a:r>
          </a:p>
          <a:p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Они не равны между собой.</a:t>
            </a: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857375" y="5143500"/>
            <a:ext cx="27146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786438" y="6072188"/>
            <a:ext cx="3000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alt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Овал 42"/>
          <p:cNvSpPr/>
          <p:nvPr/>
        </p:nvSpPr>
        <p:spPr>
          <a:xfrm flipV="1">
            <a:off x="5857875" y="1857375"/>
            <a:ext cx="357188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 flipV="1">
            <a:off x="5857875" y="5929313"/>
            <a:ext cx="357188" cy="142875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Стрелка вниз 44"/>
          <p:cNvSpPr/>
          <p:nvPr/>
        </p:nvSpPr>
        <p:spPr>
          <a:xfrm>
            <a:off x="3643313" y="3071813"/>
            <a:ext cx="142875" cy="8572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Прямая соединительная линия 46"/>
          <p:cNvCxnSpPr>
            <a:stCxn id="7" idx="2"/>
            <a:endCxn id="7" idx="6"/>
          </p:cNvCxnSpPr>
          <p:nvPr/>
        </p:nvCxnSpPr>
        <p:spPr>
          <a:xfrm rot="10800000" flipH="1">
            <a:off x="3714750" y="3992563"/>
            <a:ext cx="4584700" cy="158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49531 3.33333E-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42" presetID="53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3" grpId="0" animBg="1"/>
      <p:bldP spid="44" grpId="0" animBg="1"/>
      <p:bldP spid="45" grpId="0" animBg="1"/>
      <p:bldP spid="45" grpId="1" animBg="1"/>
      <p:bldP spid="45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6147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5400" b="1" dirty="0" smtClean="0">
                <a:solidFill>
                  <a:schemeClr val="bg1"/>
                </a:solidFill>
              </a:rPr>
              <a:t>Длина экватора </a:t>
            </a:r>
          </a:p>
          <a:p>
            <a:pPr>
              <a:buFont typeface="Arial" charset="0"/>
              <a:buNone/>
            </a:pPr>
            <a:r>
              <a:rPr lang="ru-RU" altLang="ru-RU" sz="5400" b="1" dirty="0" smtClean="0">
                <a:solidFill>
                  <a:schemeClr val="bg1"/>
                </a:solidFill>
              </a:rPr>
              <a:t>  40.000 км : 360° = 111км</a:t>
            </a:r>
          </a:p>
          <a:p>
            <a:r>
              <a:rPr lang="ru-RU" altLang="ru-RU" sz="5400" b="1" dirty="0" smtClean="0">
                <a:solidFill>
                  <a:schemeClr val="bg1"/>
                </a:solidFill>
              </a:rPr>
              <a:t>В 1° = 111км (на экваторе)</a:t>
            </a:r>
          </a:p>
          <a:p>
            <a:pPr>
              <a:buFont typeface="Arial" charset="0"/>
              <a:buNone/>
            </a:pPr>
            <a:r>
              <a:rPr lang="ru-RU" altLang="ru-RU" sz="5400" b="1" dirty="0" smtClean="0">
                <a:solidFill>
                  <a:schemeClr val="bg1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4400" b="1" dirty="0" smtClean="0">
                <a:solidFill>
                  <a:schemeClr val="bg1"/>
                </a:solidFill>
              </a:rPr>
              <a:t>Весной 1937г. на Северный полюс была высажена первая в мире экспедиция советских учёных, состоявшая из четырёх человек, под руководством Папанина.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285750" y="428625"/>
            <a:ext cx="8229600" cy="4525963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Льдина, на которой находились учёные, была большого размера (4х3км). Всё лето она спокойно </a:t>
            </a:r>
            <a:r>
              <a:rPr lang="ru-RU" altLang="ru-RU" b="1" u="sng" dirty="0" smtClean="0">
                <a:solidFill>
                  <a:schemeClr val="bg1"/>
                </a:solidFill>
              </a:rPr>
              <a:t>двигалась на юг</a:t>
            </a:r>
            <a:r>
              <a:rPr lang="ru-RU" altLang="ru-RU" b="1" dirty="0" smtClean="0">
                <a:solidFill>
                  <a:schemeClr val="bg1"/>
                </a:solidFill>
              </a:rPr>
              <a:t>. В январе 1938г. льдина раскололась, и в феврале её вынесло в </a:t>
            </a:r>
            <a:r>
              <a:rPr lang="ru-RU" altLang="ru-RU" b="1" u="sng" dirty="0" smtClean="0">
                <a:solidFill>
                  <a:schemeClr val="bg1"/>
                </a:solidFill>
              </a:rPr>
              <a:t>Северную Атлантику</a:t>
            </a:r>
            <a:r>
              <a:rPr lang="ru-RU" altLang="ru-RU" b="1" dirty="0" smtClean="0">
                <a:solidFill>
                  <a:schemeClr val="bg1"/>
                </a:solidFill>
              </a:rPr>
              <a:t>. Штормы и бури делали эту часть океана зимой недоступной для кораблей. Но льдина продолжала «жить», хотя от неё осталась лишь небольшая площадка, которую продолжало </a:t>
            </a:r>
            <a:r>
              <a:rPr lang="ru-RU" altLang="ru-RU" b="1" u="sng" dirty="0" smtClean="0">
                <a:solidFill>
                  <a:schemeClr val="bg1"/>
                </a:solidFill>
              </a:rPr>
              <a:t>нести на юг. </a:t>
            </a:r>
            <a:r>
              <a:rPr lang="ru-RU" altLang="ru-RU" b="1" dirty="0" smtClean="0">
                <a:solidFill>
                  <a:schemeClr val="bg1"/>
                </a:solidFill>
              </a:rPr>
              <a:t>Она таяла от тёплых вод Атлантики, крошилась от штормов и бурь.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4525963"/>
          </a:xfrm>
        </p:spPr>
        <p:txBody>
          <a:bodyPr/>
          <a:lstStyle/>
          <a:p>
            <a:r>
              <a:rPr lang="ru-RU" altLang="ru-RU" b="1" dirty="0" smtClean="0">
                <a:solidFill>
                  <a:schemeClr val="bg1"/>
                </a:solidFill>
              </a:rPr>
              <a:t>В марте льдине угрожала большая опасность, и тогда на Большую землю </a:t>
            </a:r>
            <a:r>
              <a:rPr lang="ru-RU" altLang="ru-RU" b="1" dirty="0" err="1" smtClean="0">
                <a:solidFill>
                  <a:schemeClr val="bg1"/>
                </a:solidFill>
              </a:rPr>
              <a:t>папанинцы</a:t>
            </a:r>
            <a:r>
              <a:rPr lang="ru-RU" altLang="ru-RU" b="1" dirty="0" smtClean="0">
                <a:solidFill>
                  <a:schemeClr val="bg1"/>
                </a:solidFill>
              </a:rPr>
              <a:t> сообщили об этом. Вся страна каждый день, каждый час следила за дрейфом льдины где-то вдоль берегов  далёкой </a:t>
            </a:r>
            <a:r>
              <a:rPr lang="ru-RU" altLang="ru-RU" b="1" u="sng" dirty="0" smtClean="0">
                <a:solidFill>
                  <a:schemeClr val="bg1"/>
                </a:solidFill>
              </a:rPr>
              <a:t>Гренландии </a:t>
            </a:r>
            <a:r>
              <a:rPr lang="ru-RU" altLang="ru-RU" b="1" dirty="0" smtClean="0">
                <a:solidFill>
                  <a:schemeClr val="bg1"/>
                </a:solidFill>
              </a:rPr>
              <a:t>и за кораблями, которые отправились в штормующий океан, чтобы спасти от гибели и привезти на Родину четырёх героев. Перед капитанами «Таймыр», «Малыгин», «Ермак» стояла задача. </a:t>
            </a:r>
          </a:p>
          <a:p>
            <a:r>
              <a:rPr lang="ru-RU" altLang="ru-RU" b="1" dirty="0" smtClean="0">
                <a:solidFill>
                  <a:schemeClr val="bg1"/>
                </a:solidFill>
              </a:rPr>
              <a:t>Какая?</a:t>
            </a:r>
            <a:endParaRPr lang="ru-RU" altLang="ru-RU" b="1" u="sng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5400" b="1" dirty="0" smtClean="0">
                <a:solidFill>
                  <a:schemeClr val="bg1"/>
                </a:solidFill>
              </a:rPr>
              <a:t>Встаёт проблемный вопрос </a:t>
            </a:r>
          </a:p>
          <a:p>
            <a:r>
              <a:rPr lang="ru-RU" altLang="ru-RU" sz="5400" b="1" dirty="0" smtClean="0">
                <a:solidFill>
                  <a:schemeClr val="bg1"/>
                </a:solidFill>
              </a:rPr>
              <a:t>Найти льдину и спасти учёных от гибели.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618</Words>
  <Application>Microsoft Office PowerPoint</Application>
  <PresentationFormat>Экран (4:3)</PresentationFormat>
  <Paragraphs>94</Paragraphs>
  <Slides>35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Полюс</vt:lpstr>
      <vt:lpstr>Параллели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Географическая широта</vt:lpstr>
      <vt:lpstr>Подписывают широту в рамке напротив каждой параллели 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Определите географическую широту </vt:lpstr>
      <vt:lpstr>Определите географическую широту </vt:lpstr>
      <vt:lpstr>Определите географическую широту </vt:lpstr>
      <vt:lpstr>Определите географическую широту </vt:lpstr>
      <vt:lpstr>Определите географическую широту </vt:lpstr>
      <vt:lpstr>Определите географическую широту </vt:lpstr>
      <vt:lpstr>Определите географическую широту </vt:lpstr>
      <vt:lpstr>Определите географическую широту </vt:lpstr>
      <vt:lpstr>Определите географическую широту </vt:lpstr>
      <vt:lpstr>Определите географическую широту </vt:lpstr>
      <vt:lpstr>Определите географическую широту </vt:lpstr>
      <vt:lpstr>Определите географическую широту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 Николаевна</dc:creator>
  <cp:lastModifiedBy>Пользователь</cp:lastModifiedBy>
  <cp:revision>96</cp:revision>
  <dcterms:created xsi:type="dcterms:W3CDTF">2009-01-30T18:41:19Z</dcterms:created>
  <dcterms:modified xsi:type="dcterms:W3CDTF">2023-02-03T14:49:55Z</dcterms:modified>
</cp:coreProperties>
</file>