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FDC4B-FA64-4837-85CB-5D32CBBA94AA}" type="datetimeFigureOut">
              <a:rPr lang="ru-RU" smtClean="0"/>
              <a:pPr/>
              <a:t>вс 29.01.23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6DF33-4DD8-4012-8AEA-FF5287FFA1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FDC4B-FA64-4837-85CB-5D32CBBA94AA}" type="datetimeFigureOut">
              <a:rPr lang="ru-RU" smtClean="0"/>
              <a:pPr/>
              <a:t>вс 29.01.23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6DF33-4DD8-4012-8AEA-FF5287FFA1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FDC4B-FA64-4837-85CB-5D32CBBA94AA}" type="datetimeFigureOut">
              <a:rPr lang="ru-RU" smtClean="0"/>
              <a:pPr/>
              <a:t>вс 29.01.23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6DF33-4DD8-4012-8AEA-FF5287FFA1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FDC4B-FA64-4837-85CB-5D32CBBA94AA}" type="datetimeFigureOut">
              <a:rPr lang="ru-RU" smtClean="0"/>
              <a:pPr/>
              <a:t>вс 29.01.23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6DF33-4DD8-4012-8AEA-FF5287FFA1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FDC4B-FA64-4837-85CB-5D32CBBA94AA}" type="datetimeFigureOut">
              <a:rPr lang="ru-RU" smtClean="0"/>
              <a:pPr/>
              <a:t>вс 29.01.23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6DF33-4DD8-4012-8AEA-FF5287FFA1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FDC4B-FA64-4837-85CB-5D32CBBA94AA}" type="datetimeFigureOut">
              <a:rPr lang="ru-RU" smtClean="0"/>
              <a:pPr/>
              <a:t>вс 29.01.23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6DF33-4DD8-4012-8AEA-FF5287FFA1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FDC4B-FA64-4837-85CB-5D32CBBA94AA}" type="datetimeFigureOut">
              <a:rPr lang="ru-RU" smtClean="0"/>
              <a:pPr/>
              <a:t>вс 29.01.23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6DF33-4DD8-4012-8AEA-FF5287FFA1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FDC4B-FA64-4837-85CB-5D32CBBA94AA}" type="datetimeFigureOut">
              <a:rPr lang="ru-RU" smtClean="0"/>
              <a:pPr/>
              <a:t>вс 29.01.23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6DF33-4DD8-4012-8AEA-FF5287FFA1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FDC4B-FA64-4837-85CB-5D32CBBA94AA}" type="datetimeFigureOut">
              <a:rPr lang="ru-RU" smtClean="0"/>
              <a:pPr/>
              <a:t>вс 29.01.23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6DF33-4DD8-4012-8AEA-FF5287FFA1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FDC4B-FA64-4837-85CB-5D32CBBA94AA}" type="datetimeFigureOut">
              <a:rPr lang="ru-RU" smtClean="0"/>
              <a:pPr/>
              <a:t>вс 29.01.23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6DF33-4DD8-4012-8AEA-FF5287FFA1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FDC4B-FA64-4837-85CB-5D32CBBA94AA}" type="datetimeFigureOut">
              <a:rPr lang="ru-RU" smtClean="0"/>
              <a:pPr/>
              <a:t>вс 29.01.23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6DF33-4DD8-4012-8AEA-FF5287FFA1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5FDC4B-FA64-4837-85CB-5D32CBBA94AA}" type="datetimeFigureOut">
              <a:rPr lang="ru-RU" smtClean="0"/>
              <a:pPr/>
              <a:t>вс 29.01.23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26DF33-4DD8-4012-8AEA-FF5287FFA10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357158" y="428605"/>
            <a:ext cx="6500858" cy="857255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>
              <a:buNone/>
            </a:pPr>
            <a:r>
              <a:rPr lang="ru-RU" sz="2800" b="1" dirty="0" smtClean="0">
                <a:solidFill>
                  <a:schemeClr val="tx1"/>
                </a:solidFill>
              </a:rPr>
              <a:t>Вопросы по домашнему заданию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42910" y="1857364"/>
            <a:ext cx="8072494" cy="378621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33400" indent="-533400">
              <a:lnSpc>
                <a:spcPct val="150000"/>
              </a:lnSpc>
              <a:spcBef>
                <a:spcPts val="1200"/>
              </a:spcBef>
              <a:buFont typeface="Wingdings" pitchFamily="2" charset="2"/>
              <a:buChar char="v"/>
            </a:pPr>
            <a:endParaRPr lang="ru-RU" sz="2000" b="1" dirty="0" smtClean="0">
              <a:solidFill>
                <a:schemeClr val="tx1"/>
              </a:solidFill>
            </a:endParaRPr>
          </a:p>
          <a:p>
            <a:pPr marL="533400" indent="-533400">
              <a:lnSpc>
                <a:spcPct val="150000"/>
              </a:lnSpc>
              <a:spcBef>
                <a:spcPts val="1200"/>
              </a:spcBef>
              <a:buFont typeface="Wingdings" pitchFamily="2" charset="2"/>
              <a:buChar char="v"/>
            </a:pPr>
            <a:endParaRPr lang="ru-RU" sz="2000" b="1" dirty="0">
              <a:solidFill>
                <a:schemeClr val="tx1"/>
              </a:solidFill>
            </a:endParaRPr>
          </a:p>
          <a:p>
            <a:pPr marL="533400" indent="-533400">
              <a:lnSpc>
                <a:spcPct val="150000"/>
              </a:lnSpc>
              <a:spcBef>
                <a:spcPts val="1200"/>
              </a:spcBef>
              <a:buFont typeface="Wingdings" pitchFamily="2" charset="2"/>
              <a:buChar char="v"/>
            </a:pPr>
            <a:endParaRPr lang="ru-RU" sz="2000" b="1" dirty="0" smtClean="0">
              <a:solidFill>
                <a:schemeClr val="tx1"/>
              </a:solidFill>
            </a:endParaRPr>
          </a:p>
          <a:p>
            <a:pPr marL="533400" indent="-533400">
              <a:lnSpc>
                <a:spcPct val="150000"/>
              </a:lnSpc>
              <a:spcBef>
                <a:spcPts val="1200"/>
              </a:spcBef>
              <a:buFont typeface="Wingdings" pitchFamily="2" charset="2"/>
              <a:buChar char="v"/>
            </a:pPr>
            <a:r>
              <a:rPr lang="ru-RU" sz="2000" b="1" dirty="0" smtClean="0">
                <a:solidFill>
                  <a:schemeClr val="tx1"/>
                </a:solidFill>
              </a:rPr>
              <a:t>Дайте характеристику строения человека. Перечислите внешние части его строения.</a:t>
            </a:r>
          </a:p>
          <a:p>
            <a:pPr marL="533400" indent="-533400">
              <a:lnSpc>
                <a:spcPct val="150000"/>
              </a:lnSpc>
              <a:buFont typeface="Wingdings" pitchFamily="2" charset="2"/>
              <a:buChar char="v"/>
            </a:pPr>
            <a:r>
              <a:rPr lang="ru-RU" sz="2000" b="1" dirty="0" smtClean="0">
                <a:solidFill>
                  <a:schemeClr val="tx1"/>
                </a:solidFill>
              </a:rPr>
              <a:t>Охарактеризуйте внутренне строение человека.</a:t>
            </a:r>
          </a:p>
          <a:p>
            <a:pPr marL="533400" indent="-533400">
              <a:lnSpc>
                <a:spcPct val="150000"/>
              </a:lnSpc>
              <a:buFont typeface="Wingdings" pitchFamily="2" charset="2"/>
              <a:buChar char="v"/>
            </a:pPr>
            <a:r>
              <a:rPr lang="ru-RU" sz="2000" b="1" dirty="0" smtClean="0">
                <a:solidFill>
                  <a:schemeClr val="tx1"/>
                </a:solidFill>
              </a:rPr>
              <a:t>Перечислите известные вам системы органов.</a:t>
            </a:r>
          </a:p>
          <a:p>
            <a:pPr marL="533400" indent="-533400">
              <a:lnSpc>
                <a:spcPct val="150000"/>
              </a:lnSpc>
              <a:buFont typeface="Wingdings" pitchFamily="2" charset="2"/>
              <a:buChar char="v"/>
            </a:pPr>
            <a:r>
              <a:rPr lang="ru-RU" sz="2000" b="1" dirty="0" smtClean="0">
                <a:solidFill>
                  <a:schemeClr val="tx1"/>
                </a:solidFill>
              </a:rPr>
              <a:t>Каково значения таких органов как: сердце, печень, желудок, головной мозг и другие.</a:t>
            </a:r>
          </a:p>
          <a:p>
            <a:pPr marL="533400" indent="-533400">
              <a:lnSpc>
                <a:spcPct val="150000"/>
              </a:lnSpc>
              <a:buFont typeface="Wingdings" pitchFamily="2" charset="2"/>
              <a:buChar char="v"/>
            </a:pPr>
            <a:r>
              <a:rPr lang="ru-RU" sz="2000" b="1" dirty="0" smtClean="0">
                <a:solidFill>
                  <a:schemeClr val="tx1"/>
                </a:solidFill>
              </a:rPr>
              <a:t>Дайте оценку показателей развития своего организма. </a:t>
            </a:r>
          </a:p>
          <a:p>
            <a:pPr marL="533400" indent="-533400">
              <a:lnSpc>
                <a:spcPct val="150000"/>
              </a:lnSpc>
              <a:buFont typeface="Wingdings" pitchFamily="2" charset="2"/>
              <a:buChar char="v"/>
            </a:pPr>
            <a:endParaRPr lang="ru-RU" sz="2000" b="1" dirty="0" smtClean="0">
              <a:solidFill>
                <a:schemeClr val="tx1"/>
              </a:solidFill>
            </a:endParaRPr>
          </a:p>
          <a:p>
            <a:pPr marL="533400" indent="-533400">
              <a:lnSpc>
                <a:spcPct val="150000"/>
              </a:lnSpc>
              <a:buFont typeface="Wingdings" pitchFamily="2" charset="2"/>
              <a:buChar char="v"/>
            </a:pPr>
            <a:endParaRPr lang="ru-RU" sz="2000" b="1" dirty="0" smtClean="0">
              <a:solidFill>
                <a:schemeClr val="tx1"/>
              </a:solidFill>
            </a:endParaRPr>
          </a:p>
          <a:p>
            <a:pPr marL="533400" indent="-533400">
              <a:lnSpc>
                <a:spcPct val="150000"/>
              </a:lnSpc>
              <a:buFont typeface="Wingdings" pitchFamily="2" charset="2"/>
              <a:buChar char="v"/>
            </a:pPr>
            <a:endParaRPr lang="ru-RU" sz="2000" b="1" dirty="0" smtClean="0">
              <a:solidFill>
                <a:schemeClr val="tx1"/>
              </a:solidFill>
            </a:endParaRPr>
          </a:p>
          <a:p>
            <a:pPr marL="533400" indent="-533400">
              <a:buFont typeface="Wingdings" pitchFamily="2" charset="2"/>
              <a:buChar char="v"/>
            </a:pPr>
            <a:endParaRPr lang="ru-RU" sz="2000" b="1" dirty="0" smtClean="0">
              <a:solidFill>
                <a:schemeClr val="tx1"/>
              </a:solidFill>
            </a:endParaRPr>
          </a:p>
          <a:p>
            <a:endParaRPr lang="ru-RU" sz="2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071538" y="1214422"/>
            <a:ext cx="4857784" cy="307183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>
                <a:solidFill>
                  <a:schemeClr val="tx1"/>
                </a:solidFill>
              </a:rPr>
              <a:t>Здоровье и образ жизни</a:t>
            </a:r>
          </a:p>
        </p:txBody>
      </p:sp>
      <p:pic>
        <p:nvPicPr>
          <p:cNvPr id="5" name="Picture 16" descr="Копия Рисунок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29322" y="285728"/>
            <a:ext cx="2776543" cy="50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Скругленный прямоугольник 5"/>
          <p:cNvSpPr/>
          <p:nvPr/>
        </p:nvSpPr>
        <p:spPr>
          <a:xfrm>
            <a:off x="4857752" y="5357826"/>
            <a:ext cx="3786214" cy="86678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i="1" dirty="0" smtClean="0">
                <a:solidFill>
                  <a:schemeClr val="tx1"/>
                </a:solidFill>
              </a:rPr>
              <a:t>5 </a:t>
            </a:r>
            <a:r>
              <a:rPr lang="ru-RU" sz="3200" i="1" dirty="0" smtClean="0">
                <a:solidFill>
                  <a:schemeClr val="tx1"/>
                </a:solidFill>
              </a:rPr>
              <a:t>класс</a:t>
            </a:r>
            <a:endParaRPr lang="ru-RU" sz="3200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571472" y="1071546"/>
            <a:ext cx="8072494" cy="500066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33400" indent="-533400">
              <a:lnSpc>
                <a:spcPct val="150000"/>
              </a:lnSpc>
              <a:spcBef>
                <a:spcPts val="1200"/>
              </a:spcBef>
              <a:buFont typeface="Wingdings" pitchFamily="2" charset="2"/>
              <a:buChar char="v"/>
            </a:pPr>
            <a:endParaRPr lang="ru-RU" sz="2000" b="1" dirty="0" smtClean="0">
              <a:solidFill>
                <a:schemeClr val="tx1"/>
              </a:solidFill>
            </a:endParaRPr>
          </a:p>
          <a:p>
            <a:pPr marL="533400" indent="-533400" algn="ctr">
              <a:lnSpc>
                <a:spcPct val="150000"/>
              </a:lnSpc>
              <a:spcBef>
                <a:spcPts val="1200"/>
              </a:spcBef>
            </a:pPr>
            <a:endParaRPr lang="ru-RU" sz="2000" b="1" dirty="0" smtClean="0">
              <a:solidFill>
                <a:schemeClr val="tx1"/>
              </a:solidFill>
            </a:endParaRPr>
          </a:p>
          <a:p>
            <a:pPr marL="533400" indent="-533400" algn="ctr">
              <a:lnSpc>
                <a:spcPct val="150000"/>
              </a:lnSpc>
              <a:spcBef>
                <a:spcPts val="1200"/>
              </a:spcBef>
            </a:pPr>
            <a:r>
              <a:rPr lang="ru-RU" sz="2000" b="1" dirty="0" smtClean="0">
                <a:solidFill>
                  <a:schemeClr val="tx1"/>
                </a:solidFill>
              </a:rPr>
              <a:t>ПЛАН УРОКА</a:t>
            </a:r>
          </a:p>
          <a:p>
            <a:pPr marL="715963" indent="-715963">
              <a:lnSpc>
                <a:spcPct val="150000"/>
              </a:lnSpc>
              <a:buFont typeface="Wingdings" pitchFamily="2" charset="2"/>
              <a:buChar char="v"/>
            </a:pPr>
            <a:r>
              <a:rPr lang="ru-RU" sz="2400" dirty="0">
                <a:solidFill>
                  <a:schemeClr val="tx1"/>
                </a:solidFill>
              </a:rPr>
              <a:t>Что такое здоровье?</a:t>
            </a:r>
          </a:p>
          <a:p>
            <a:pPr marL="715963" indent="-715963">
              <a:lnSpc>
                <a:spcPct val="150000"/>
              </a:lnSpc>
              <a:buFont typeface="Wingdings" pitchFamily="2" charset="2"/>
              <a:buChar char="v"/>
            </a:pPr>
            <a:r>
              <a:rPr lang="ru-RU" sz="2400" dirty="0">
                <a:solidFill>
                  <a:schemeClr val="tx1"/>
                </a:solidFill>
              </a:rPr>
              <a:t>Здоровый образ жизни.</a:t>
            </a:r>
          </a:p>
          <a:p>
            <a:pPr marL="715963" indent="-715963">
              <a:lnSpc>
                <a:spcPct val="150000"/>
              </a:lnSpc>
              <a:buFont typeface="Wingdings" pitchFamily="2" charset="2"/>
              <a:buChar char="v"/>
            </a:pPr>
            <a:r>
              <a:rPr lang="ru-RU" sz="2400" dirty="0">
                <a:solidFill>
                  <a:schemeClr val="tx1"/>
                </a:solidFill>
              </a:rPr>
              <a:t>Здоровье из глубины веков.</a:t>
            </a:r>
          </a:p>
          <a:p>
            <a:pPr marL="715963" indent="-715963">
              <a:lnSpc>
                <a:spcPct val="150000"/>
              </a:lnSpc>
              <a:buFont typeface="Wingdings" pitchFamily="2" charset="2"/>
              <a:buChar char="v"/>
            </a:pPr>
            <a:r>
              <a:rPr lang="ru-RU" sz="2400" dirty="0">
                <a:solidFill>
                  <a:schemeClr val="tx1"/>
                </a:solidFill>
              </a:rPr>
              <a:t>Народная мудрость о здоровье.</a:t>
            </a:r>
          </a:p>
          <a:p>
            <a:pPr marL="715963" indent="-715963">
              <a:lnSpc>
                <a:spcPct val="150000"/>
              </a:lnSpc>
              <a:buFont typeface="Wingdings" pitchFamily="2" charset="2"/>
              <a:buChar char="v"/>
            </a:pPr>
            <a:r>
              <a:rPr lang="ru-RU" sz="2400" dirty="0">
                <a:solidFill>
                  <a:schemeClr val="tx1"/>
                </a:solidFill>
              </a:rPr>
              <a:t>Здоровье и государство.</a:t>
            </a:r>
          </a:p>
          <a:p>
            <a:pPr marL="715963" indent="-715963">
              <a:lnSpc>
                <a:spcPct val="150000"/>
              </a:lnSpc>
              <a:buFont typeface="Wingdings" pitchFamily="2" charset="2"/>
              <a:buChar char="v"/>
            </a:pPr>
            <a:r>
              <a:rPr lang="ru-RU" sz="2400" dirty="0">
                <a:solidFill>
                  <a:schemeClr val="tx1"/>
                </a:solidFill>
              </a:rPr>
              <a:t>Здоровье учащихся класса.</a:t>
            </a:r>
          </a:p>
          <a:p>
            <a:pPr marL="533400" indent="-533400">
              <a:lnSpc>
                <a:spcPct val="150000"/>
              </a:lnSpc>
              <a:buFont typeface="Wingdings" pitchFamily="2" charset="2"/>
              <a:buChar char="v"/>
            </a:pPr>
            <a:endParaRPr lang="ru-RU" sz="2000" b="1" dirty="0" smtClean="0">
              <a:solidFill>
                <a:schemeClr val="tx1"/>
              </a:solidFill>
            </a:endParaRPr>
          </a:p>
          <a:p>
            <a:pPr marL="533400" indent="-533400">
              <a:lnSpc>
                <a:spcPct val="150000"/>
              </a:lnSpc>
              <a:buFont typeface="Wingdings" pitchFamily="2" charset="2"/>
              <a:buChar char="v"/>
            </a:pPr>
            <a:endParaRPr lang="ru-RU" sz="2000" b="1" dirty="0" smtClean="0">
              <a:solidFill>
                <a:schemeClr val="tx1"/>
              </a:solidFill>
            </a:endParaRPr>
          </a:p>
          <a:p>
            <a:pPr marL="533400" indent="-533400">
              <a:lnSpc>
                <a:spcPct val="150000"/>
              </a:lnSpc>
              <a:buFont typeface="Wingdings" pitchFamily="2" charset="2"/>
              <a:buChar char="v"/>
            </a:pPr>
            <a:endParaRPr lang="ru-RU" sz="2000" b="1" dirty="0" smtClean="0">
              <a:solidFill>
                <a:schemeClr val="tx1"/>
              </a:solidFill>
            </a:endParaRPr>
          </a:p>
          <a:p>
            <a:pPr marL="533400" indent="-533400">
              <a:buFont typeface="Wingdings" pitchFamily="2" charset="2"/>
              <a:buChar char="v"/>
            </a:pPr>
            <a:endParaRPr lang="ru-RU" sz="2000" b="1" dirty="0" smtClean="0">
              <a:solidFill>
                <a:schemeClr val="tx1"/>
              </a:solidFill>
            </a:endParaRPr>
          </a:p>
          <a:p>
            <a:endParaRPr lang="ru-RU" sz="2000" b="1" dirty="0">
              <a:solidFill>
                <a:schemeClr val="tx1"/>
              </a:solidFill>
            </a:endParaRPr>
          </a:p>
        </p:txBody>
      </p:sp>
      <p:pic>
        <p:nvPicPr>
          <p:cNvPr id="5" name="Picture 16" descr="Копия Рисунок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29322" y="928670"/>
            <a:ext cx="2776543" cy="50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85720" y="642918"/>
            <a:ext cx="8072494" cy="3357586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33400" indent="-533400">
              <a:lnSpc>
                <a:spcPct val="150000"/>
              </a:lnSpc>
              <a:spcBef>
                <a:spcPts val="1200"/>
              </a:spcBef>
              <a:buFont typeface="Wingdings" pitchFamily="2" charset="2"/>
              <a:buChar char="v"/>
            </a:pPr>
            <a:endParaRPr lang="ru-RU" sz="2000" b="1" dirty="0" smtClean="0">
              <a:solidFill>
                <a:schemeClr val="tx1"/>
              </a:solidFill>
            </a:endParaRPr>
          </a:p>
          <a:p>
            <a:pPr marL="533400" indent="-533400">
              <a:lnSpc>
                <a:spcPct val="150000"/>
              </a:lnSpc>
              <a:spcBef>
                <a:spcPts val="1200"/>
              </a:spcBef>
              <a:buFont typeface="Wingdings" pitchFamily="2" charset="2"/>
              <a:buChar char="v"/>
            </a:pPr>
            <a:endParaRPr lang="ru-RU" sz="2000" b="1" dirty="0">
              <a:solidFill>
                <a:schemeClr val="tx1"/>
              </a:solidFill>
            </a:endParaRPr>
          </a:p>
          <a:p>
            <a:pPr marL="533400" indent="-533400" algn="just">
              <a:lnSpc>
                <a:spcPct val="150000"/>
              </a:lnSpc>
              <a:spcBef>
                <a:spcPts val="1200"/>
              </a:spcBef>
            </a:pPr>
            <a:r>
              <a:rPr lang="ru-RU" sz="3200" b="1" dirty="0" smtClean="0">
                <a:solidFill>
                  <a:schemeClr val="tx1"/>
                </a:solidFill>
              </a:rPr>
              <a:t>Здоровье</a:t>
            </a:r>
            <a:r>
              <a:rPr lang="ru-RU" sz="3200" dirty="0" smtClean="0">
                <a:solidFill>
                  <a:schemeClr val="tx1"/>
                </a:solidFill>
              </a:rPr>
              <a:t> - это состояние полного физического, духовного и социального благополучия ,а не только отсутствие болезней и физических дефектов.</a:t>
            </a:r>
            <a:endParaRPr lang="ru-RU" sz="3200" b="1" dirty="0" smtClean="0">
              <a:solidFill>
                <a:schemeClr val="tx1"/>
              </a:solidFill>
            </a:endParaRPr>
          </a:p>
          <a:p>
            <a:pPr marL="533400" indent="-533400">
              <a:lnSpc>
                <a:spcPct val="150000"/>
              </a:lnSpc>
              <a:buFont typeface="Wingdings" pitchFamily="2" charset="2"/>
              <a:buChar char="v"/>
            </a:pPr>
            <a:endParaRPr lang="ru-RU" sz="2000" b="1" dirty="0" smtClean="0">
              <a:solidFill>
                <a:schemeClr val="tx1"/>
              </a:solidFill>
            </a:endParaRPr>
          </a:p>
          <a:p>
            <a:pPr marL="533400" indent="-533400">
              <a:lnSpc>
                <a:spcPct val="150000"/>
              </a:lnSpc>
              <a:buFont typeface="Wingdings" pitchFamily="2" charset="2"/>
              <a:buChar char="v"/>
            </a:pPr>
            <a:endParaRPr lang="ru-RU" sz="2000" b="1" dirty="0" smtClean="0">
              <a:solidFill>
                <a:schemeClr val="tx1"/>
              </a:solidFill>
            </a:endParaRPr>
          </a:p>
          <a:p>
            <a:pPr marL="533400" indent="-533400">
              <a:buFont typeface="Wingdings" pitchFamily="2" charset="2"/>
              <a:buChar char="v"/>
            </a:pPr>
            <a:endParaRPr lang="ru-RU" sz="2000" b="1" dirty="0" smtClean="0">
              <a:solidFill>
                <a:schemeClr val="tx1"/>
              </a:solidFill>
            </a:endParaRPr>
          </a:p>
          <a:p>
            <a:endParaRPr lang="ru-RU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6143636" y="4500570"/>
          <a:ext cx="2857815" cy="2185985"/>
        </p:xfrm>
        <a:graphic>
          <a:graphicData uri="http://schemas.openxmlformats.org/presentationml/2006/ole">
            <p:oleObj spid="_x0000_s1026" name="Диаграмма" r:id="rId3" imgW="3686251" imgH="2543251" progId="Excel.Sheet.8">
              <p:embed/>
            </p:oleObj>
          </a:graphicData>
        </a:graphic>
      </p:graphicFrame>
      <p:sp>
        <p:nvSpPr>
          <p:cNvPr id="6" name="Скругленный прямоугольник 5"/>
          <p:cNvSpPr/>
          <p:nvPr/>
        </p:nvSpPr>
        <p:spPr>
          <a:xfrm>
            <a:off x="357158" y="4214818"/>
            <a:ext cx="6000792" cy="1571636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Правильное питание – важнейший залог</a:t>
            </a:r>
          </a:p>
          <a:p>
            <a:pPr algn="ctr">
              <a:lnSpc>
                <a:spcPct val="150000"/>
              </a:lnSpc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формирования здорового организма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85720" y="214290"/>
            <a:ext cx="5900750" cy="868346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Здоровый образ жизни (ЗОЖ)</a:t>
            </a:r>
            <a:b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ЧТО ЭТО ТАКОЕ?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Заголовок 3"/>
          <p:cNvSpPr>
            <a:spLocks noGrp="1"/>
          </p:cNvSpPr>
          <p:nvPr>
            <p:ph idx="1"/>
          </p:nvPr>
        </p:nvSpPr>
        <p:spPr>
          <a:xfrm>
            <a:off x="3643306" y="1214422"/>
            <a:ext cx="5257808" cy="1971676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82500" lnSpcReduction="20000"/>
          </a:bodyPr>
          <a:lstStyle/>
          <a:p>
            <a:pPr algn="ctr">
              <a:lnSpc>
                <a:spcPct val="150000"/>
              </a:lnSpc>
              <a:buNone/>
            </a:pP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ЗОЖ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это индивидуальная система поведения человека, направленная на сохранение, укрепление и поддержание своего здоровья.</a:t>
            </a:r>
          </a:p>
        </p:txBody>
      </p:sp>
      <p:sp>
        <p:nvSpPr>
          <p:cNvPr id="6" name="Заголовок 3"/>
          <p:cNvSpPr txBox="1">
            <a:spLocks/>
          </p:cNvSpPr>
          <p:nvPr/>
        </p:nvSpPr>
        <p:spPr>
          <a:xfrm>
            <a:off x="214282" y="3286124"/>
            <a:ext cx="5643602" cy="342902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0000" lnSpcReduction="20000"/>
          </a:bodyPr>
          <a:lstStyle/>
          <a:p>
            <a:pPr algn="ctr"/>
            <a:r>
              <a:rPr lang="ru-RU" sz="2400" b="1" i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Составляющие </a:t>
            </a:r>
            <a:r>
              <a:rPr lang="ru-RU" sz="2400" b="1" i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ЗОЖ</a:t>
            </a:r>
          </a:p>
          <a:p>
            <a:pPr algn="ctr"/>
            <a:endParaRPr lang="ru-RU" sz="2400" b="1" i="1" u="sng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625475" indent="-625475">
              <a:buFont typeface="Wingdings" pitchFamily="2" charset="2"/>
              <a:buChar char="v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рациональное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питание</a:t>
            </a:r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625475" indent="-625475">
              <a:buFont typeface="Wingdings" pitchFamily="2" charset="2"/>
              <a:buChar char="v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соблюдение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режима труда и отдыха</a:t>
            </a:r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625475" indent="-625475">
              <a:buFont typeface="Wingdings" pitchFamily="2" charset="2"/>
              <a:buChar char="v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личная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гигиена</a:t>
            </a:r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625475" indent="-625475">
              <a:buFont typeface="Wingdings" pitchFamily="2" charset="2"/>
              <a:buChar char="v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безопасное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поведение</a:t>
            </a:r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625475" indent="-625475">
              <a:buFont typeface="Wingdings" pitchFamily="2" charset="2"/>
              <a:buChar char="v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двигательная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активность</a:t>
            </a:r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625475" indent="-625475">
              <a:buFont typeface="Wingdings" pitchFamily="2" charset="2"/>
              <a:buChar char="v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отказ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 вредных привычек</a:t>
            </a:r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625475" indent="-625475">
              <a:buFont typeface="Wingdings" pitchFamily="2" charset="2"/>
              <a:buChar char="v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закаливание</a:t>
            </a:r>
          </a:p>
          <a:p>
            <a:pPr marL="625475" indent="-625475">
              <a:buFont typeface="Wingdings" pitchFamily="2" charset="2"/>
              <a:buChar char="v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психическая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эмоциональная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устойчивость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4" descr="j018266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1214422"/>
            <a:ext cx="3033704" cy="20277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Picture 5" descr="j017845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29322" y="3643314"/>
            <a:ext cx="3019423" cy="24288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Копия Рисунок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143116"/>
            <a:ext cx="4535487" cy="455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Заголовок 3"/>
          <p:cNvSpPr txBox="1">
            <a:spLocks noGrp="1"/>
          </p:cNvSpPr>
          <p:nvPr>
            <p:ph idx="1"/>
          </p:nvPr>
        </p:nvSpPr>
        <p:spPr>
          <a:xfrm>
            <a:off x="1928794" y="285728"/>
            <a:ext cx="6929486" cy="235745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>
              <a:buNone/>
            </a:pP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Гигиена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наука, которая изучает влияние среды на здоровье отдельного человека и всего населения, а также разрабатывает нормы, требования и правила сохранения здоровья, активного долголетия.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857356" y="214290"/>
            <a:ext cx="6758006" cy="93978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Дайте объяснения поговоркам древних мудрецов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357158" y="1500174"/>
            <a:ext cx="5757874" cy="2286016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  <a:buNone/>
            </a:pPr>
            <a:r>
              <a:rPr lang="ru-RU" sz="2400" u="sng" dirty="0" smtClean="0">
                <a:solidFill>
                  <a:schemeClr val="tx1"/>
                </a:solidFill>
              </a:rPr>
              <a:t>Древние </a:t>
            </a:r>
            <a:r>
              <a:rPr lang="ru-RU" sz="2400" u="sng" dirty="0">
                <a:solidFill>
                  <a:schemeClr val="tx1"/>
                </a:solidFill>
              </a:rPr>
              <a:t>римляне советовали: </a:t>
            </a:r>
            <a:endParaRPr lang="ru-RU" sz="2400" u="sng" dirty="0" smtClean="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  <a:buNone/>
            </a:pPr>
            <a:r>
              <a:rPr lang="ru-RU" sz="2400" b="1" dirty="0" smtClean="0">
                <a:solidFill>
                  <a:schemeClr val="tx1"/>
                </a:solidFill>
              </a:rPr>
              <a:t>«</a:t>
            </a:r>
            <a:r>
              <a:rPr lang="ru-RU" sz="2400" b="1" dirty="0">
                <a:solidFill>
                  <a:schemeClr val="tx1"/>
                </a:solidFill>
              </a:rPr>
              <a:t>Завтрак съешь сам, обед раздели с другом, а ужин отдай врагу</a:t>
            </a:r>
            <a:r>
              <a:rPr lang="ru-RU" sz="2400" b="1" dirty="0" smtClean="0">
                <a:solidFill>
                  <a:schemeClr val="tx1"/>
                </a:solidFill>
              </a:rPr>
              <a:t>»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4"/>
          <p:cNvSpPr txBox="1">
            <a:spLocks/>
          </p:cNvSpPr>
          <p:nvPr/>
        </p:nvSpPr>
        <p:spPr>
          <a:xfrm>
            <a:off x="428596" y="4143380"/>
            <a:ext cx="6143668" cy="221457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342900" lvl="0" indent="-342900" algn="ctr">
              <a:lnSpc>
                <a:spcPct val="150000"/>
              </a:lnSpc>
              <a:spcBef>
                <a:spcPct val="20000"/>
              </a:spcBef>
            </a:pP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«Пусть будут твоими врачами трое – веселый характер, умеренность в еде и движение»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16" descr="Копия Рисунок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52300" y="857232"/>
            <a:ext cx="3091700" cy="5606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231</Words>
  <Application>Microsoft Office PowerPoint</Application>
  <PresentationFormat>Экран (4:3)</PresentationFormat>
  <Paragraphs>50</Paragraphs>
  <Slides>7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9" baseType="lpstr">
      <vt:lpstr>Тема Office</vt:lpstr>
      <vt:lpstr>Диаграмма</vt:lpstr>
      <vt:lpstr>Слайд 1</vt:lpstr>
      <vt:lpstr>Слайд 2</vt:lpstr>
      <vt:lpstr>Слайд 3</vt:lpstr>
      <vt:lpstr>Слайд 4</vt:lpstr>
      <vt:lpstr>Здоровый образ жизни (ЗОЖ) ЧТО ЭТО ТАКОЕ?</vt:lpstr>
      <vt:lpstr>Слайд 6</vt:lpstr>
      <vt:lpstr>Дайте объяснения поговоркам древних мудрецов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Пользователь</cp:lastModifiedBy>
  <cp:revision>5</cp:revision>
  <dcterms:created xsi:type="dcterms:W3CDTF">2012-04-03T14:11:04Z</dcterms:created>
  <dcterms:modified xsi:type="dcterms:W3CDTF">2023-01-29T06:56:28Z</dcterms:modified>
</cp:coreProperties>
</file>