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61" autoAdjust="0"/>
  </p:normalViewPr>
  <p:slideViewPr>
    <p:cSldViewPr snapToGrid="0">
      <p:cViewPr varScale="1">
        <p:scale>
          <a:sx n="111" d="100"/>
          <a:sy n="111" d="100"/>
        </p:scale>
        <p:origin x="16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43.radikal.ru/i099/1306/7f/1863f3e653e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AD59-0C83-46CD-8EBB-DAC2921DA580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EE1B-1521-4512-B39D-2F7582DCD2C3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Picture 2" descr="http://www.picshare.ru/uploads/140715/U58bIM0g3k.png"/>
          <p:cNvPicPr>
            <a:picLocks noChangeAspect="1" noChangeArrowheads="1"/>
          </p:cNvPicPr>
          <p:nvPr/>
        </p:nvPicPr>
        <p:blipFill>
          <a:blip r:embed="rId3" cstate="print"/>
          <a:srcRect t="72805" r="15873"/>
          <a:stretch>
            <a:fillRect/>
          </a:stretch>
        </p:blipFill>
        <p:spPr bwMode="auto">
          <a:xfrm>
            <a:off x="1" y="4509120"/>
            <a:ext cx="4227747" cy="1728192"/>
          </a:xfrm>
          <a:prstGeom prst="rect">
            <a:avLst/>
          </a:prstGeom>
          <a:noFill/>
        </p:spPr>
      </p:pic>
      <p:pic>
        <p:nvPicPr>
          <p:cNvPr id="10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377728">
            <a:off x="140034" y="3929075"/>
            <a:ext cx="1008112" cy="1008112"/>
          </a:xfrm>
          <a:prstGeom prst="rect">
            <a:avLst/>
          </a:prstGeom>
          <a:noFill/>
        </p:spPr>
      </p:pic>
      <p:pic>
        <p:nvPicPr>
          <p:cNvPr id="16" name="Picture 2" descr="http://img-fotki.yandex.ru/get/6723/16969765.1fc/0_8c9a9_93de2f9b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37140" cy="6858000"/>
          </a:xfrm>
          <a:prstGeom prst="rect">
            <a:avLst/>
          </a:prstGeom>
          <a:noFill/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665">
            <a:off x="1931121" y="3884465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71294">
            <a:off x="560921" y="165383"/>
            <a:ext cx="853956" cy="853956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88942">
            <a:off x="2535920" y="124160"/>
            <a:ext cx="758544" cy="75854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547664" y="692696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067944" y="5661248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860032" y="4653136"/>
            <a:ext cx="628434" cy="576064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79512" y="1772816"/>
            <a:ext cx="628434" cy="576064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187624" y="2564904"/>
            <a:ext cx="628434" cy="576064"/>
          </a:xfrm>
          <a:prstGeom prst="rect">
            <a:avLst/>
          </a:prstGeom>
          <a:noFill/>
        </p:spPr>
      </p:pic>
      <p:pic>
        <p:nvPicPr>
          <p:cNvPr id="22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187625" y="4797152"/>
            <a:ext cx="392771" cy="360040"/>
          </a:xfrm>
          <a:prstGeom prst="rect">
            <a:avLst/>
          </a:prstGeom>
          <a:noFill/>
        </p:spPr>
      </p:pic>
      <p:pic>
        <p:nvPicPr>
          <p:cNvPr id="23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259633" y="1412776"/>
            <a:ext cx="392771" cy="360040"/>
          </a:xfrm>
          <a:prstGeom prst="rect">
            <a:avLst/>
          </a:prstGeom>
          <a:noFill/>
        </p:spPr>
      </p:pic>
      <p:pic>
        <p:nvPicPr>
          <p:cNvPr id="24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403649" y="4293096"/>
            <a:ext cx="392771" cy="360040"/>
          </a:xfrm>
          <a:prstGeom prst="rect">
            <a:avLst/>
          </a:prstGeom>
          <a:noFill/>
        </p:spPr>
      </p:pic>
      <p:pic>
        <p:nvPicPr>
          <p:cNvPr id="25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3059833" y="188640"/>
            <a:ext cx="392771" cy="360040"/>
          </a:xfrm>
          <a:prstGeom prst="rect">
            <a:avLst/>
          </a:prstGeom>
          <a:noFill/>
        </p:spPr>
      </p:pic>
      <p:pic>
        <p:nvPicPr>
          <p:cNvPr id="26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8" cstate="print"/>
          <a:srcRect l="37799" t="8753" r="44057" b="64986"/>
          <a:stretch>
            <a:fillRect/>
          </a:stretch>
        </p:blipFill>
        <p:spPr bwMode="auto">
          <a:xfrm>
            <a:off x="2339753" y="836712"/>
            <a:ext cx="235663" cy="216024"/>
          </a:xfrm>
          <a:prstGeom prst="rect">
            <a:avLst/>
          </a:prstGeom>
          <a:noFill/>
        </p:spPr>
      </p:pic>
      <p:pic>
        <p:nvPicPr>
          <p:cNvPr id="27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1" y="1196752"/>
            <a:ext cx="392771" cy="360040"/>
          </a:xfrm>
          <a:prstGeom prst="rect">
            <a:avLst/>
          </a:prstGeom>
          <a:noFill/>
        </p:spPr>
      </p:pic>
      <p:pic>
        <p:nvPicPr>
          <p:cNvPr id="28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9" cstate="print"/>
          <a:srcRect l="37799" t="8753" r="44057" b="64986"/>
          <a:stretch>
            <a:fillRect/>
          </a:stretch>
        </p:blipFill>
        <p:spPr bwMode="auto">
          <a:xfrm>
            <a:off x="323529" y="4077072"/>
            <a:ext cx="207640" cy="190336"/>
          </a:xfrm>
          <a:prstGeom prst="rect">
            <a:avLst/>
          </a:prstGeom>
          <a:noFill/>
        </p:spPr>
      </p:pic>
      <p:pic>
        <p:nvPicPr>
          <p:cNvPr id="29" name="Picture 2" descr="0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9" y="5301210"/>
            <a:ext cx="326587" cy="320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08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AD59-0C83-46CD-8EBB-DAC2921DA580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EE1B-1521-4512-B39D-2F7582DCD2C3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http://www.picshare.ru/uploads/140715/U58bIM0g3k.png"/>
          <p:cNvPicPr>
            <a:picLocks noChangeAspect="1" noChangeArrowheads="1"/>
          </p:cNvPicPr>
          <p:nvPr/>
        </p:nvPicPr>
        <p:blipFill>
          <a:blip r:embed="rId2" cstate="print"/>
          <a:srcRect t="72805" r="15873"/>
          <a:stretch>
            <a:fillRect/>
          </a:stretch>
        </p:blipFill>
        <p:spPr bwMode="auto">
          <a:xfrm>
            <a:off x="2483768" y="2204864"/>
            <a:ext cx="6458766" cy="2640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 sz="1800"/>
          </a:p>
        </p:txBody>
      </p:sp>
      <p:pic>
        <p:nvPicPr>
          <p:cNvPr id="8194" name="Picture 2" descr="http://s019.radikal.ru/i639/1306/65/cbd5deb0b9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360187" cy="6858000"/>
          </a:xfrm>
          <a:prstGeom prst="rect">
            <a:avLst/>
          </a:prstGeom>
          <a:noFill/>
        </p:spPr>
      </p:pic>
      <p:pic>
        <p:nvPicPr>
          <p:cNvPr id="7170" name="Picture 2" descr="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4149082"/>
            <a:ext cx="326587" cy="320055"/>
          </a:xfrm>
          <a:prstGeom prst="rect">
            <a:avLst/>
          </a:prstGeom>
          <a:noFill/>
        </p:spPr>
      </p:pic>
      <p:pic>
        <p:nvPicPr>
          <p:cNvPr id="14" name="Picture 2" descr="http://img-fotki.yandex.ru/get/6723/16969765.1fc/0_8c9a9_93de2f9b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2932623" cy="6858000"/>
          </a:xfrm>
          <a:prstGeom prst="rect">
            <a:avLst/>
          </a:prstGeom>
          <a:noFill/>
        </p:spPr>
      </p:pic>
      <p:pic>
        <p:nvPicPr>
          <p:cNvPr id="15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251520" y="260648"/>
            <a:ext cx="628434" cy="576064"/>
          </a:xfrm>
          <a:prstGeom prst="rect">
            <a:avLst/>
          </a:prstGeom>
          <a:noFill/>
        </p:spPr>
      </p:pic>
      <p:pic>
        <p:nvPicPr>
          <p:cNvPr id="16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259632" y="2132856"/>
            <a:ext cx="628434" cy="57606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043608" y="4941168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0" y="6281936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547664" y="3861048"/>
            <a:ext cx="360040" cy="330036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827585" y="1556792"/>
            <a:ext cx="360040" cy="330036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5805264"/>
            <a:ext cx="360040" cy="330036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668445">
            <a:off x="382425" y="1759707"/>
            <a:ext cx="1010134" cy="1010134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3665">
            <a:off x="1283049" y="5036593"/>
            <a:ext cx="1008112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90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AD59-0C83-46CD-8EBB-DAC2921DA580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2EE1B-1521-4512-B39D-2F7582DCD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3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E4A62-E2AB-4702-812B-03E0DE0B0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2032" y="466344"/>
            <a:ext cx="5916168" cy="3785615"/>
          </a:xfrm>
        </p:spPr>
        <p:txBody>
          <a:bodyPr>
            <a:normAutofit/>
          </a:bodyPr>
          <a:lstStyle/>
          <a:p>
            <a:r>
              <a:rPr lang="ru-RU" sz="4800" b="1" dirty="0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Растительный и животный мир Земли. </a:t>
            </a:r>
            <a:br>
              <a:rPr lang="ru-RU" sz="4800" b="1" dirty="0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4800" b="1" dirty="0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Его разнообразие</a:t>
            </a:r>
          </a:p>
        </p:txBody>
      </p:sp>
    </p:spTree>
    <p:extLst>
      <p:ext uri="{BB962C8B-B14F-4D97-AF65-F5344CB8AC3E}">
        <p14:creationId xmlns:p14="http://schemas.microsoft.com/office/powerpoint/2010/main" val="128775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41C32-18AA-4AD0-B788-A5322C31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32"/>
            <a:ext cx="9076182" cy="688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3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9B8D1B-2BDA-4521-B705-3C45C6A14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255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C867708-4D53-4FA0-9A5D-ADABC6A9E4DF}"/>
              </a:ext>
            </a:extLst>
          </p:cNvPr>
          <p:cNvSpPr/>
          <p:nvPr/>
        </p:nvSpPr>
        <p:spPr>
          <a:xfrm>
            <a:off x="4192437" y="189781"/>
            <a:ext cx="4848045" cy="18374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Зона хвойных лесов размещена в пределах умеренного климата и протянута широкой полосой с запада на восток по территории Северной Америки и Евразии. Хвойные леса считаются самыми северными на планете.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0BB128F-A0DA-40E2-B750-D88E99021EE1}"/>
              </a:ext>
            </a:extLst>
          </p:cNvPr>
          <p:cNvSpPr/>
          <p:nvPr/>
        </p:nvSpPr>
        <p:spPr>
          <a:xfrm>
            <a:off x="4242531" y="2242131"/>
            <a:ext cx="4848045" cy="181154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России такие леса именуют тайгой. В хвойных лесах России, Сибири встречается крупное дерево – кедровая сосна или сибирский кедр, дающее ценные орехи.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211709-380C-408E-A8F9-5FDA59D4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2" y="435421"/>
            <a:ext cx="3935307" cy="29627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FD480-D2C1-47D9-AA8A-3971E1AD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0095"/>
            <a:ext cx="4747857" cy="316071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717C4EC-308B-462D-9687-E971B0CD02A0}"/>
              </a:ext>
            </a:extLst>
          </p:cNvPr>
          <p:cNvSpPr/>
          <p:nvPr/>
        </p:nvSpPr>
        <p:spPr>
          <a:xfrm>
            <a:off x="4966166" y="4960190"/>
            <a:ext cx="3959524" cy="11559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тайге водятся различные животные: белка, лисица, горностай, бурые медведи, рыси.</a:t>
            </a:r>
          </a:p>
        </p:txBody>
      </p:sp>
    </p:spTree>
    <p:extLst>
      <p:ext uri="{BB962C8B-B14F-4D97-AF65-F5344CB8AC3E}">
        <p14:creationId xmlns:p14="http://schemas.microsoft.com/office/powerpoint/2010/main" val="407606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5F7A15-D187-4BB9-B378-E377C508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2D58682-F3DB-4954-A7A0-DF474FA45B5D}"/>
              </a:ext>
            </a:extLst>
          </p:cNvPr>
          <p:cNvSpPr/>
          <p:nvPr/>
        </p:nvSpPr>
        <p:spPr>
          <a:xfrm>
            <a:off x="1138687" y="267419"/>
            <a:ext cx="7634377" cy="2311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Зона смешанных и широколиственных лесов расположена также в умеренном поясе. От тайги к югу размещаются смешанные леса, а за ними широколиственные. Смешанные леса сформированы многообразными растениями. Встречаются здесь породы деревьев с опадающей листвой, могут быть хвойные. Из лиственных деревьев могут быть березы, ольха, дуб, клен, липа.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5124CA3-82D6-466B-917A-B892EA177E13}"/>
              </a:ext>
            </a:extLst>
          </p:cNvPr>
          <p:cNvSpPr/>
          <p:nvPr/>
        </p:nvSpPr>
        <p:spPr>
          <a:xfrm>
            <a:off x="69012" y="3265098"/>
            <a:ext cx="4304581" cy="29071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смешанных лесах можно встретить животных, характерных для тайги. Однако видовой состав более богатый, и встречаются различные виды копытных: кабаны, косули, олени, лоси. Животный мир во многом схож с широколиственными лесами.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50EA54-CE71-4CD0-809E-EA719B0A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638" y="3132168"/>
            <a:ext cx="4565350" cy="34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5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3D692A-0764-4F78-8FF4-392BAD0F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33"/>
            <a:ext cx="9156580" cy="693186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E433BF8-0313-4A14-985A-58CE1655946B}"/>
              </a:ext>
            </a:extLst>
          </p:cNvPr>
          <p:cNvSpPr/>
          <p:nvPr/>
        </p:nvSpPr>
        <p:spPr>
          <a:xfrm>
            <a:off x="215660" y="135596"/>
            <a:ext cx="8134710" cy="14775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равнинах внутренних частей материков расположены безлесные пространства.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Здесь ощущается постоянная нехватка влаги, поэтому не могут произрастать крупные деревья.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D53FC38-7C23-4AE7-B3A2-B92ADF9F58F1}"/>
              </a:ext>
            </a:extLst>
          </p:cNvPr>
          <p:cNvSpPr/>
          <p:nvPr/>
        </p:nvSpPr>
        <p:spPr>
          <a:xfrm>
            <a:off x="1604513" y="2191109"/>
            <a:ext cx="7151298" cy="20617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разных материках безлесное пространство именуется по-разному. 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Евразии их называют </a:t>
            </a:r>
            <a:r>
              <a:rPr lang="ru-RU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степями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Северная Америка знаменита своей </a:t>
            </a:r>
            <a:r>
              <a:rPr lang="ru-RU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прерией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Южной Америке – это </a:t>
            </a:r>
            <a:r>
              <a:rPr lang="ru-RU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пампа.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2556927-2C55-4D83-9784-9E223F2F46ED}"/>
              </a:ext>
            </a:extLst>
          </p:cNvPr>
          <p:cNvSpPr/>
          <p:nvPr/>
        </p:nvSpPr>
        <p:spPr>
          <a:xfrm>
            <a:off x="396814" y="4468483"/>
            <a:ext cx="5960853" cy="20617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Степи России очень сильно подвержены воздействию хозяйственной деятельности человека. В связи с этим многие животные и растения находятся под угрозой исчезновения.</a:t>
            </a:r>
          </a:p>
        </p:txBody>
      </p:sp>
    </p:spTree>
    <p:extLst>
      <p:ext uri="{BB962C8B-B14F-4D97-AF65-F5344CB8AC3E}">
        <p14:creationId xmlns:p14="http://schemas.microsoft.com/office/powerpoint/2010/main" val="25595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615A01-A2C8-462F-BE56-D512A780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2677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30BD4C3-0D8D-4BED-970E-4E93B8D9FF10}"/>
              </a:ext>
            </a:extLst>
          </p:cNvPr>
          <p:cNvSpPr/>
          <p:nvPr/>
        </p:nvSpPr>
        <p:spPr>
          <a:xfrm>
            <a:off x="345057" y="250166"/>
            <a:ext cx="7746520" cy="18374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Безлесные пространства со скудной растительностью в Африке получили название </a:t>
            </a:r>
            <a:r>
              <a:rPr lang="ru-RU" sz="20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саванны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зоне саванн встречаются различные виды акаций, пальмы, злаки. 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животных саванн можно отметить зебр, жирафов, носорогов, бегемотов, львов, гепардов, многочисленны птицы.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B4BA055-1331-486A-B727-30F44D8E2F89}"/>
              </a:ext>
            </a:extLst>
          </p:cNvPr>
          <p:cNvSpPr/>
          <p:nvPr/>
        </p:nvSpPr>
        <p:spPr>
          <a:xfrm>
            <a:off x="345057" y="2700067"/>
            <a:ext cx="7746520" cy="18374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Зонами засушливого климата являются пустыни и полупустыни. Расположены они в тропическом и умеренном поясе, присутствуют на всех материках. Суровый климат пустынь и полупустынь с малым количеством осадков способствовал выработке определенных приспособлений у животных и</a:t>
            </a:r>
          </a:p>
        </p:txBody>
      </p:sp>
    </p:spTree>
    <p:extLst>
      <p:ext uri="{BB962C8B-B14F-4D97-AF65-F5344CB8AC3E}">
        <p14:creationId xmlns:p14="http://schemas.microsoft.com/office/powerpoint/2010/main" val="331962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425311-2772-41DD-AA27-9C5C3C62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4596" cy="685800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C870D55-599E-4C4C-8932-C757A60FA16F}"/>
              </a:ext>
            </a:extLst>
          </p:cNvPr>
          <p:cNvSpPr/>
          <p:nvPr/>
        </p:nvSpPr>
        <p:spPr>
          <a:xfrm>
            <a:off x="4408098" y="388188"/>
            <a:ext cx="4339087" cy="21220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Самой большой пустыней в мире является </a:t>
            </a:r>
            <a:r>
              <a:rPr lang="ru-RU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Сахара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расположенная на материке </a:t>
            </a:r>
            <a:r>
              <a:rPr lang="ru-RU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Африка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5C023A0-F8B5-48A8-8C19-6C21F6D5F475}"/>
              </a:ext>
            </a:extLst>
          </p:cNvPr>
          <p:cNvSpPr/>
          <p:nvPr/>
        </p:nvSpPr>
        <p:spPr>
          <a:xfrm>
            <a:off x="362309" y="3071004"/>
            <a:ext cx="5771072" cy="36230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Растительность здесь очень скудная, местами ее нет вообще. Животные приспособлены к условиям пустынного существования. Они способны в поисках воды и пищи пробегать большие расстояния. Встречаются в данной области антилопы, газели, страусы, гиены, львы, ящерицы, черепахи, змеи.</a:t>
            </a:r>
          </a:p>
        </p:txBody>
      </p:sp>
    </p:spTree>
    <p:extLst>
      <p:ext uri="{BB962C8B-B14F-4D97-AF65-F5344CB8AC3E}">
        <p14:creationId xmlns:p14="http://schemas.microsoft.com/office/powerpoint/2010/main" val="7099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CD8ACF-EB43-46EE-A76F-995958E2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9593801-1A29-4E67-BA96-5CB5575111E0}"/>
              </a:ext>
            </a:extLst>
          </p:cNvPr>
          <p:cNvSpPr/>
          <p:nvPr/>
        </p:nvSpPr>
        <p:spPr>
          <a:xfrm>
            <a:off x="224287" y="276045"/>
            <a:ext cx="4209691" cy="20099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 севере располагается зона тундры, в которой очень холодная зима и прохладное лето. Повсеместно распространена многолетняя мерзлота..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BA3A66F-58BE-445A-9380-79AE7C1A6CA4}"/>
              </a:ext>
            </a:extLst>
          </p:cNvPr>
          <p:cNvSpPr/>
          <p:nvPr/>
        </p:nvSpPr>
        <p:spPr>
          <a:xfrm>
            <a:off x="4572000" y="2950234"/>
            <a:ext cx="4347713" cy="36144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Основной растительностью тундры являются мхи, лишайники, небольшие травы, кустарники, которые приспособились к суровым условиям. В тундре немногочисленный состав животных - обитают мелкие грызуны, полярные зайцы, лисицы, волки, многие виды птиц. Зона тундры есть и в России, именно здесь можно встретить стада северных оленей</a:t>
            </a:r>
          </a:p>
        </p:txBody>
      </p:sp>
    </p:spTree>
    <p:extLst>
      <p:ext uri="{BB962C8B-B14F-4D97-AF65-F5344CB8AC3E}">
        <p14:creationId xmlns:p14="http://schemas.microsoft.com/office/powerpoint/2010/main" val="381594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04807B-4A81-416F-8285-1F3641F9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D0F0C94-F087-41A3-B975-B1ABB49D0A69}"/>
              </a:ext>
            </a:extLst>
          </p:cNvPr>
          <p:cNvSpPr/>
          <p:nvPr/>
        </p:nvSpPr>
        <p:spPr>
          <a:xfrm>
            <a:off x="431321" y="276045"/>
            <a:ext cx="8143336" cy="24326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Севернее тундры находится арктическая пустыня. Она целиком лежит в арктическом климатическом поясе, для которого характерны сильные морозы и ветры, постоянный снежный покров. Растительность представлена лишайниками и мхами.</a:t>
            </a:r>
          </a:p>
        </p:txBody>
      </p:sp>
    </p:spTree>
    <p:extLst>
      <p:ext uri="{BB962C8B-B14F-4D97-AF65-F5344CB8AC3E}">
        <p14:creationId xmlns:p14="http://schemas.microsoft.com/office/powerpoint/2010/main" val="2597415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296CDB-A549-41F0-BFEC-D416A411C8F7}"/>
              </a:ext>
            </a:extLst>
          </p:cNvPr>
          <p:cNvSpPr/>
          <p:nvPr/>
        </p:nvSpPr>
        <p:spPr>
          <a:xfrm>
            <a:off x="2700068" y="543464"/>
            <a:ext cx="6142007" cy="30192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Домашнее задание</a:t>
            </a:r>
          </a:p>
          <a:p>
            <a:pPr algn="ctr"/>
            <a:r>
              <a:rPr lang="ru-RU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Учить конспект</a:t>
            </a:r>
          </a:p>
        </p:txBody>
      </p:sp>
    </p:spTree>
    <p:extLst>
      <p:ext uri="{BB962C8B-B14F-4D97-AF65-F5344CB8AC3E}">
        <p14:creationId xmlns:p14="http://schemas.microsoft.com/office/powerpoint/2010/main" val="225825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6A40917-7DAD-4092-BCEC-889260A3B919}"/>
              </a:ext>
            </a:extLst>
          </p:cNvPr>
          <p:cNvSpPr/>
          <p:nvPr/>
        </p:nvSpPr>
        <p:spPr>
          <a:xfrm>
            <a:off x="2980944" y="356616"/>
            <a:ext cx="5769864" cy="16093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На планете обитает великое множество растений, животных, микроорганизмов, которые составляют живое вещество.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4C5CD3-993D-4B83-831B-BEBCD9CC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0" y="1783080"/>
            <a:ext cx="3319272" cy="24894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38D6E6-410C-45AA-A5CD-53D7CBA4D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0" y="1426040"/>
            <a:ext cx="3145386" cy="2358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C850D-6BF7-4307-B70F-62AD28CCE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4272534"/>
            <a:ext cx="3376632" cy="2489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2FCDA-3B5B-472F-B010-60E81F4C9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0" y="4519847"/>
            <a:ext cx="3800255" cy="2358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73E458-EFCF-4DEC-8F44-DF49DE1A6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928" y="2825365"/>
            <a:ext cx="3453334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9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7C38F7-E899-4962-9223-3F8BB8FF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2075630"/>
            <a:ext cx="7324344" cy="357715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5DA3468-0BB5-45A7-A7FA-EF55CDC49C2F}"/>
              </a:ext>
            </a:extLst>
          </p:cNvPr>
          <p:cNvSpPr/>
          <p:nvPr/>
        </p:nvSpPr>
        <p:spPr>
          <a:xfrm>
            <a:off x="2551176" y="219456"/>
            <a:ext cx="6391656" cy="13533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Эволюция жизни на Земле</a:t>
            </a:r>
          </a:p>
        </p:txBody>
      </p:sp>
    </p:spTree>
    <p:extLst>
      <p:ext uri="{BB962C8B-B14F-4D97-AF65-F5344CB8AC3E}">
        <p14:creationId xmlns:p14="http://schemas.microsoft.com/office/powerpoint/2010/main" val="406560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>
            <a:extLst>
              <a:ext uri="{FF2B5EF4-FFF2-40B4-BE49-F238E27FC236}">
                <a16:creationId xmlns:a16="http://schemas.microsoft.com/office/drawing/2014/main" id="{42A0AFE3-3E9E-4001-A8B9-FFA0177A85F0}"/>
              </a:ext>
            </a:extLst>
          </p:cNvPr>
          <p:cNvSpPr/>
          <p:nvPr/>
        </p:nvSpPr>
        <p:spPr>
          <a:xfrm>
            <a:off x="2578608" y="393192"/>
            <a:ext cx="6135624" cy="2103120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Флора</a:t>
            </a:r>
            <a:r>
              <a:rPr lang="ru-RU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совокупность видов растений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AA585-3CD9-4518-B91F-5E2D419F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488883"/>
            <a:ext cx="6035040" cy="43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1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>
            <a:extLst>
              <a:ext uri="{FF2B5EF4-FFF2-40B4-BE49-F238E27FC236}">
                <a16:creationId xmlns:a16="http://schemas.microsoft.com/office/drawing/2014/main" id="{B1C80E25-18CD-4183-9E1C-21079431CD2B}"/>
              </a:ext>
            </a:extLst>
          </p:cNvPr>
          <p:cNvSpPr/>
          <p:nvPr/>
        </p:nvSpPr>
        <p:spPr>
          <a:xfrm>
            <a:off x="2606040" y="228600"/>
            <a:ext cx="6044184" cy="1947672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Фауна</a:t>
            </a:r>
            <a:r>
              <a:rPr lang="ru-RU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совокупность видов животных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84627-9133-4005-AF81-55ED3070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2505455"/>
            <a:ext cx="6032628" cy="38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A21A84E-8A78-485E-B98C-4B9EC277B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61165"/>
              </p:ext>
            </p:extLst>
          </p:nvPr>
        </p:nvGraphicFramePr>
        <p:xfrm>
          <a:off x="1810512" y="0"/>
          <a:ext cx="7059168" cy="2903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529584">
                  <a:extLst>
                    <a:ext uri="{9D8B030D-6E8A-4147-A177-3AD203B41FA5}">
                      <a16:colId xmlns:a16="http://schemas.microsoft.com/office/drawing/2014/main" val="1587390582"/>
                    </a:ext>
                  </a:extLst>
                </a:gridCol>
                <a:gridCol w="3529584">
                  <a:extLst>
                    <a:ext uri="{9D8B030D-6E8A-4147-A177-3AD203B41FA5}">
                      <a16:colId xmlns:a16="http://schemas.microsoft.com/office/drawing/2014/main" val="2096820983"/>
                    </a:ext>
                  </a:extLst>
                </a:gridCol>
              </a:tblGrid>
              <a:tr h="6228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ajan Pro 3" panose="02020502050503020301" pitchFamily="18" charset="0"/>
                        </a:rPr>
                        <a:t>Численность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85673"/>
                  </a:ext>
                </a:extLst>
              </a:tr>
              <a:tr h="220260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ajan Pro 3" panose="02020502050503020301" pitchFamily="18" charset="0"/>
                        </a:rPr>
                        <a:t>Растений</a:t>
                      </a:r>
                    </a:p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ajan Pro 3" panose="02020502050503020301" pitchFamily="18" charset="0"/>
                        </a:rPr>
                        <a:t>300 тыс. видов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ajan Pro 3" panose="02020502050503020301" pitchFamily="18" charset="0"/>
                        </a:rPr>
                        <a:t>Животных </a:t>
                      </a:r>
                    </a:p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ajan Pro 3" panose="02020502050503020301" pitchFamily="18" charset="0"/>
                        </a:rPr>
                        <a:t>1,5 млн. видов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64153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F9ED01-9632-48F1-A427-DAA6FE32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12" y="2640410"/>
            <a:ext cx="6163056" cy="41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7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BE43BBB-A57B-4E5E-BA1F-DC2C6F521BEF}"/>
              </a:ext>
            </a:extLst>
          </p:cNvPr>
          <p:cNvSpPr/>
          <p:nvPr/>
        </p:nvSpPr>
        <p:spPr>
          <a:xfrm>
            <a:off x="2478024" y="201168"/>
            <a:ext cx="653796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Биомасса – общая масса всех живых организмов Земли</a:t>
            </a:r>
          </a:p>
        </p:txBody>
      </p:sp>
      <p:sp>
        <p:nvSpPr>
          <p:cNvPr id="3" name="Блок-схема: подготовка 2">
            <a:extLst>
              <a:ext uri="{FF2B5EF4-FFF2-40B4-BE49-F238E27FC236}">
                <a16:creationId xmlns:a16="http://schemas.microsoft.com/office/drawing/2014/main" id="{8E390543-7CD8-427F-905B-C315DF52D359}"/>
              </a:ext>
            </a:extLst>
          </p:cNvPr>
          <p:cNvSpPr/>
          <p:nvPr/>
        </p:nvSpPr>
        <p:spPr>
          <a:xfrm>
            <a:off x="3223260" y="1351025"/>
            <a:ext cx="2862072" cy="1572769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Биомасса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180 млн. лет</a:t>
            </a:r>
          </a:p>
        </p:txBody>
      </p:sp>
      <p:sp>
        <p:nvSpPr>
          <p:cNvPr id="4" name="Блок-схема: подготовка 3">
            <a:extLst>
              <a:ext uri="{FF2B5EF4-FFF2-40B4-BE49-F238E27FC236}">
                <a16:creationId xmlns:a16="http://schemas.microsoft.com/office/drawing/2014/main" id="{8BF94BEA-7B7D-4B05-B83C-46044CB81B59}"/>
              </a:ext>
            </a:extLst>
          </p:cNvPr>
          <p:cNvSpPr/>
          <p:nvPr/>
        </p:nvSpPr>
        <p:spPr>
          <a:xfrm>
            <a:off x="1376172" y="2768345"/>
            <a:ext cx="2377440" cy="1572769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Суша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90%</a:t>
            </a:r>
          </a:p>
        </p:txBody>
      </p:sp>
      <p:sp>
        <p:nvSpPr>
          <p:cNvPr id="5" name="Блок-схема: подготовка 4">
            <a:extLst>
              <a:ext uri="{FF2B5EF4-FFF2-40B4-BE49-F238E27FC236}">
                <a16:creationId xmlns:a16="http://schemas.microsoft.com/office/drawing/2014/main" id="{E22C6DF1-C017-4524-AE88-6DBDA1218E7D}"/>
              </a:ext>
            </a:extLst>
          </p:cNvPr>
          <p:cNvSpPr/>
          <p:nvPr/>
        </p:nvSpPr>
        <p:spPr>
          <a:xfrm>
            <a:off x="5747004" y="2768345"/>
            <a:ext cx="2441448" cy="1572769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Океан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10%</a:t>
            </a:r>
          </a:p>
        </p:txBody>
      </p:sp>
      <p:sp>
        <p:nvSpPr>
          <p:cNvPr id="6" name="Блок-схема: подготовка 5">
            <a:extLst>
              <a:ext uri="{FF2B5EF4-FFF2-40B4-BE49-F238E27FC236}">
                <a16:creationId xmlns:a16="http://schemas.microsoft.com/office/drawing/2014/main" id="{C39EB36A-9D03-4D81-843D-EB4C544586DE}"/>
              </a:ext>
            </a:extLst>
          </p:cNvPr>
          <p:cNvSpPr/>
          <p:nvPr/>
        </p:nvSpPr>
        <p:spPr>
          <a:xfrm>
            <a:off x="27432" y="4576571"/>
            <a:ext cx="2377440" cy="1636775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Растения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99,2%</a:t>
            </a: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id="{EFD15F30-9709-4AAF-8F59-091F2CF270C0}"/>
              </a:ext>
            </a:extLst>
          </p:cNvPr>
          <p:cNvSpPr/>
          <p:nvPr/>
        </p:nvSpPr>
        <p:spPr>
          <a:xfrm>
            <a:off x="2404872" y="4576571"/>
            <a:ext cx="2249424" cy="1636775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Животные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0,8%</a:t>
            </a:r>
          </a:p>
        </p:txBody>
      </p:sp>
      <p:sp>
        <p:nvSpPr>
          <p:cNvPr id="8" name="Блок-схема: подготовка 7">
            <a:extLst>
              <a:ext uri="{FF2B5EF4-FFF2-40B4-BE49-F238E27FC236}">
                <a16:creationId xmlns:a16="http://schemas.microsoft.com/office/drawing/2014/main" id="{C0592582-E0E5-4869-B90F-7D3F323E3DE1}"/>
              </a:ext>
            </a:extLst>
          </p:cNvPr>
          <p:cNvSpPr/>
          <p:nvPr/>
        </p:nvSpPr>
        <p:spPr>
          <a:xfrm>
            <a:off x="4622292" y="4576571"/>
            <a:ext cx="2249424" cy="1636775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Растения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6,3%</a:t>
            </a:r>
          </a:p>
        </p:txBody>
      </p:sp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D557CDF9-A96D-473C-8058-ACB132F7FCBD}"/>
              </a:ext>
            </a:extLst>
          </p:cNvPr>
          <p:cNvSpPr/>
          <p:nvPr/>
        </p:nvSpPr>
        <p:spPr>
          <a:xfrm>
            <a:off x="6848856" y="4608573"/>
            <a:ext cx="2249424" cy="1572769"/>
          </a:xfrm>
          <a:prstGeom prst="flowChartPrepar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Животные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93,7%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EEF4A86-4D3C-432E-8EF1-CDDD57545AFB}"/>
              </a:ext>
            </a:extLst>
          </p:cNvPr>
          <p:cNvCxnSpPr>
            <a:stCxn id="3" idx="1"/>
            <a:endCxn id="4" idx="0"/>
          </p:cNvCxnSpPr>
          <p:nvPr/>
        </p:nvCxnSpPr>
        <p:spPr>
          <a:xfrm flipH="1">
            <a:off x="2564892" y="2137410"/>
            <a:ext cx="658368" cy="630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BCE7316-BE98-4B75-BD86-D493F1D811FC}"/>
              </a:ext>
            </a:extLst>
          </p:cNvPr>
          <p:cNvCxnSpPr>
            <a:stCxn id="3" idx="3"/>
            <a:endCxn id="5" idx="0"/>
          </p:cNvCxnSpPr>
          <p:nvPr/>
        </p:nvCxnSpPr>
        <p:spPr>
          <a:xfrm>
            <a:off x="6085332" y="2137410"/>
            <a:ext cx="882396" cy="630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9EEEE67-6807-4879-BEC3-F040CF4A8A68}"/>
              </a:ext>
            </a:extLst>
          </p:cNvPr>
          <p:cNvCxnSpPr>
            <a:stCxn id="4" idx="1"/>
            <a:endCxn id="6" idx="0"/>
          </p:cNvCxnSpPr>
          <p:nvPr/>
        </p:nvCxnSpPr>
        <p:spPr>
          <a:xfrm flipH="1">
            <a:off x="1216152" y="3554730"/>
            <a:ext cx="160020" cy="1021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1F97DC5-F4FE-465A-9159-AF9132EC3B56}"/>
              </a:ext>
            </a:extLst>
          </p:cNvPr>
          <p:cNvCxnSpPr>
            <a:stCxn id="4" idx="3"/>
          </p:cNvCxnSpPr>
          <p:nvPr/>
        </p:nvCxnSpPr>
        <p:spPr>
          <a:xfrm>
            <a:off x="3753612" y="3554730"/>
            <a:ext cx="0" cy="1053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0AEDBAC-8D06-46DA-A391-1FF53C262E52}"/>
              </a:ext>
            </a:extLst>
          </p:cNvPr>
          <p:cNvCxnSpPr>
            <a:stCxn id="5" idx="1"/>
            <a:endCxn id="8" idx="0"/>
          </p:cNvCxnSpPr>
          <p:nvPr/>
        </p:nvCxnSpPr>
        <p:spPr>
          <a:xfrm>
            <a:off x="5747004" y="3554730"/>
            <a:ext cx="0" cy="1021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D316DAF-A73D-4248-BCC1-20F4321974E7}"/>
              </a:ext>
            </a:extLst>
          </p:cNvPr>
          <p:cNvCxnSpPr>
            <a:stCxn id="5" idx="3"/>
          </p:cNvCxnSpPr>
          <p:nvPr/>
        </p:nvCxnSpPr>
        <p:spPr>
          <a:xfrm>
            <a:off x="8188452" y="3554730"/>
            <a:ext cx="0" cy="1053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87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75DB31-E41B-410F-8D88-34C1BAED06F0}"/>
              </a:ext>
            </a:extLst>
          </p:cNvPr>
          <p:cNvSpPr/>
          <p:nvPr/>
        </p:nvSpPr>
        <p:spPr>
          <a:xfrm>
            <a:off x="2523744" y="356616"/>
            <a:ext cx="6291072" cy="2048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Распространение растений по территории планеты определяется климатическими условиями. Соответственно от растительности и климата будет зависеть видовой состав животного мира.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391E64-9481-4424-AE2E-73516661A888}"/>
              </a:ext>
            </a:extLst>
          </p:cNvPr>
          <p:cNvSpPr/>
          <p:nvPr/>
        </p:nvSpPr>
        <p:spPr>
          <a:xfrm>
            <a:off x="2523744" y="2889504"/>
            <a:ext cx="6291072" cy="1600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Масса живого вещества увеличивается от полюсов к экватору, где наблюдается максимальный видовой состав живых организмов.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498F11-1C3E-452B-A5B7-9E4151B1BC51}"/>
              </a:ext>
            </a:extLst>
          </p:cNvPr>
          <p:cNvSpPr/>
          <p:nvPr/>
        </p:nvSpPr>
        <p:spPr>
          <a:xfrm>
            <a:off x="2523744" y="4910328"/>
            <a:ext cx="6291072" cy="14538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Большую часть суши занимают леса, которые формируют огромные зоны, растянувшиеся в широтном направлении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63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7AB61-C141-46A2-9A3D-25C3ED79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7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3" id="{BC138CE3-6233-42BC-8A10-FD5D8487D2A8}" vid="{B693A560-8451-4679-9F7F-12C6F181B3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129</TotalTime>
  <Words>631</Words>
  <Application>Microsoft Office PowerPoint</Application>
  <PresentationFormat>Экран (4:3)</PresentationFormat>
  <Paragraphs>51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Trajan Pro 3</vt:lpstr>
      <vt:lpstr>Тема3</vt:lpstr>
      <vt:lpstr>Растительный и животный мир Земли.  Его разнообразие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Растительный и животный мир Земли.  Его разнообразие</dc:title>
  <dc:creator>Егор Ивашиненко</dc:creator>
  <cp:lastModifiedBy>Егор Ивашиненко</cp:lastModifiedBy>
  <cp:revision>1</cp:revision>
  <dcterms:created xsi:type="dcterms:W3CDTF">2024-02-25T16:08:22Z</dcterms:created>
  <dcterms:modified xsi:type="dcterms:W3CDTF">2024-02-25T18:17:23Z</dcterms:modified>
</cp:coreProperties>
</file>