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8" r:id="rId4"/>
  </p:sldMasterIdLst>
  <p:notesMasterIdLst>
    <p:notesMasterId r:id="rId36"/>
  </p:notesMasterIdLst>
  <p:handoutMasterIdLst>
    <p:handoutMasterId r:id="rId37"/>
  </p:handoutMasterIdLst>
  <p:sldIdLst>
    <p:sldId id="256" r:id="rId5"/>
    <p:sldId id="411" r:id="rId6"/>
    <p:sldId id="391" r:id="rId7"/>
    <p:sldId id="383" r:id="rId8"/>
    <p:sldId id="405" r:id="rId9"/>
    <p:sldId id="416" r:id="rId10"/>
    <p:sldId id="417" r:id="rId11"/>
    <p:sldId id="420" r:id="rId12"/>
    <p:sldId id="419" r:id="rId13"/>
    <p:sldId id="421" r:id="rId14"/>
    <p:sldId id="422" r:id="rId15"/>
    <p:sldId id="412" r:id="rId16"/>
    <p:sldId id="423" r:id="rId17"/>
    <p:sldId id="425" r:id="rId18"/>
    <p:sldId id="427" r:id="rId19"/>
    <p:sldId id="428" r:id="rId20"/>
    <p:sldId id="429" r:id="rId21"/>
    <p:sldId id="430" r:id="rId22"/>
    <p:sldId id="413" r:id="rId23"/>
    <p:sldId id="432" r:id="rId24"/>
    <p:sldId id="433" r:id="rId25"/>
    <p:sldId id="434" r:id="rId26"/>
    <p:sldId id="435" r:id="rId27"/>
    <p:sldId id="437" r:id="rId28"/>
    <p:sldId id="436" r:id="rId29"/>
    <p:sldId id="439" r:id="rId30"/>
    <p:sldId id="438" r:id="rId31"/>
    <p:sldId id="414" r:id="rId32"/>
    <p:sldId id="418" r:id="rId33"/>
    <p:sldId id="431" r:id="rId34"/>
    <p:sldId id="440" r:id="rId35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3" name="Автор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8A107856-5554-42FB-B03E-39F5DBC370B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6327" autoAdjust="0"/>
  </p:normalViewPr>
  <p:slideViewPr>
    <p:cSldViewPr snapToGrid="0">
      <p:cViewPr varScale="1">
        <p:scale>
          <a:sx n="75" d="100"/>
          <a:sy n="75" d="100"/>
        </p:scale>
        <p:origin x="902" y="43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howGuides="1">
      <p:cViewPr varScale="1">
        <p:scale>
          <a:sx n="82" d="100"/>
          <a:sy n="82" d="100"/>
        </p:scale>
        <p:origin x="3954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presProps" Target="pres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handoutMaster" Target="handoutMasters/handoutMaster1.xml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microsoft.com/office/2018/10/relationships/authors" Target="author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>
            <a:extLst>
              <a:ext uri="{FF2B5EF4-FFF2-40B4-BE49-F238E27FC236}">
                <a16:creationId xmlns:a16="http://schemas.microsoft.com/office/drawing/2014/main" id="{08F6756E-81DA-9FAC-70D8-556F658BDDA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lang="ru-RU" sz="1200"/>
            </a:lvl1pPr>
          </a:lstStyle>
          <a:p>
            <a:pPr rtl="0"/>
            <a:fld id="{F970790C-0A43-43D0-B2CF-7CFEAEF3174C}" type="datetime1">
              <a:rPr lang="ru-RU" smtClean="0"/>
              <a:t>22.02.2026</a:t>
            </a:fld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71D415-D05A-7067-CCD3-457153D96CD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lang="ru-RU" sz="1200"/>
            </a:lvl1pPr>
          </a:lstStyle>
          <a:p>
            <a:pPr rtl="0"/>
            <a:fld id="{E2C230DF-5933-439D-898F-38E9AC9BA68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:a16="http://schemas.microsoft.com/office/drawing/2014/main" id="{B97095E3-54D2-CFD2-4F49-7536FC8641D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lang="ru-RU" sz="1200"/>
            </a:lvl1pPr>
          </a:lstStyle>
          <a:p>
            <a:pPr rtl="0"/>
            <a:endParaRPr lang="ru-RU" dirty="0"/>
          </a:p>
        </p:txBody>
      </p:sp>
      <p:sp>
        <p:nvSpPr>
          <p:cNvPr id="8" name="Верхний колонтитул 7">
            <a:extLst>
              <a:ext uri="{FF2B5EF4-FFF2-40B4-BE49-F238E27FC236}">
                <a16:creationId xmlns:a16="http://schemas.microsoft.com/office/drawing/2014/main" id="{521EE01A-C0B5-5ECF-96DD-768F86AA15C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lang="ru-RU" sz="1200"/>
            </a:lvl1pPr>
          </a:lstStyle>
          <a:p>
            <a:pPr rt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532284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lang="ru-RU" sz="1200"/>
            </a:lvl1pPr>
          </a:lstStyle>
          <a:p>
            <a:pPr rtl="0"/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lang="ru-RU" sz="1200"/>
            </a:lvl1pPr>
          </a:lstStyle>
          <a:p>
            <a:fld id="{481CF219-5CA9-4DD1-8040-7BA03D0E024E}" type="datetime1">
              <a:rPr lang="ru-RU" smtClean="0"/>
              <a:pPr/>
              <a:t>22.02.2026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defPPr>
              <a:defRPr lang="ru-RU"/>
            </a:defPPr>
          </a:lstStyle>
          <a:p>
            <a:pPr lvl="0" rtl="0"/>
            <a:r>
              <a:rPr lang="ru-RU"/>
              <a:t>Щелкните, чтобы изменить стили текста образца слайда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lang="ru-RU" sz="1200"/>
            </a:lvl1pPr>
          </a:lstStyle>
          <a:p>
            <a:pPr rtl="0"/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lang="ru-RU" sz="1200"/>
            </a:lvl1pPr>
          </a:lstStyle>
          <a:p>
            <a:pPr rtl="0"/>
            <a:fld id="{A89C7E07-3C67-C64C-8DA0-0404F630397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325283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" name="Google Shape;817;g1078a0c0997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8" name="Google Shape;818;g1078a0c0997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A89C7E07-3C67-C64C-8DA0-0404F6303970}" type="slidenum">
              <a:rPr lang="ru-RU" smtClean="0"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082765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A89C7E07-3C67-C64C-8DA0-0404F6303970}" type="slidenum">
              <a:rPr lang="ru-RU" smtClean="0"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134168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A89C7E07-3C67-C64C-8DA0-0404F6303970}" type="slidenum">
              <a:rPr lang="ru-RU" smtClean="0"/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502331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A89C7E07-3C67-C64C-8DA0-0404F6303970}" type="slidenum">
              <a:rPr lang="ru-RU" smtClean="0"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043686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A89C7E07-3C67-C64C-8DA0-0404F6303970}" type="slidenum">
              <a:rPr lang="ru-RU" smtClean="0"/>
              <a:t>31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278199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B6987D-0137-DE42-B76B-FF621E808D9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09904" y="411479"/>
            <a:ext cx="5486400" cy="3291840"/>
          </a:xfrm>
          <a:prstGeom prst="rect">
            <a:avLst/>
          </a:prstGeom>
        </p:spPr>
        <p:txBody>
          <a:bodyPr lIns="0" tIns="0" rIns="0" bIns="0" rtlCol="0" anchor="b">
            <a:noAutofit/>
          </a:bodyPr>
          <a:lstStyle>
            <a:lvl1pPr algn="l">
              <a:lnSpc>
                <a:spcPct val="80000"/>
              </a:lnSpc>
              <a:defRPr lang="ru-RU" sz="6000" b="1" i="0" spc="100" baseline="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ru-RU"/>
              <a:t>Заголовок слайда </a:t>
            </a:r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C26C18C3-ED25-DD4B-BA72-24932D54DE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" y="758752"/>
            <a:ext cx="6099248" cy="6099248"/>
            <a:chOff x="0" y="12289"/>
            <a:chExt cx="3550" cy="3551"/>
          </a:xfrm>
        </p:grpSpPr>
        <p:sp>
          <p:nvSpPr>
            <p:cNvPr id="10" name="Полилиния 9">
              <a:extLst>
                <a:ext uri="{FF2B5EF4-FFF2-40B4-BE49-F238E27FC236}">
                  <a16:creationId xmlns:a16="http://schemas.microsoft.com/office/drawing/2014/main" id="{C07CC263-2515-F147-8CC5-F8E9FF9FA8E4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ru-RU"/>
              </a:defPPr>
            </a:lstStyle>
            <a:p>
              <a:pPr rtl="0"/>
              <a:endParaRPr lang="ru-RU" dirty="0"/>
            </a:p>
          </p:txBody>
        </p:sp>
        <p:sp>
          <p:nvSpPr>
            <p:cNvPr id="11" name="Полилиния 10">
              <a:extLst>
                <a:ext uri="{FF2B5EF4-FFF2-40B4-BE49-F238E27FC236}">
                  <a16:creationId xmlns:a16="http://schemas.microsoft.com/office/drawing/2014/main" id="{43B40037-7481-524B-8685-404D965690F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ru-RU"/>
              </a:defPPr>
            </a:lstStyle>
            <a:p>
              <a:pPr rtl="0"/>
              <a:endParaRPr lang="ru-RU" dirty="0"/>
            </a:p>
          </p:txBody>
        </p:sp>
        <p:sp>
          <p:nvSpPr>
            <p:cNvPr id="12" name="Полилиния 11">
              <a:extLst>
                <a:ext uri="{FF2B5EF4-FFF2-40B4-BE49-F238E27FC236}">
                  <a16:creationId xmlns:a16="http://schemas.microsoft.com/office/drawing/2014/main" id="{7B759713-8408-EE47-9394-3DA6F5E4B62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ru-RU"/>
              </a:defPPr>
            </a:lstStyle>
            <a:p>
              <a:pPr rtl="0"/>
              <a:endParaRPr lang="ru-RU" dirty="0"/>
            </a:p>
          </p:txBody>
        </p:sp>
      </p:grp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A69706A2-3726-FE4E-B923-E75D485978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309360" y="3950208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13275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, содержимое и таблица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CF555767-B3D8-BD57-1D42-7F6E1E6689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 userDrawn="1"/>
        </p:nvGrpSpPr>
        <p:grpSpPr bwMode="auto">
          <a:xfrm rot="16200000" flipV="1">
            <a:off x="0" y="3900132"/>
            <a:ext cx="2959226" cy="2959226"/>
            <a:chOff x="0" y="12289"/>
            <a:chExt cx="3550" cy="3551"/>
          </a:xfrm>
        </p:grpSpPr>
        <p:sp>
          <p:nvSpPr>
            <p:cNvPr id="9" name="Полилиния 13">
              <a:extLst>
                <a:ext uri="{FF2B5EF4-FFF2-40B4-BE49-F238E27FC236}">
                  <a16:creationId xmlns:a16="http://schemas.microsoft.com/office/drawing/2014/main" id="{BC972B6D-098C-52F6-E990-52623B368FB1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ru-RU"/>
              </a:defPPr>
            </a:lstStyle>
            <a:p>
              <a:pPr rtl="0"/>
              <a:endParaRPr lang="ru-RU" dirty="0"/>
            </a:p>
          </p:txBody>
        </p:sp>
        <p:sp>
          <p:nvSpPr>
            <p:cNvPr id="15" name="Полилиния 14">
              <a:extLst>
                <a:ext uri="{FF2B5EF4-FFF2-40B4-BE49-F238E27FC236}">
                  <a16:creationId xmlns:a16="http://schemas.microsoft.com/office/drawing/2014/main" id="{3F0D3EE3-9A8C-531D-1EEE-1AFAB9F3BCAE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ru-RU"/>
              </a:defPPr>
            </a:lstStyle>
            <a:p>
              <a:pPr rtl="0"/>
              <a:endParaRPr lang="ru-RU" dirty="0"/>
            </a:p>
          </p:txBody>
        </p:sp>
        <p:sp>
          <p:nvSpPr>
            <p:cNvPr id="17" name="Полилиния 15">
              <a:extLst>
                <a:ext uri="{FF2B5EF4-FFF2-40B4-BE49-F238E27FC236}">
                  <a16:creationId xmlns:a16="http://schemas.microsoft.com/office/drawing/2014/main" id="{A2BE192C-1768-890B-EC1B-5ED6E1F82590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ru-RU"/>
              </a:defPPr>
            </a:lstStyle>
            <a:p>
              <a:pPr rtl="0"/>
              <a:endParaRPr lang="ru-RU" dirty="0"/>
            </a:p>
          </p:txBody>
        </p:sp>
      </p:grpSp>
      <p:sp>
        <p:nvSpPr>
          <p:cNvPr id="16" name="Заголовок 1">
            <a:extLst>
              <a:ext uri="{FF2B5EF4-FFF2-40B4-BE49-F238E27FC236}">
                <a16:creationId xmlns:a16="http://schemas.microsoft.com/office/drawing/2014/main" id="{109B023A-F28F-184D-BA48-3F1C0502AE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61409" y="4661717"/>
            <a:ext cx="7936230" cy="1380760"/>
          </a:xfrm>
          <a:prstGeom prst="rect">
            <a:avLst/>
          </a:prstGeom>
        </p:spPr>
        <p:txBody>
          <a:bodyPr lIns="0" tIns="0" rIns="0" bIns="0" rtlCol="0" anchor="b" anchorCtr="0">
            <a:noAutofit/>
          </a:bodyPr>
          <a:lstStyle>
            <a:lvl1pPr>
              <a:defRPr lang="ru-RU" sz="4400" b="1" i="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ru-RU"/>
              <a:t>Заголовок слайда </a:t>
            </a: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E66081BA-9135-73B1-DCE5-77FD12431F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670935" y="6313170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Объект 5">
            <a:extLst>
              <a:ext uri="{FF2B5EF4-FFF2-40B4-BE49-F238E27FC236}">
                <a16:creationId xmlns:a16="http://schemas.microsoft.com/office/drawing/2014/main" id="{8007FA9C-C4D5-89EC-C457-5F329A338E1E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03885" y="584005"/>
            <a:ext cx="2825115" cy="3999060"/>
          </a:xfrm>
        </p:spPr>
        <p:txBody>
          <a:bodyPr lIns="0" tIns="274320" rtlCol="0">
            <a:normAutofit/>
          </a:bodyPr>
          <a:lstStyle>
            <a:lvl1pPr marL="0" indent="0">
              <a:spcBef>
                <a:spcPts val="1800"/>
              </a:spcBef>
              <a:buFont typeface="Arial" panose="020B0604020202020204" pitchFamily="34" charset="0"/>
              <a:buNone/>
              <a:defRPr lang="ru-RU" sz="2000"/>
            </a:lvl1pPr>
            <a:lvl2pPr marL="457200" indent="0">
              <a:spcBef>
                <a:spcPts val="1800"/>
              </a:spcBef>
              <a:buNone/>
              <a:defRPr lang="ru-RU" sz="2000"/>
            </a:lvl2pPr>
            <a:lvl3pPr marL="914400" indent="0">
              <a:spcBef>
                <a:spcPts val="1800"/>
              </a:spcBef>
              <a:buNone/>
              <a:defRPr lang="ru-RU" sz="2000"/>
            </a:lvl3pPr>
            <a:lvl4pPr marL="1371600" indent="0">
              <a:spcBef>
                <a:spcPts val="1800"/>
              </a:spcBef>
              <a:buNone/>
              <a:defRPr lang="ru-RU" sz="2000"/>
            </a:lvl4pPr>
            <a:lvl5pPr marL="1828800" indent="0">
              <a:spcBef>
                <a:spcPts val="1800"/>
              </a:spcBef>
              <a:buNone/>
              <a:defRPr lang="ru-RU" sz="2000"/>
            </a:lvl5pPr>
          </a:lstStyle>
          <a:p>
            <a:pPr lvl="0" rtl="0"/>
            <a:r>
              <a:rPr lang="ru-RU"/>
              <a:t>Щелкните, чтобы добавить содержимое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BCAAA28-C292-C527-AD35-90836B8BB97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670934" y="584005"/>
            <a:ext cx="7926705" cy="3999060"/>
          </a:xfrm>
        </p:spPr>
        <p:txBody>
          <a:bodyPr lIns="0" rtlCol="0">
            <a:normAutofit/>
          </a:bodyPr>
          <a:lstStyle>
            <a:lvl1pPr marL="0" indent="0">
              <a:spcBef>
                <a:spcPts val="1800"/>
              </a:spcBef>
              <a:buNone/>
              <a:defRPr lang="ru-RU" sz="2000"/>
            </a:lvl1pPr>
            <a:lvl2pPr>
              <a:spcBef>
                <a:spcPts val="600"/>
              </a:spcBef>
              <a:defRPr lang="ru-RU" sz="2000"/>
            </a:lvl2pPr>
            <a:lvl3pPr>
              <a:spcBef>
                <a:spcPts val="1800"/>
              </a:spcBef>
              <a:defRPr lang="ru-RU" sz="2000"/>
            </a:lvl3pPr>
            <a:lvl4pPr>
              <a:spcBef>
                <a:spcPts val="1800"/>
              </a:spcBef>
              <a:defRPr lang="ru-RU" sz="2000"/>
            </a:lvl4pPr>
            <a:lvl5pPr>
              <a:spcBef>
                <a:spcPts val="1800"/>
              </a:spcBef>
              <a:defRPr lang="ru-RU" sz="2000"/>
            </a:lvl5pPr>
          </a:lstStyle>
          <a:p>
            <a:pPr lvl="0" rtl="0"/>
            <a:r>
              <a:rPr lang="ru-RU"/>
              <a:t>Щелкните, чтобы добавить содержимое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</a:p>
        </p:txBody>
      </p:sp>
      <p:sp>
        <p:nvSpPr>
          <p:cNvPr id="10" name="Номер слайда 9">
            <a:extLst>
              <a:ext uri="{FF2B5EF4-FFF2-40B4-BE49-F238E27FC236}">
                <a16:creationId xmlns:a16="http://schemas.microsoft.com/office/drawing/2014/main" id="{05D79B4B-A9BD-581F-536E-DE7CF728F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294A09A9-5501-47C1-A89A-A340965A2BE2}" type="slidenum">
              <a:rPr lang="ru-RU" smtClean="0"/>
              <a:pPr/>
              <a:t>‹#›</a:t>
            </a:fld>
            <a:endParaRPr lang="ru-RU" dirty="0">
              <a:latin typeface="+mn-lt"/>
            </a:endParaRPr>
          </a:p>
        </p:txBody>
      </p:sp>
      <p:sp>
        <p:nvSpPr>
          <p:cNvPr id="8" name="Дата 7">
            <a:extLst>
              <a:ext uri="{FF2B5EF4-FFF2-40B4-BE49-F238E27FC236}">
                <a16:creationId xmlns:a16="http://schemas.microsoft.com/office/drawing/2014/main" id="{C5EA2E64-5690-A56B-7051-476EC7BADA5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endParaRPr lang="ru-RU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443291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392">
          <p15:clr>
            <a:srgbClr val="FBAE40"/>
          </p15:clr>
        </p15:guide>
        <p15:guide id="10" orient="horz" pos="552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два объекта содержимого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C97D5AF2-684A-4A8D-3D82-B57D7AC446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 userDrawn="1"/>
        </p:nvGrpSpPr>
        <p:grpSpPr bwMode="auto">
          <a:xfrm rot="10800000">
            <a:off x="8870040" y="0"/>
            <a:ext cx="3325208" cy="3325208"/>
            <a:chOff x="0" y="12289"/>
            <a:chExt cx="3550" cy="3551"/>
          </a:xfrm>
        </p:grpSpPr>
        <p:sp>
          <p:nvSpPr>
            <p:cNvPr id="12" name="Полилиния 4">
              <a:extLst>
                <a:ext uri="{FF2B5EF4-FFF2-40B4-BE49-F238E27FC236}">
                  <a16:creationId xmlns:a16="http://schemas.microsoft.com/office/drawing/2014/main" id="{8CF5F650-F8F0-F4FE-44DA-1F14ADE428B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ru-RU"/>
              </a:defPPr>
            </a:lstStyle>
            <a:p>
              <a:pPr rtl="0"/>
              <a:endParaRPr lang="ru-RU" dirty="0"/>
            </a:p>
          </p:txBody>
        </p:sp>
        <p:sp>
          <p:nvSpPr>
            <p:cNvPr id="13" name="Полилиния 5">
              <a:extLst>
                <a:ext uri="{FF2B5EF4-FFF2-40B4-BE49-F238E27FC236}">
                  <a16:creationId xmlns:a16="http://schemas.microsoft.com/office/drawing/2014/main" id="{18870924-E47D-404F-59B5-BD1C58F7B04C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ru-RU"/>
              </a:defPPr>
            </a:lstStyle>
            <a:p>
              <a:pPr rtl="0"/>
              <a:endParaRPr lang="ru-RU" dirty="0"/>
            </a:p>
          </p:txBody>
        </p:sp>
        <p:sp>
          <p:nvSpPr>
            <p:cNvPr id="14" name="Полилиния 7">
              <a:extLst>
                <a:ext uri="{FF2B5EF4-FFF2-40B4-BE49-F238E27FC236}">
                  <a16:creationId xmlns:a16="http://schemas.microsoft.com/office/drawing/2014/main" id="{80806A65-E4FC-2F52-65B3-CC181E620C29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ru-RU"/>
              </a:defPPr>
            </a:lstStyle>
            <a:p>
              <a:pPr rtl="0"/>
              <a:endParaRPr lang="ru-RU" dirty="0"/>
            </a:p>
          </p:txBody>
        </p:sp>
      </p:grpSp>
      <p:sp>
        <p:nvSpPr>
          <p:cNvPr id="16" name="Заголовок 1">
            <a:extLst>
              <a:ext uri="{FF2B5EF4-FFF2-40B4-BE49-F238E27FC236}">
                <a16:creationId xmlns:a16="http://schemas.microsoft.com/office/drawing/2014/main" id="{109B023A-F28F-184D-BA48-3F1C0502AE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360" y="198408"/>
            <a:ext cx="10972800" cy="1574317"/>
          </a:xfrm>
          <a:prstGeom prst="rect">
            <a:avLst/>
          </a:prstGeom>
        </p:spPr>
        <p:txBody>
          <a:bodyPr lIns="0" tIns="0" rIns="0" bIns="0" rtlCol="0" anchor="b" anchorCtr="0">
            <a:noAutofit/>
          </a:bodyPr>
          <a:lstStyle>
            <a:lvl1pPr>
              <a:defRPr lang="ru-RU" sz="4400" b="1" i="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ru-RU"/>
              <a:t>Заголовок слайда </a:t>
            </a: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E66081BA-9135-73B1-DCE5-77FD12431F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94360" y="2148840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Объект 5">
            <a:extLst>
              <a:ext uri="{FF2B5EF4-FFF2-40B4-BE49-F238E27FC236}">
                <a16:creationId xmlns:a16="http://schemas.microsoft.com/office/drawing/2014/main" id="{5BCAAA28-C292-C527-AD35-90836B8BB97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95523" y="2676525"/>
            <a:ext cx="5746750" cy="3597470"/>
          </a:xfrm>
        </p:spPr>
        <p:txBody>
          <a:bodyPr lIns="0" rtlCol="0">
            <a:normAutofit/>
          </a:bodyPr>
          <a:lstStyle>
            <a:lvl1pPr marL="0" indent="0">
              <a:spcBef>
                <a:spcPts val="1800"/>
              </a:spcBef>
              <a:buNone/>
              <a:defRPr lang="ru-RU" sz="2000"/>
            </a:lvl1pPr>
            <a:lvl2pPr>
              <a:spcBef>
                <a:spcPts val="600"/>
              </a:spcBef>
              <a:defRPr lang="ru-RU" sz="2000"/>
            </a:lvl2pPr>
            <a:lvl3pPr>
              <a:spcBef>
                <a:spcPts val="1800"/>
              </a:spcBef>
              <a:defRPr lang="ru-RU" sz="2000"/>
            </a:lvl3pPr>
            <a:lvl4pPr>
              <a:spcBef>
                <a:spcPts val="1800"/>
              </a:spcBef>
              <a:defRPr lang="ru-RU" sz="2000"/>
            </a:lvl4pPr>
            <a:lvl5pPr>
              <a:spcBef>
                <a:spcPts val="1800"/>
              </a:spcBef>
              <a:defRPr lang="ru-RU" sz="2000"/>
            </a:lvl5pPr>
          </a:lstStyle>
          <a:p>
            <a:pPr lvl="0" rtl="0"/>
            <a:r>
              <a:rPr lang="ru-RU"/>
              <a:t>Щелкните, чтобы добавить содержимое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</a:p>
        </p:txBody>
      </p:sp>
      <p:sp>
        <p:nvSpPr>
          <p:cNvPr id="7" name="Объект 5">
            <a:extLst>
              <a:ext uri="{FF2B5EF4-FFF2-40B4-BE49-F238E27FC236}">
                <a16:creationId xmlns:a16="http://schemas.microsoft.com/office/drawing/2014/main" id="{8007FA9C-C4D5-89EC-C457-5F329A338E1E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7620000" y="2676525"/>
            <a:ext cx="3947160" cy="3597470"/>
          </a:xfrm>
        </p:spPr>
        <p:txBody>
          <a:bodyPr lIns="0" rtlCol="0">
            <a:normAutofit/>
          </a:bodyPr>
          <a:lstStyle>
            <a:lvl1pPr marL="342900" indent="-342900">
              <a:spcBef>
                <a:spcPts val="1800"/>
              </a:spcBef>
              <a:buFont typeface="Arial" panose="020B0604020202020204" pitchFamily="34" charset="0"/>
              <a:buChar char="•"/>
              <a:defRPr lang="ru-RU" sz="2000"/>
            </a:lvl1pPr>
            <a:lvl2pPr>
              <a:spcBef>
                <a:spcPts val="1800"/>
              </a:spcBef>
              <a:defRPr lang="ru-RU" sz="2000"/>
            </a:lvl2pPr>
            <a:lvl3pPr>
              <a:spcBef>
                <a:spcPts val="1800"/>
              </a:spcBef>
              <a:defRPr lang="ru-RU" sz="2000"/>
            </a:lvl3pPr>
            <a:lvl4pPr>
              <a:spcBef>
                <a:spcPts val="1800"/>
              </a:spcBef>
              <a:defRPr lang="ru-RU" sz="2000"/>
            </a:lvl4pPr>
            <a:lvl5pPr>
              <a:spcBef>
                <a:spcPts val="1800"/>
              </a:spcBef>
              <a:defRPr lang="ru-RU" sz="2000"/>
            </a:lvl5pPr>
          </a:lstStyle>
          <a:p>
            <a:pPr lvl="0" rtl="0"/>
            <a:r>
              <a:rPr lang="ru-RU"/>
              <a:t>Щелкните, чтобы добавить содержимое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</a:p>
        </p:txBody>
      </p:sp>
      <p:sp>
        <p:nvSpPr>
          <p:cNvPr id="8" name="Дата 7">
            <a:extLst>
              <a:ext uri="{FF2B5EF4-FFF2-40B4-BE49-F238E27FC236}">
                <a16:creationId xmlns:a16="http://schemas.microsoft.com/office/drawing/2014/main" id="{C5EA2E64-5690-A56B-7051-476EC7BADA5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endParaRPr lang="ru-RU" dirty="0">
              <a:latin typeface="+mn-lt"/>
            </a:endParaRPr>
          </a:p>
        </p:txBody>
      </p:sp>
      <p:sp>
        <p:nvSpPr>
          <p:cNvPr id="10" name="Номер слайда 9">
            <a:extLst>
              <a:ext uri="{FF2B5EF4-FFF2-40B4-BE49-F238E27FC236}">
                <a16:creationId xmlns:a16="http://schemas.microsoft.com/office/drawing/2014/main" id="{05D79B4B-A9BD-581F-536E-DE7CF728F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294A09A9-5501-47C1-A89A-A340965A2BE2}" type="slidenum">
              <a:rPr lang="ru-RU" smtClean="0"/>
              <a:pPr/>
              <a:t>‹#›</a:t>
            </a:fld>
            <a:endParaRPr lang="ru-RU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497447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392">
          <p15:clr>
            <a:srgbClr val="FBAE40"/>
          </p15:clr>
        </p15:guide>
        <p15:guide id="10" orient="horz" pos="552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аблица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Заголовок 1">
            <a:extLst>
              <a:ext uri="{FF2B5EF4-FFF2-40B4-BE49-F238E27FC236}">
                <a16:creationId xmlns:a16="http://schemas.microsoft.com/office/drawing/2014/main" id="{109B023A-F28F-184D-BA48-3F1C0502AE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360" y="202400"/>
            <a:ext cx="10972800" cy="1570325"/>
          </a:xfrm>
          <a:prstGeom prst="rect">
            <a:avLst/>
          </a:prstGeom>
        </p:spPr>
        <p:txBody>
          <a:bodyPr lIns="0" tIns="0" rIns="0" bIns="0" rtlCol="0" anchor="b" anchorCtr="0">
            <a:noAutofit/>
          </a:bodyPr>
          <a:lstStyle>
            <a:lvl1pPr>
              <a:defRPr lang="ru-RU" sz="4400" b="1" i="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ru-RU"/>
              <a:t>Заголовок слайда </a:t>
            </a:r>
          </a:p>
        </p:txBody>
      </p:sp>
      <p:sp>
        <p:nvSpPr>
          <p:cNvPr id="9" name="Местозаполнитель таблицы 2">
            <a:extLst>
              <a:ext uri="{FF2B5EF4-FFF2-40B4-BE49-F238E27FC236}">
                <a16:creationId xmlns:a16="http://schemas.microsoft.com/office/drawing/2014/main" id="{1506B022-475A-6647-98FF-D5C319A0C7C4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594360" y="2628629"/>
            <a:ext cx="10972800" cy="3636740"/>
          </a:xfrm>
        </p:spPr>
        <p:txBody>
          <a:bodyPr rtlCol="0">
            <a:noAutofit/>
          </a:bodyPr>
          <a:lstStyle>
            <a:lvl1pPr>
              <a:defRPr lang="ru-RU"/>
            </a:lvl1pPr>
          </a:lstStyle>
          <a:p>
            <a:pPr rtl="0"/>
            <a:r>
              <a:rPr lang="ru-RU"/>
              <a:t>Вставка таблицы</a:t>
            </a:r>
          </a:p>
        </p:txBody>
      </p:sp>
      <p:sp>
        <p:nvSpPr>
          <p:cNvPr id="10" name="Номер слайда 9">
            <a:extLst>
              <a:ext uri="{FF2B5EF4-FFF2-40B4-BE49-F238E27FC236}">
                <a16:creationId xmlns:a16="http://schemas.microsoft.com/office/drawing/2014/main" id="{05D79B4B-A9BD-581F-536E-DE7CF728F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294A09A9-5501-47C1-A89A-A340965A2BE2}" type="slidenum">
              <a:rPr lang="ru-RU" smtClean="0"/>
              <a:pPr/>
              <a:t>‹#›</a:t>
            </a:fld>
            <a:endParaRPr lang="ru-RU" dirty="0">
              <a:latin typeface="+mn-lt"/>
            </a:endParaRPr>
          </a:p>
        </p:txBody>
      </p:sp>
      <p:sp>
        <p:nvSpPr>
          <p:cNvPr id="8" name="Дата 7">
            <a:extLst>
              <a:ext uri="{FF2B5EF4-FFF2-40B4-BE49-F238E27FC236}">
                <a16:creationId xmlns:a16="http://schemas.microsoft.com/office/drawing/2014/main" id="{C5EA2E64-5690-A56B-7051-476EC7BADA5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endParaRPr lang="ru-RU" dirty="0">
              <a:latin typeface="+mn-lt"/>
            </a:endParaRP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E66081BA-9135-73B1-DCE5-77FD12431F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94360" y="2148840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4109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392">
          <p15:clr>
            <a:srgbClr val="FBAE40"/>
          </p15:clr>
        </p15:guide>
        <p15:guide id="10" orient="horz" pos="552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B6987D-0137-DE42-B76B-FF621E808D9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4360" y="411479"/>
            <a:ext cx="5486400" cy="3291840"/>
          </a:xfrm>
          <a:prstGeom prst="rect">
            <a:avLst/>
          </a:prstGeom>
        </p:spPr>
        <p:txBody>
          <a:bodyPr lIns="0" tIns="0" rIns="0" bIns="0" rtlCol="0" anchor="b">
            <a:noAutofit/>
          </a:bodyPr>
          <a:lstStyle>
            <a:lvl1pPr algn="l">
              <a:lnSpc>
                <a:spcPct val="80000"/>
              </a:lnSpc>
              <a:defRPr lang="ru-RU" sz="6000" b="1" i="0" spc="100" baseline="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ru-RU"/>
              <a:t>Заголовок слайда </a:t>
            </a:r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C26C18C3-ED25-DD4B-BA72-24932D54DE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 userDrawn="1"/>
        </p:nvGrpSpPr>
        <p:grpSpPr bwMode="auto">
          <a:xfrm flipH="1" flipV="1">
            <a:off x="6092752" y="0"/>
            <a:ext cx="6099248" cy="6099248"/>
            <a:chOff x="0" y="12289"/>
            <a:chExt cx="3550" cy="3551"/>
          </a:xfrm>
        </p:grpSpPr>
        <p:sp>
          <p:nvSpPr>
            <p:cNvPr id="10" name="Полилиния 9">
              <a:extLst>
                <a:ext uri="{FF2B5EF4-FFF2-40B4-BE49-F238E27FC236}">
                  <a16:creationId xmlns:a16="http://schemas.microsoft.com/office/drawing/2014/main" id="{C07CC263-2515-F147-8CC5-F8E9FF9FA8E4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ru-RU"/>
              </a:defPPr>
            </a:lstStyle>
            <a:p>
              <a:pPr rtl="0"/>
              <a:endParaRPr lang="ru-RU" dirty="0"/>
            </a:p>
          </p:txBody>
        </p:sp>
        <p:sp>
          <p:nvSpPr>
            <p:cNvPr id="11" name="Полилиния 10">
              <a:extLst>
                <a:ext uri="{FF2B5EF4-FFF2-40B4-BE49-F238E27FC236}">
                  <a16:creationId xmlns:a16="http://schemas.microsoft.com/office/drawing/2014/main" id="{43B40037-7481-524B-8685-404D965690F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ru-RU"/>
              </a:defPPr>
            </a:lstStyle>
            <a:p>
              <a:pPr rtl="0"/>
              <a:endParaRPr lang="ru-RU" dirty="0"/>
            </a:p>
          </p:txBody>
        </p:sp>
        <p:sp>
          <p:nvSpPr>
            <p:cNvPr id="12" name="Полилиния 11">
              <a:extLst>
                <a:ext uri="{FF2B5EF4-FFF2-40B4-BE49-F238E27FC236}">
                  <a16:creationId xmlns:a16="http://schemas.microsoft.com/office/drawing/2014/main" id="{7B759713-8408-EE47-9394-3DA6F5E4B62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ru-RU"/>
              </a:defPPr>
            </a:lstStyle>
            <a:p>
              <a:pPr rtl="0"/>
              <a:endParaRPr lang="ru-RU" dirty="0"/>
            </a:p>
          </p:txBody>
        </p:sp>
      </p:grpSp>
      <p:sp>
        <p:nvSpPr>
          <p:cNvPr id="18" name="Текст 29">
            <a:extLst>
              <a:ext uri="{FF2B5EF4-FFF2-40B4-BE49-F238E27FC236}">
                <a16:creationId xmlns:a16="http://schemas.microsoft.com/office/drawing/2014/main" id="{276A9CD7-E675-3048-86D3-3546A2F6B45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4360" y="4549552"/>
            <a:ext cx="5486400" cy="1645920"/>
          </a:xfrm>
        </p:spPr>
        <p:txBody>
          <a:bodyPr lIns="0" tIns="0" rIns="0" bIns="0" rtlCol="0">
            <a:noAutofit/>
          </a:bodyPr>
          <a:lstStyle>
            <a:lvl1pPr marL="0" indent="0">
              <a:buNone/>
              <a:defRPr lang="ru-RU" sz="2400" b="1" i="0">
                <a:solidFill>
                  <a:schemeClr val="tx2">
                    <a:lumMod val="75000"/>
                  </a:schemeClr>
                </a:solidFill>
                <a:latin typeface="+mn-lt"/>
              </a:defRPr>
            </a:lvl1pPr>
            <a:lvl2pPr>
              <a:defRPr lang="ru-RU" sz="4000"/>
            </a:lvl2pPr>
            <a:lvl3pPr>
              <a:defRPr lang="ru-RU" sz="4000"/>
            </a:lvl3pPr>
            <a:lvl4pPr>
              <a:defRPr lang="ru-RU" sz="4000"/>
            </a:lvl4pPr>
            <a:lvl5pPr>
              <a:defRPr lang="ru-RU" sz="4000"/>
            </a:lvl5pPr>
          </a:lstStyle>
          <a:p>
            <a:pPr lvl="0" rtl="0"/>
            <a:r>
              <a:rPr lang="ru-RU"/>
              <a:t>Текст слайда</a:t>
            </a: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58B149C6-5AAC-B8E5-5411-EA38821F67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94360" y="3950208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92738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1" y="2130431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855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171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7567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342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927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5135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0991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6847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0A6E52-49B0-4685-98BB-23099E440C43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AFA32-9BC2-41CA-B99D-5AEB434CBB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7504850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вестка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806C6F65-35CD-D64B-992A-0C1C1E0038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6362700" y="0"/>
            <a:ext cx="5829298" cy="3235602"/>
            <a:chOff x="5612972" y="1"/>
            <a:chExt cx="6615961" cy="3672246"/>
          </a:xfrm>
        </p:grpSpPr>
        <p:sp>
          <p:nvSpPr>
            <p:cNvPr id="7" name="Автофигура 24">
              <a:extLst>
                <a:ext uri="{FF2B5EF4-FFF2-40B4-BE49-F238E27FC236}">
                  <a16:creationId xmlns:a16="http://schemas.microsoft.com/office/drawing/2014/main" id="{CFD467E2-FF13-7E4F-BEF9-EA1A17665B2D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2972" y="1"/>
              <a:ext cx="4408998" cy="3672246"/>
            </a:xfrm>
            <a:custGeom>
              <a:avLst/>
              <a:gdLst>
                <a:gd name="T0" fmla="+- 0 8372 6586"/>
                <a:gd name="T1" fmla="*/ T0 w 3578"/>
                <a:gd name="T2" fmla="*/ 591 h 2980"/>
                <a:gd name="T3" fmla="+- 0 7780 6586"/>
                <a:gd name="T4" fmla="*/ T3 w 3578"/>
                <a:gd name="T5" fmla="*/ 0 h 2980"/>
                <a:gd name="T6" fmla="+- 0 6586 6586"/>
                <a:gd name="T7" fmla="*/ T6 w 3578"/>
                <a:gd name="T8" fmla="*/ 0 h 2980"/>
                <a:gd name="T9" fmla="+- 0 7774 6586"/>
                <a:gd name="T10" fmla="*/ T9 w 3578"/>
                <a:gd name="T11" fmla="*/ 1188 h 2980"/>
                <a:gd name="T12" fmla="+- 0 8372 6586"/>
                <a:gd name="T13" fmla="*/ T12 w 3578"/>
                <a:gd name="T14" fmla="*/ 591 h 2980"/>
                <a:gd name="T15" fmla="+- 0 10163 6586"/>
                <a:gd name="T16" fmla="*/ T15 w 3578"/>
                <a:gd name="T17" fmla="*/ 2383 h 2980"/>
                <a:gd name="T18" fmla="+- 0 9566 6586"/>
                <a:gd name="T19" fmla="*/ T18 w 3578"/>
                <a:gd name="T20" fmla="*/ 1786 h 2980"/>
                <a:gd name="T21" fmla="+- 0 8969 6586"/>
                <a:gd name="T22" fmla="*/ T21 w 3578"/>
                <a:gd name="T23" fmla="*/ 2383 h 2980"/>
                <a:gd name="T24" fmla="+- 0 9566 6586"/>
                <a:gd name="T25" fmla="*/ T24 w 3578"/>
                <a:gd name="T26" fmla="*/ 2980 h 2980"/>
                <a:gd name="T27" fmla="+- 0 10163 6586"/>
                <a:gd name="T28" fmla="*/ T27 w 3578"/>
                <a:gd name="T29" fmla="*/ 2383 h 298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</a:cxnLst>
              <a:rect l="0" t="0" r="r" b="b"/>
              <a:pathLst>
                <a:path w="3578" h="2980">
                  <a:moveTo>
                    <a:pt x="1786" y="591"/>
                  </a:moveTo>
                  <a:lnTo>
                    <a:pt x="1194" y="0"/>
                  </a:lnTo>
                  <a:lnTo>
                    <a:pt x="0" y="0"/>
                  </a:lnTo>
                  <a:lnTo>
                    <a:pt x="1188" y="1188"/>
                  </a:lnTo>
                  <a:lnTo>
                    <a:pt x="1786" y="591"/>
                  </a:lnTo>
                  <a:moveTo>
                    <a:pt x="3577" y="2383"/>
                  </a:moveTo>
                  <a:lnTo>
                    <a:pt x="2980" y="1786"/>
                  </a:lnTo>
                  <a:lnTo>
                    <a:pt x="2383" y="2383"/>
                  </a:lnTo>
                  <a:lnTo>
                    <a:pt x="2980" y="2980"/>
                  </a:lnTo>
                  <a:lnTo>
                    <a:pt x="3577" y="2383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ru-RU"/>
              </a:defPPr>
            </a:lstStyle>
            <a:p>
              <a:pPr rtl="0"/>
              <a:endParaRPr lang="ru-RU" dirty="0"/>
            </a:p>
          </p:txBody>
        </p:sp>
        <p:sp>
          <p:nvSpPr>
            <p:cNvPr id="8" name="Полилиния 7">
              <a:extLst>
                <a:ext uri="{FF2B5EF4-FFF2-40B4-BE49-F238E27FC236}">
                  <a16:creationId xmlns:a16="http://schemas.microsoft.com/office/drawing/2014/main" id="{CA85A327-3157-B442-993A-6900F71249AC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1233" y="1463970"/>
              <a:ext cx="2208196" cy="2208277"/>
            </a:xfrm>
            <a:custGeom>
              <a:avLst/>
              <a:gdLst>
                <a:gd name="T0" fmla="+- 0 7774 7177"/>
                <a:gd name="T1" fmla="*/ T0 w 1792"/>
                <a:gd name="T2" fmla="+- 0 1188 1188"/>
                <a:gd name="T3" fmla="*/ 1188 h 1792"/>
                <a:gd name="T4" fmla="+- 0 7177 7177"/>
                <a:gd name="T5" fmla="*/ T4 w 1792"/>
                <a:gd name="T6" fmla="+- 0 1786 1188"/>
                <a:gd name="T7" fmla="*/ 1786 h 1792"/>
                <a:gd name="T8" fmla="+- 0 8372 7177"/>
                <a:gd name="T9" fmla="*/ T8 w 1792"/>
                <a:gd name="T10" fmla="+- 0 2980 1188"/>
                <a:gd name="T11" fmla="*/ 2980 h 1792"/>
                <a:gd name="T12" fmla="+- 0 8969 7177"/>
                <a:gd name="T13" fmla="*/ T12 w 1792"/>
                <a:gd name="T14" fmla="+- 0 2383 1188"/>
                <a:gd name="T15" fmla="*/ 2383 h 1792"/>
                <a:gd name="T16" fmla="+- 0 7774 7177"/>
                <a:gd name="T17" fmla="*/ T16 w 1792"/>
                <a:gd name="T18" fmla="+- 0 1188 1188"/>
                <a:gd name="T19" fmla="*/ 1188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7" y="0"/>
                  </a:moveTo>
                  <a:lnTo>
                    <a:pt x="0" y="598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ru-RU"/>
              </a:defPPr>
            </a:lstStyle>
            <a:p>
              <a:pPr rtl="0"/>
              <a:endParaRPr lang="ru-RU" dirty="0"/>
            </a:p>
          </p:txBody>
        </p:sp>
        <p:sp>
          <p:nvSpPr>
            <p:cNvPr id="9" name="Полилиния 8">
              <a:extLst>
                <a:ext uri="{FF2B5EF4-FFF2-40B4-BE49-F238E27FC236}">
                  <a16:creationId xmlns:a16="http://schemas.microsoft.com/office/drawing/2014/main" id="{9A459CB4-74AF-0544-AB1E-7CC6D10F84EB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5590" y="1"/>
              <a:ext cx="1457754" cy="729520"/>
            </a:xfrm>
            <a:custGeom>
              <a:avLst/>
              <a:gdLst>
                <a:gd name="T0" fmla="+- 0 10158 8975"/>
                <a:gd name="T1" fmla="*/ T0 w 1183"/>
                <a:gd name="T2" fmla="*/ 0 h 592"/>
                <a:gd name="T3" fmla="+- 0 8975 8975"/>
                <a:gd name="T4" fmla="*/ T3 w 1183"/>
                <a:gd name="T5" fmla="*/ 0 h 592"/>
                <a:gd name="T6" fmla="+- 0 9566 8975"/>
                <a:gd name="T7" fmla="*/ T6 w 1183"/>
                <a:gd name="T8" fmla="*/ 591 h 592"/>
                <a:gd name="T9" fmla="+- 0 10158 8975"/>
                <a:gd name="T10" fmla="*/ T9 w 1183"/>
                <a:gd name="T11" fmla="*/ 0 h 592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1183" h="592">
                  <a:moveTo>
                    <a:pt x="1183" y="0"/>
                  </a:moveTo>
                  <a:lnTo>
                    <a:pt x="0" y="0"/>
                  </a:lnTo>
                  <a:lnTo>
                    <a:pt x="591" y="591"/>
                  </a:lnTo>
                  <a:lnTo>
                    <a:pt x="118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ru-RU"/>
              </a:defPPr>
            </a:lstStyle>
            <a:p>
              <a:pPr rtl="0"/>
              <a:endParaRPr lang="ru-RU" dirty="0"/>
            </a:p>
          </p:txBody>
        </p:sp>
        <p:sp>
          <p:nvSpPr>
            <p:cNvPr id="10" name="Полилиния 9">
              <a:extLst>
                <a:ext uri="{FF2B5EF4-FFF2-40B4-BE49-F238E27FC236}">
                  <a16:creationId xmlns:a16="http://schemas.microsoft.com/office/drawing/2014/main" id="{95A20BFD-9142-D64A-A78A-61B75FCA0D76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6887" y="728289"/>
              <a:ext cx="2208196" cy="2208277"/>
            </a:xfrm>
            <a:custGeom>
              <a:avLst/>
              <a:gdLst>
                <a:gd name="T0" fmla="+- 0 8372 7774"/>
                <a:gd name="T1" fmla="*/ T0 w 1792"/>
                <a:gd name="T2" fmla="+- 0 591 591"/>
                <a:gd name="T3" fmla="*/ 591 h 1792"/>
                <a:gd name="T4" fmla="+- 0 7774 7774"/>
                <a:gd name="T5" fmla="*/ T4 w 1792"/>
                <a:gd name="T6" fmla="+- 0 1188 591"/>
                <a:gd name="T7" fmla="*/ 1188 h 1792"/>
                <a:gd name="T8" fmla="+- 0 8969 7774"/>
                <a:gd name="T9" fmla="*/ T8 w 1792"/>
                <a:gd name="T10" fmla="+- 0 2383 591"/>
                <a:gd name="T11" fmla="*/ 2383 h 1792"/>
                <a:gd name="T12" fmla="+- 0 9566 7774"/>
                <a:gd name="T13" fmla="*/ T12 w 1792"/>
                <a:gd name="T14" fmla="+- 0 1786 591"/>
                <a:gd name="T15" fmla="*/ 1786 h 1792"/>
                <a:gd name="T16" fmla="+- 0 8372 7774"/>
                <a:gd name="T17" fmla="*/ T16 w 1792"/>
                <a:gd name="T18" fmla="+- 0 591 591"/>
                <a:gd name="T19" fmla="*/ 591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8" y="0"/>
                  </a:moveTo>
                  <a:lnTo>
                    <a:pt x="0" y="597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8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ru-RU"/>
              </a:defPPr>
            </a:lstStyle>
            <a:p>
              <a:pPr rtl="0"/>
              <a:endParaRPr lang="ru-RU" dirty="0"/>
            </a:p>
          </p:txBody>
        </p:sp>
        <p:sp>
          <p:nvSpPr>
            <p:cNvPr id="11" name="Полилиния 10">
              <a:extLst>
                <a:ext uri="{FF2B5EF4-FFF2-40B4-BE49-F238E27FC236}">
                  <a16:creationId xmlns:a16="http://schemas.microsoft.com/office/drawing/2014/main" id="{B80736DF-C890-DB47-AEAA-D3D92505E632}"/>
                </a:ext>
              </a:extLst>
            </p:cNvPr>
            <p:cNvSpPr>
              <a:spLocks/>
            </p:cNvSpPr>
            <p:nvPr/>
          </p:nvSpPr>
          <p:spPr bwMode="auto">
            <a:xfrm>
              <a:off x="9285083" y="728289"/>
              <a:ext cx="2943850" cy="2943958"/>
            </a:xfrm>
            <a:custGeom>
              <a:avLst/>
              <a:gdLst>
                <a:gd name="T0" fmla="+- 0 11955 9566"/>
                <a:gd name="T1" fmla="*/ T0 w 2389"/>
                <a:gd name="T2" fmla="+- 0 1786 591"/>
                <a:gd name="T3" fmla="*/ 1786 h 2389"/>
                <a:gd name="T4" fmla="+- 0 10760 9566"/>
                <a:gd name="T5" fmla="*/ T4 w 2389"/>
                <a:gd name="T6" fmla="+- 0 591 591"/>
                <a:gd name="T7" fmla="*/ 591 h 2389"/>
                <a:gd name="T8" fmla="+- 0 9566 9566"/>
                <a:gd name="T9" fmla="*/ T8 w 2389"/>
                <a:gd name="T10" fmla="+- 0 1786 591"/>
                <a:gd name="T11" fmla="*/ 1786 h 2389"/>
                <a:gd name="T12" fmla="+- 0 10760 9566"/>
                <a:gd name="T13" fmla="*/ T12 w 2389"/>
                <a:gd name="T14" fmla="+- 0 2980 591"/>
                <a:gd name="T15" fmla="*/ 2980 h 2389"/>
                <a:gd name="T16" fmla="+- 0 11955 9566"/>
                <a:gd name="T17" fmla="*/ T16 w 2389"/>
                <a:gd name="T18" fmla="+- 0 1786 591"/>
                <a:gd name="T19" fmla="*/ 1786 h 238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2389" h="2389">
                  <a:moveTo>
                    <a:pt x="2389" y="1195"/>
                  </a:moveTo>
                  <a:lnTo>
                    <a:pt x="1194" y="0"/>
                  </a:lnTo>
                  <a:lnTo>
                    <a:pt x="0" y="1195"/>
                  </a:lnTo>
                  <a:lnTo>
                    <a:pt x="1194" y="2389"/>
                  </a:lnTo>
                  <a:lnTo>
                    <a:pt x="2389" y="1195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ru-RU"/>
              </a:defPPr>
            </a:lstStyle>
            <a:p>
              <a:pPr rtl="0"/>
              <a:endParaRPr lang="ru-RU" dirty="0"/>
            </a:p>
          </p:txBody>
        </p:sp>
      </p:grp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39F93F26-ED5C-E74E-BFBD-E3054DC1B9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360" y="189572"/>
            <a:ext cx="6787747" cy="1593507"/>
          </a:xfrm>
          <a:prstGeom prst="rect">
            <a:avLst/>
          </a:prstGeom>
        </p:spPr>
        <p:txBody>
          <a:bodyPr lIns="0" tIns="0" rIns="0" bIns="0" rtlCol="0" anchor="b" anchorCtr="0">
            <a:noAutofit/>
          </a:bodyPr>
          <a:lstStyle>
            <a:lvl1pPr>
              <a:defRPr lang="ru-RU" sz="4400" b="1" i="0" spc="50" baseline="0">
                <a:latin typeface="+mj-lt"/>
              </a:defRPr>
            </a:lvl1pPr>
          </a:lstStyle>
          <a:p>
            <a:pPr rtl="0"/>
            <a:r>
              <a:rPr lang="ru-RU"/>
              <a:t>Заголовок слайда </a:t>
            </a:r>
          </a:p>
        </p:txBody>
      </p:sp>
      <p:sp>
        <p:nvSpPr>
          <p:cNvPr id="2" name="Объект 5">
            <a:extLst>
              <a:ext uri="{FF2B5EF4-FFF2-40B4-BE49-F238E27FC236}">
                <a16:creationId xmlns:a16="http://schemas.microsoft.com/office/drawing/2014/main" id="{186153BD-9D2B-47EB-3553-1D3F6663B2A3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94359" y="2281918"/>
            <a:ext cx="6787747" cy="3708517"/>
          </a:xfrm>
        </p:spPr>
        <p:txBody>
          <a:bodyPr lIns="0" tIns="228600" rIns="0" bIns="0" rtlCol="0">
            <a:normAutofit/>
          </a:bodyPr>
          <a:lstStyle>
            <a:lvl1pPr marL="283464" indent="-283464">
              <a:lnSpc>
                <a:spcPct val="80000"/>
              </a:lnSpc>
              <a:spcBef>
                <a:spcPts val="2200"/>
              </a:spcBef>
              <a:buFont typeface="Arial" panose="020B0604020202020204" pitchFamily="34" charset="0"/>
              <a:buChar char="•"/>
              <a:defRPr lang="ru-RU" sz="2400" b="1" i="0" kern="1200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indent="-283464">
              <a:spcBef>
                <a:spcPts val="600"/>
              </a:spcBef>
              <a:defRPr lang="ru-RU" sz="2000"/>
            </a:lvl2pPr>
            <a:lvl3pPr indent="-283464">
              <a:spcBef>
                <a:spcPts val="1800"/>
              </a:spcBef>
              <a:defRPr lang="ru-RU" sz="2000"/>
            </a:lvl3pPr>
            <a:lvl4pPr indent="-283464">
              <a:spcBef>
                <a:spcPts val="1800"/>
              </a:spcBef>
              <a:defRPr lang="ru-RU" sz="2000"/>
            </a:lvl4pPr>
            <a:lvl5pPr indent="-283464">
              <a:spcBef>
                <a:spcPts val="1800"/>
              </a:spcBef>
              <a:defRPr lang="ru-RU" sz="2000"/>
            </a:lvl5pPr>
          </a:lstStyle>
          <a:p>
            <a:pPr lvl="0" rtl="0"/>
            <a:r>
              <a:rPr lang="ru-RU"/>
              <a:t>Щелкните, чтобы добавить содержимое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</a:p>
        </p:txBody>
      </p:sp>
      <p:sp>
        <p:nvSpPr>
          <p:cNvPr id="43" name="Номер слайда 42">
            <a:extLst>
              <a:ext uri="{FF2B5EF4-FFF2-40B4-BE49-F238E27FC236}">
                <a16:creationId xmlns:a16="http://schemas.microsoft.com/office/drawing/2014/main" id="{D80CCC8F-9CF1-9621-04EB-DFA68FEE42D2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294A09A9-5501-47C1-A89A-A340965A2BE2}" type="slidenum">
              <a:rPr lang="ru-RU" smtClean="0"/>
              <a:pPr/>
              <a:t>‹#›</a:t>
            </a:fld>
            <a:endParaRPr lang="ru-RU" dirty="0">
              <a:latin typeface="+mn-lt"/>
            </a:endParaRPr>
          </a:p>
        </p:txBody>
      </p:sp>
      <p:sp>
        <p:nvSpPr>
          <p:cNvPr id="42" name="Дата 41">
            <a:extLst>
              <a:ext uri="{FF2B5EF4-FFF2-40B4-BE49-F238E27FC236}">
                <a16:creationId xmlns:a16="http://schemas.microsoft.com/office/drawing/2014/main" id="{29CE2856-DB8F-5603-C085-74C70560FAC8}"/>
              </a:ext>
            </a:extLst>
          </p:cNvPr>
          <p:cNvSpPr>
            <a:spLocks noGrp="1"/>
          </p:cNvSpPr>
          <p:nvPr>
            <p:ph type="dt" sz="half" idx="25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endParaRPr lang="ru-RU" dirty="0">
              <a:latin typeface="+mn-lt"/>
            </a:endParaRP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979826C1-7A52-DA25-F422-EE62DED7D1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94360" y="2148840"/>
            <a:ext cx="2130552" cy="0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80892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>
            <a:extLst>
              <a:ext uri="{FF2B5EF4-FFF2-40B4-BE49-F238E27FC236}">
                <a16:creationId xmlns:a16="http://schemas.microsoft.com/office/drawing/2014/main" id="{B79D0555-EBDC-B53A-212D-A5921795FEC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80543"/>
          </a:xfrm>
          <a:custGeom>
            <a:avLst/>
            <a:gdLst>
              <a:gd name="connsiteX0" fmla="*/ 6309360 w 12192000"/>
              <a:gd name="connsiteY0" fmla="*/ 3951843 h 6880543"/>
              <a:gd name="connsiteX1" fmla="*/ 6309360 w 12192000"/>
              <a:gd name="connsiteY1" fmla="*/ 4052427 h 6880543"/>
              <a:gd name="connsiteX2" fmla="*/ 8442960 w 12192000"/>
              <a:gd name="connsiteY2" fmla="*/ 4052427 h 6880543"/>
              <a:gd name="connsiteX3" fmla="*/ 8442960 w 12192000"/>
              <a:gd name="connsiteY3" fmla="*/ 3951843 h 6880543"/>
              <a:gd name="connsiteX4" fmla="*/ 0 w 12192000"/>
              <a:gd name="connsiteY4" fmla="*/ 0 h 6880543"/>
              <a:gd name="connsiteX5" fmla="*/ 12192000 w 12192000"/>
              <a:gd name="connsiteY5" fmla="*/ 0 h 6880543"/>
              <a:gd name="connsiteX6" fmla="*/ 12192000 w 12192000"/>
              <a:gd name="connsiteY6" fmla="*/ 6880543 h 6880543"/>
              <a:gd name="connsiteX7" fmla="*/ 0 w 12192000"/>
              <a:gd name="connsiteY7" fmla="*/ 6880543 h 6880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80543">
                <a:moveTo>
                  <a:pt x="6309360" y="3951843"/>
                </a:moveTo>
                <a:lnTo>
                  <a:pt x="6309360" y="4052427"/>
                </a:lnTo>
                <a:lnTo>
                  <a:pt x="8442960" y="4052427"/>
                </a:lnTo>
                <a:lnTo>
                  <a:pt x="8442960" y="3951843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80543"/>
                </a:lnTo>
                <a:lnTo>
                  <a:pt x="0" y="6880543"/>
                </a:lnTo>
                <a:close/>
              </a:path>
            </a:pathLst>
          </a:custGeom>
        </p:spPr>
        <p:txBody>
          <a:bodyPr wrap="square" tIns="182880" rtlCol="0">
            <a:noAutofit/>
          </a:bodyPr>
          <a:lstStyle>
            <a:lvl1pPr marL="0" indent="0" algn="ctr">
              <a:buNone/>
              <a:defRPr lang="ru-RU" sz="20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/>
              <a:t>Вставка рисунка</a:t>
            </a:r>
          </a:p>
        </p:txBody>
      </p:sp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8D492973-78E3-D34E-835E-CF2D451701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09359" y="444933"/>
            <a:ext cx="5477479" cy="3291840"/>
          </a:xfrm>
          <a:prstGeom prst="rect">
            <a:avLst/>
          </a:prstGeom>
        </p:spPr>
        <p:txBody>
          <a:bodyPr lIns="0" tIns="0" rIns="0" bIns="0" rtlCol="0" anchor="b" anchorCtr="0">
            <a:noAutofit/>
          </a:bodyPr>
          <a:lstStyle>
            <a:lvl1pPr>
              <a:defRPr lang="ru-RU" sz="6000" b="1" i="0" baseline="0">
                <a:solidFill>
                  <a:schemeClr val="tx1"/>
                </a:solidFill>
                <a:latin typeface="+mj-lt"/>
              </a:defRPr>
            </a:lvl1pPr>
          </a:lstStyle>
          <a:p>
            <a:pPr rtl="0"/>
            <a:r>
              <a:rPr lang="ru-RU"/>
              <a:t>Заголовок слайда 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D96BA398-1ED2-1FCA-63B9-8915A8C7A5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309360" y="3951843"/>
            <a:ext cx="2133600" cy="10058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</a:lstStyle>
          <a:p>
            <a:pPr algn="ctr" rt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291695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7104">
          <p15:clr>
            <a:srgbClr val="FBAE40"/>
          </p15:clr>
        </p15:guide>
        <p15:guide id="3" pos="4344" userDrawn="1">
          <p15:clr>
            <a:srgbClr val="FBAE40"/>
          </p15:clr>
        </p15:guide>
        <p15:guide id="4" pos="4560" userDrawn="1">
          <p15:clr>
            <a:srgbClr val="FBAE40"/>
          </p15:clr>
        </p15:guide>
        <p15:guide id="8" orient="horz" pos="1848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B6987D-0137-DE42-B76B-FF621E808D9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99835" y="430529"/>
            <a:ext cx="5486400" cy="3291840"/>
          </a:xfrm>
          <a:prstGeom prst="rect">
            <a:avLst/>
          </a:prstGeom>
        </p:spPr>
        <p:txBody>
          <a:bodyPr lIns="0" tIns="0" rIns="0" bIns="0" rtlCol="0" anchor="b">
            <a:noAutofit/>
          </a:bodyPr>
          <a:lstStyle>
            <a:lvl1pPr algn="l">
              <a:lnSpc>
                <a:spcPct val="80000"/>
              </a:lnSpc>
              <a:defRPr lang="ru-RU" sz="6000" b="1" i="0" spc="100" baseline="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ru-RU"/>
              <a:t>Заголовок слайда </a:t>
            </a:r>
          </a:p>
        </p:txBody>
      </p:sp>
      <p:sp>
        <p:nvSpPr>
          <p:cNvPr id="6" name="Рисунок 5">
            <a:extLst>
              <a:ext uri="{FF2B5EF4-FFF2-40B4-BE49-F238E27FC236}">
                <a16:creationId xmlns:a16="http://schemas.microsoft.com/office/drawing/2014/main" id="{A9973BC6-F6E5-0B3B-C8AB-0AC4020D4E8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-11113"/>
            <a:ext cx="5791200" cy="6880226"/>
          </a:xfrm>
        </p:spPr>
        <p:txBody>
          <a:bodyPr rtlCol="0">
            <a:normAutofit/>
          </a:bodyPr>
          <a:lstStyle>
            <a:lvl1pPr marL="0" indent="0" algn="ctr">
              <a:buNone/>
              <a:defRPr lang="ru-RU" sz="2000"/>
            </a:lvl1pPr>
          </a:lstStyle>
          <a:p>
            <a:pPr rtl="0"/>
            <a:r>
              <a:rPr lang="ru-RU"/>
              <a:t>Вставка рисунка</a:t>
            </a:r>
          </a:p>
        </p:txBody>
      </p:sp>
      <p:sp>
        <p:nvSpPr>
          <p:cNvPr id="18" name="Текст 29">
            <a:extLst>
              <a:ext uri="{FF2B5EF4-FFF2-40B4-BE49-F238E27FC236}">
                <a16:creationId xmlns:a16="http://schemas.microsoft.com/office/drawing/2014/main" id="{276A9CD7-E675-3048-86D3-3546A2F6B45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99835" y="4568602"/>
            <a:ext cx="5486400" cy="1645920"/>
          </a:xfrm>
        </p:spPr>
        <p:txBody>
          <a:bodyPr lIns="0" tIns="0" rIns="0" bIns="0" rtlCol="0">
            <a:noAutofit/>
          </a:bodyPr>
          <a:lstStyle>
            <a:lvl1pPr marL="0" indent="0">
              <a:buNone/>
              <a:defRPr lang="ru-RU" sz="2400" b="1" i="0">
                <a:solidFill>
                  <a:schemeClr val="tx2">
                    <a:lumMod val="75000"/>
                  </a:schemeClr>
                </a:solidFill>
                <a:latin typeface="+mn-lt"/>
              </a:defRPr>
            </a:lvl1pPr>
            <a:lvl2pPr>
              <a:defRPr lang="ru-RU" sz="4000"/>
            </a:lvl2pPr>
            <a:lvl3pPr>
              <a:defRPr lang="ru-RU" sz="4000"/>
            </a:lvl3pPr>
            <a:lvl4pPr>
              <a:defRPr lang="ru-RU" sz="4000"/>
            </a:lvl4pPr>
            <a:lvl5pPr>
              <a:defRPr lang="ru-RU" sz="4000"/>
            </a:lvl5pPr>
          </a:lstStyle>
          <a:p>
            <a:pPr lvl="0" rtl="0"/>
            <a:r>
              <a:rPr lang="ru-RU"/>
              <a:t>Текст слайда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29169ED6-4B82-6844-119F-AC15CDF2D3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309360" y="3950208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79140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водка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C57F1500-1A16-D1EF-4F0C-030852B291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94360" y="2148840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2D07A0BE-3890-193E-9439-F294E61A71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 userDrawn="1"/>
        </p:nvGrpSpPr>
        <p:grpSpPr bwMode="auto">
          <a:xfrm rot="16200000" flipV="1">
            <a:off x="0" y="3900132"/>
            <a:ext cx="2959226" cy="2959226"/>
            <a:chOff x="0" y="12289"/>
            <a:chExt cx="3550" cy="3551"/>
          </a:xfrm>
        </p:grpSpPr>
        <p:sp>
          <p:nvSpPr>
            <p:cNvPr id="11" name="Полилиния 19">
              <a:extLst>
                <a:ext uri="{FF2B5EF4-FFF2-40B4-BE49-F238E27FC236}">
                  <a16:creationId xmlns:a16="http://schemas.microsoft.com/office/drawing/2014/main" id="{C05217ED-C258-E6CE-BA7F-28A6EA41BCD3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ru-RU"/>
              </a:defPPr>
            </a:lstStyle>
            <a:p>
              <a:pPr rtl="0"/>
              <a:endParaRPr lang="ru-RU" dirty="0"/>
            </a:p>
          </p:txBody>
        </p:sp>
        <p:sp>
          <p:nvSpPr>
            <p:cNvPr id="12" name="Полилиния 20">
              <a:extLst>
                <a:ext uri="{FF2B5EF4-FFF2-40B4-BE49-F238E27FC236}">
                  <a16:creationId xmlns:a16="http://schemas.microsoft.com/office/drawing/2014/main" id="{F3E11A1F-14DD-BA35-D7D7-4D4ADEAA3484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ru-RU"/>
              </a:defPPr>
            </a:lstStyle>
            <a:p>
              <a:pPr rtl="0"/>
              <a:endParaRPr lang="ru-RU" dirty="0"/>
            </a:p>
          </p:txBody>
        </p:sp>
        <p:sp>
          <p:nvSpPr>
            <p:cNvPr id="13" name="Полилиния 21">
              <a:extLst>
                <a:ext uri="{FF2B5EF4-FFF2-40B4-BE49-F238E27FC236}">
                  <a16:creationId xmlns:a16="http://schemas.microsoft.com/office/drawing/2014/main" id="{F14541B0-973F-7E21-1019-D2FB83C8C0D0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ru-RU"/>
              </a:defPPr>
            </a:lstStyle>
            <a:p>
              <a:pPr rtl="0"/>
              <a:endParaRPr lang="ru-RU" dirty="0"/>
            </a:p>
          </p:txBody>
        </p:sp>
      </p:grpSp>
      <p:sp>
        <p:nvSpPr>
          <p:cNvPr id="32" name="Заголовок 1">
            <a:extLst>
              <a:ext uri="{FF2B5EF4-FFF2-40B4-BE49-F238E27FC236}">
                <a16:creationId xmlns:a16="http://schemas.microsoft.com/office/drawing/2014/main" id="{467E05B6-B7CB-1E4F-96BA-4B8CFE8B63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360" y="102875"/>
            <a:ext cx="10873740" cy="1680205"/>
          </a:xfrm>
          <a:prstGeom prst="rect">
            <a:avLst/>
          </a:prstGeom>
        </p:spPr>
        <p:txBody>
          <a:bodyPr lIns="0" tIns="0" rIns="0" bIns="0" rtlCol="0" anchor="b" anchorCtr="0">
            <a:noAutofit/>
          </a:bodyPr>
          <a:lstStyle>
            <a:lvl1pPr>
              <a:defRPr lang="ru-RU" sz="4400" b="1" i="0">
                <a:latin typeface="+mj-lt"/>
              </a:defRPr>
            </a:lvl1pPr>
          </a:lstStyle>
          <a:p>
            <a:pPr rtl="0"/>
            <a:r>
              <a:rPr lang="ru-RU"/>
              <a:t>Заголовок слайда </a:t>
            </a:r>
          </a:p>
        </p:txBody>
      </p:sp>
      <p:sp>
        <p:nvSpPr>
          <p:cNvPr id="2" name="Объект 5">
            <a:extLst>
              <a:ext uri="{FF2B5EF4-FFF2-40B4-BE49-F238E27FC236}">
                <a16:creationId xmlns:a16="http://schemas.microsoft.com/office/drawing/2014/main" id="{F6FE0DC0-B0D7-F4D6-8038-177AD7A8C211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657600" y="2282008"/>
            <a:ext cx="7810500" cy="3699328"/>
          </a:xfrm>
        </p:spPr>
        <p:txBody>
          <a:bodyPr lIns="0" tIns="228600" rIns="0" bIns="0" rtlCol="0">
            <a:normAutofit/>
          </a:bodyPr>
          <a:lstStyle>
            <a:lvl1pPr marL="283464" indent="-283464">
              <a:spcBef>
                <a:spcPts val="1800"/>
              </a:spcBef>
              <a:buFont typeface="Arial" panose="020B0604020202020204" pitchFamily="34" charset="0"/>
              <a:buChar char="•"/>
              <a:defRPr lang="ru-RU" sz="2000"/>
            </a:lvl1pPr>
            <a:lvl2pPr indent="-283464">
              <a:spcBef>
                <a:spcPts val="1800"/>
              </a:spcBef>
              <a:defRPr lang="ru-RU" sz="2000"/>
            </a:lvl2pPr>
            <a:lvl3pPr indent="-283464">
              <a:spcBef>
                <a:spcPts val="1800"/>
              </a:spcBef>
              <a:defRPr lang="ru-RU" sz="2000"/>
            </a:lvl3pPr>
            <a:lvl4pPr indent="-283464">
              <a:spcBef>
                <a:spcPts val="1800"/>
              </a:spcBef>
              <a:defRPr lang="ru-RU" sz="2000"/>
            </a:lvl4pPr>
            <a:lvl5pPr indent="-283464">
              <a:spcBef>
                <a:spcPts val="1800"/>
              </a:spcBef>
              <a:defRPr lang="ru-RU" sz="2000"/>
            </a:lvl5pPr>
          </a:lstStyle>
          <a:p>
            <a:pPr lvl="0" rtl="0"/>
            <a:r>
              <a:rPr lang="ru-RU"/>
              <a:t>Щелкните, чтобы добавить содержимое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7ED58739-4346-5104-B1AC-89ED035912AF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294A09A9-5501-47C1-A89A-A340965A2BE2}" type="slidenum">
              <a:rPr lang="ru-RU" smtClean="0"/>
              <a:pPr/>
              <a:t>‹#›</a:t>
            </a:fld>
            <a:endParaRPr lang="ru-RU" dirty="0">
              <a:latin typeface="+mn-lt"/>
            </a:endParaRP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9272B8D-F380-9F1A-C8E6-BDD2352B1763}"/>
              </a:ext>
            </a:extLst>
          </p:cNvPr>
          <p:cNvSpPr>
            <a:spLocks noGrp="1"/>
          </p:cNvSpPr>
          <p:nvPr>
            <p:ph type="dt" sz="half" idx="2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endParaRPr lang="ru-RU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029641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304">
          <p15:clr>
            <a:srgbClr val="FBAE40"/>
          </p15:clr>
        </p15:guide>
        <p15:guide id="4" pos="5736">
          <p15:clr>
            <a:srgbClr val="FBAE40"/>
          </p15:clr>
        </p15:guide>
        <p15:guide id="5" pos="1944">
          <p15:clr>
            <a:srgbClr val="FBAE40"/>
          </p15:clr>
        </p15:guide>
        <p15:guide id="6" pos="4008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440">
          <p15:clr>
            <a:srgbClr val="FBAE40"/>
          </p15:clr>
        </p15:guide>
        <p15:guide id="9" orient="horz" pos="552">
          <p15:clr>
            <a:srgbClr val="FBAE40"/>
          </p15:clr>
        </p15:guide>
        <p15:guide id="10" pos="5352">
          <p15:clr>
            <a:srgbClr val="FBAE40"/>
          </p15:clr>
        </p15:guide>
        <p15:guide id="11" pos="3648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B6987D-0137-DE42-B76B-FF621E808D9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09904" y="411479"/>
            <a:ext cx="5486400" cy="3291840"/>
          </a:xfrm>
          <a:prstGeom prst="rect">
            <a:avLst/>
          </a:prstGeom>
        </p:spPr>
        <p:txBody>
          <a:bodyPr lIns="0" tIns="0" rIns="0" bIns="0" rtlCol="0" anchor="b">
            <a:noAutofit/>
          </a:bodyPr>
          <a:lstStyle>
            <a:lvl1pPr algn="l">
              <a:lnSpc>
                <a:spcPct val="80000"/>
              </a:lnSpc>
              <a:defRPr lang="ru-RU" sz="6000" b="1" i="0" spc="100" baseline="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ru-RU"/>
              <a:t>Заголовок слайда </a:t>
            </a:r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C26C18C3-ED25-DD4B-BA72-24932D54DE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" y="758752"/>
            <a:ext cx="6099248" cy="6099248"/>
            <a:chOff x="0" y="12289"/>
            <a:chExt cx="3550" cy="3551"/>
          </a:xfrm>
        </p:grpSpPr>
        <p:sp>
          <p:nvSpPr>
            <p:cNvPr id="10" name="Полилиния 9">
              <a:extLst>
                <a:ext uri="{FF2B5EF4-FFF2-40B4-BE49-F238E27FC236}">
                  <a16:creationId xmlns:a16="http://schemas.microsoft.com/office/drawing/2014/main" id="{C07CC263-2515-F147-8CC5-F8E9FF9FA8E4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ru-RU"/>
              </a:defPPr>
            </a:lstStyle>
            <a:p>
              <a:pPr rtl="0"/>
              <a:endParaRPr lang="ru-RU" dirty="0"/>
            </a:p>
          </p:txBody>
        </p:sp>
        <p:sp>
          <p:nvSpPr>
            <p:cNvPr id="11" name="Полилиния 10">
              <a:extLst>
                <a:ext uri="{FF2B5EF4-FFF2-40B4-BE49-F238E27FC236}">
                  <a16:creationId xmlns:a16="http://schemas.microsoft.com/office/drawing/2014/main" id="{43B40037-7481-524B-8685-404D965690F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ru-RU"/>
              </a:defPPr>
            </a:lstStyle>
            <a:p>
              <a:pPr rtl="0"/>
              <a:endParaRPr lang="ru-RU" dirty="0"/>
            </a:p>
          </p:txBody>
        </p:sp>
        <p:sp>
          <p:nvSpPr>
            <p:cNvPr id="12" name="Полилиния 11">
              <a:extLst>
                <a:ext uri="{FF2B5EF4-FFF2-40B4-BE49-F238E27FC236}">
                  <a16:creationId xmlns:a16="http://schemas.microsoft.com/office/drawing/2014/main" id="{7B759713-8408-EE47-9394-3DA6F5E4B62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ru-RU"/>
              </a:defPPr>
            </a:lstStyle>
            <a:p>
              <a:pPr rtl="0"/>
              <a:endParaRPr lang="ru-RU" dirty="0"/>
            </a:p>
          </p:txBody>
        </p:sp>
      </p:grp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A69706A2-3726-FE4E-B923-E75D485978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309360" y="3950208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Текст 29">
            <a:extLst>
              <a:ext uri="{FF2B5EF4-FFF2-40B4-BE49-F238E27FC236}">
                <a16:creationId xmlns:a16="http://schemas.microsoft.com/office/drawing/2014/main" id="{276A9CD7-E675-3048-86D3-3546A2F6B45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09905" y="4549552"/>
            <a:ext cx="5486400" cy="1645920"/>
          </a:xfrm>
        </p:spPr>
        <p:txBody>
          <a:bodyPr lIns="0" tIns="0" rIns="0" bIns="0" rtlCol="0">
            <a:noAutofit/>
          </a:bodyPr>
          <a:lstStyle>
            <a:lvl1pPr marL="0" indent="0">
              <a:buNone/>
              <a:defRPr lang="ru-RU" sz="2400" b="1" i="0">
                <a:solidFill>
                  <a:schemeClr val="tx2">
                    <a:lumMod val="75000"/>
                  </a:schemeClr>
                </a:solidFill>
                <a:latin typeface="+mn-lt"/>
              </a:defRPr>
            </a:lvl1pPr>
            <a:lvl2pPr>
              <a:defRPr lang="ru-RU" sz="4000"/>
            </a:lvl2pPr>
            <a:lvl3pPr>
              <a:defRPr lang="ru-RU" sz="4000"/>
            </a:lvl3pPr>
            <a:lvl4pPr>
              <a:defRPr lang="ru-RU" sz="4000"/>
            </a:lvl4pPr>
            <a:lvl5pPr>
              <a:defRPr lang="ru-RU" sz="4000"/>
            </a:lvl5pPr>
          </a:lstStyle>
          <a:p>
            <a:pPr lvl="0" rtl="0"/>
            <a:r>
              <a:rPr lang="ru-RU"/>
              <a:t>Текст слайда</a:t>
            </a:r>
          </a:p>
        </p:txBody>
      </p:sp>
    </p:spTree>
    <p:extLst>
      <p:ext uri="{BB962C8B-B14F-4D97-AF65-F5344CB8AC3E}">
        <p14:creationId xmlns:p14="http://schemas.microsoft.com/office/powerpoint/2010/main" val="20271085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два объекта содержимого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C97D5AF2-684A-4A8D-3D82-B57D7AC446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 userDrawn="1"/>
        </p:nvGrpSpPr>
        <p:grpSpPr bwMode="auto">
          <a:xfrm rot="10800000">
            <a:off x="8870040" y="0"/>
            <a:ext cx="3325208" cy="3325208"/>
            <a:chOff x="0" y="12289"/>
            <a:chExt cx="3550" cy="3551"/>
          </a:xfrm>
        </p:grpSpPr>
        <p:sp>
          <p:nvSpPr>
            <p:cNvPr id="12" name="Полилиния 4">
              <a:extLst>
                <a:ext uri="{FF2B5EF4-FFF2-40B4-BE49-F238E27FC236}">
                  <a16:creationId xmlns:a16="http://schemas.microsoft.com/office/drawing/2014/main" id="{8CF5F650-F8F0-F4FE-44DA-1F14ADE428B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ru-RU"/>
              </a:defPPr>
            </a:lstStyle>
            <a:p>
              <a:pPr rtl="0"/>
              <a:endParaRPr lang="ru-RU" dirty="0"/>
            </a:p>
          </p:txBody>
        </p:sp>
        <p:sp>
          <p:nvSpPr>
            <p:cNvPr id="13" name="Полилиния 5">
              <a:extLst>
                <a:ext uri="{FF2B5EF4-FFF2-40B4-BE49-F238E27FC236}">
                  <a16:creationId xmlns:a16="http://schemas.microsoft.com/office/drawing/2014/main" id="{18870924-E47D-404F-59B5-BD1C58F7B04C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ru-RU"/>
              </a:defPPr>
            </a:lstStyle>
            <a:p>
              <a:pPr rtl="0"/>
              <a:endParaRPr lang="ru-RU" dirty="0"/>
            </a:p>
          </p:txBody>
        </p:sp>
        <p:sp>
          <p:nvSpPr>
            <p:cNvPr id="14" name="Полилиния 7">
              <a:extLst>
                <a:ext uri="{FF2B5EF4-FFF2-40B4-BE49-F238E27FC236}">
                  <a16:creationId xmlns:a16="http://schemas.microsoft.com/office/drawing/2014/main" id="{80806A65-E4FC-2F52-65B3-CC181E620C29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ru-RU"/>
              </a:defPPr>
            </a:lstStyle>
            <a:p>
              <a:pPr rtl="0"/>
              <a:endParaRPr lang="ru-RU" dirty="0"/>
            </a:p>
          </p:txBody>
        </p:sp>
      </p:grpSp>
      <p:sp>
        <p:nvSpPr>
          <p:cNvPr id="16" name="Заголовок 1">
            <a:extLst>
              <a:ext uri="{FF2B5EF4-FFF2-40B4-BE49-F238E27FC236}">
                <a16:creationId xmlns:a16="http://schemas.microsoft.com/office/drawing/2014/main" id="{109B023A-F28F-184D-BA48-3F1C0502AE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360" y="278129"/>
            <a:ext cx="9778365" cy="1494596"/>
          </a:xfrm>
          <a:prstGeom prst="rect">
            <a:avLst/>
          </a:prstGeom>
        </p:spPr>
        <p:txBody>
          <a:bodyPr lIns="0" tIns="0" rIns="0" bIns="0" rtlCol="0" anchor="b" anchorCtr="0">
            <a:noAutofit/>
          </a:bodyPr>
          <a:lstStyle>
            <a:lvl1pPr>
              <a:defRPr lang="ru-RU" sz="4400" b="1" i="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ru-RU"/>
              <a:t>Заголовок слайда </a:t>
            </a:r>
          </a:p>
        </p:txBody>
      </p:sp>
      <p:sp>
        <p:nvSpPr>
          <p:cNvPr id="2" name="Объект 5">
            <a:extLst>
              <a:ext uri="{FF2B5EF4-FFF2-40B4-BE49-F238E27FC236}">
                <a16:creationId xmlns:a16="http://schemas.microsoft.com/office/drawing/2014/main" id="{F14DA3C5-63E4-BAFB-1D68-47F71EEEE538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594360" y="2676525"/>
            <a:ext cx="4490827" cy="3597470"/>
          </a:xfrm>
        </p:spPr>
        <p:txBody>
          <a:bodyPr lIns="0" tIns="45720" rIns="0" bIns="0" rtlCol="0">
            <a:normAutofit/>
          </a:bodyPr>
          <a:lstStyle>
            <a:lvl1pPr marL="0" indent="0">
              <a:spcBef>
                <a:spcPts val="1800"/>
              </a:spcBef>
              <a:buFont typeface="Arial" panose="020B0604020202020204" pitchFamily="34" charset="0"/>
              <a:buNone/>
              <a:defRPr lang="ru-RU" sz="2000"/>
            </a:lvl1pPr>
            <a:lvl2pPr marL="283464" indent="-283464">
              <a:spcBef>
                <a:spcPts val="1800"/>
              </a:spcBef>
              <a:defRPr lang="ru-RU" sz="2000"/>
            </a:lvl2pPr>
            <a:lvl3pPr marL="594360" indent="-283464">
              <a:spcBef>
                <a:spcPts val="1800"/>
              </a:spcBef>
              <a:defRPr lang="ru-RU" sz="2000"/>
            </a:lvl3pPr>
            <a:lvl4pPr marL="822960" indent="-283464">
              <a:spcBef>
                <a:spcPts val="1800"/>
              </a:spcBef>
              <a:defRPr lang="ru-RU" sz="2000"/>
            </a:lvl4pPr>
            <a:lvl5pPr marL="1005840" indent="-283464">
              <a:spcBef>
                <a:spcPts val="1800"/>
              </a:spcBef>
              <a:defRPr lang="ru-RU" sz="2000"/>
            </a:lvl5pPr>
          </a:lstStyle>
          <a:p>
            <a:pPr lvl="0" rtl="0"/>
            <a:r>
              <a:rPr lang="ru-RU" dirty="0"/>
              <a:t>Щелкните, чтобы добавить содержимое</a:t>
            </a:r>
          </a:p>
          <a:p>
            <a:pPr lvl="1" rtl="0"/>
            <a:r>
              <a:rPr lang="ru-RU" dirty="0"/>
              <a:t>Второй уровень</a:t>
            </a:r>
          </a:p>
          <a:p>
            <a:pPr lvl="2" rtl="0"/>
            <a:r>
              <a:rPr lang="ru-RU" dirty="0"/>
              <a:t>Третий уровень</a:t>
            </a:r>
          </a:p>
          <a:p>
            <a:pPr lvl="3" rtl="0"/>
            <a:r>
              <a:rPr lang="ru-RU" dirty="0"/>
              <a:t>Четвертый уровень</a:t>
            </a:r>
          </a:p>
          <a:p>
            <a:pPr lvl="4" rtl="0"/>
            <a:r>
              <a:rPr lang="ru-RU" dirty="0"/>
              <a:t>Пятый уровень</a:t>
            </a:r>
          </a:p>
        </p:txBody>
      </p:sp>
      <p:sp>
        <p:nvSpPr>
          <p:cNvPr id="3" name="Объект 5">
            <a:extLst>
              <a:ext uri="{FF2B5EF4-FFF2-40B4-BE49-F238E27FC236}">
                <a16:creationId xmlns:a16="http://schemas.microsoft.com/office/drawing/2014/main" id="{BD11386D-847E-8CF5-E56A-42E80A65A089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5881898" y="2676525"/>
            <a:ext cx="4490827" cy="3597470"/>
          </a:xfrm>
        </p:spPr>
        <p:txBody>
          <a:bodyPr lIns="0" tIns="45720" rIns="0" bIns="0" rtlCol="0">
            <a:normAutofit/>
          </a:bodyPr>
          <a:lstStyle>
            <a:lvl1pPr marL="0" indent="0">
              <a:spcBef>
                <a:spcPts val="1800"/>
              </a:spcBef>
              <a:buFont typeface="Arial" panose="020B0604020202020204" pitchFamily="34" charset="0"/>
              <a:buNone/>
              <a:defRPr lang="ru-RU" sz="2000"/>
            </a:lvl1pPr>
            <a:lvl2pPr marL="283464" indent="-283464">
              <a:spcBef>
                <a:spcPts val="1800"/>
              </a:spcBef>
              <a:defRPr lang="ru-RU" sz="2000"/>
            </a:lvl2pPr>
            <a:lvl3pPr marL="548640" indent="-283464">
              <a:spcBef>
                <a:spcPts val="1800"/>
              </a:spcBef>
              <a:defRPr lang="ru-RU" sz="2000"/>
            </a:lvl3pPr>
            <a:lvl4pPr marL="822960" indent="-283464">
              <a:spcBef>
                <a:spcPts val="1800"/>
              </a:spcBef>
              <a:defRPr lang="ru-RU" sz="2000"/>
            </a:lvl4pPr>
            <a:lvl5pPr marL="1005840" indent="-283464">
              <a:spcBef>
                <a:spcPts val="1800"/>
              </a:spcBef>
              <a:defRPr lang="ru-RU" sz="2000"/>
            </a:lvl5pPr>
          </a:lstStyle>
          <a:p>
            <a:pPr lvl="0" rtl="0"/>
            <a:r>
              <a:rPr lang="ru-RU"/>
              <a:t>Щелкните, чтобы добавить содержимое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</a:p>
        </p:txBody>
      </p:sp>
      <p:sp>
        <p:nvSpPr>
          <p:cNvPr id="10" name="Номер слайда 9">
            <a:extLst>
              <a:ext uri="{FF2B5EF4-FFF2-40B4-BE49-F238E27FC236}">
                <a16:creationId xmlns:a16="http://schemas.microsoft.com/office/drawing/2014/main" id="{05D79B4B-A9BD-581F-536E-DE7CF728F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294A09A9-5501-47C1-A89A-A340965A2BE2}" type="slidenum">
              <a:rPr lang="ru-RU" smtClean="0"/>
              <a:pPr/>
              <a:t>‹#›</a:t>
            </a:fld>
            <a:endParaRPr lang="ru-RU" dirty="0">
              <a:latin typeface="+mn-lt"/>
            </a:endParaRPr>
          </a:p>
        </p:txBody>
      </p:sp>
      <p:sp>
        <p:nvSpPr>
          <p:cNvPr id="8" name="Дата 7">
            <a:extLst>
              <a:ext uri="{FF2B5EF4-FFF2-40B4-BE49-F238E27FC236}">
                <a16:creationId xmlns:a16="http://schemas.microsoft.com/office/drawing/2014/main" id="{C5EA2E64-5690-A56B-7051-476EC7BADA5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endParaRPr lang="ru-RU" dirty="0">
              <a:latin typeface="+mn-lt"/>
            </a:endParaRP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E66081BA-9135-73B1-DCE5-77FD12431F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94360" y="2148840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10569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392">
          <p15:clr>
            <a:srgbClr val="FBAE40"/>
          </p15:clr>
        </p15:guide>
        <p15:guide id="10" orient="horz" pos="552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 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42E558A9-6DD6-E21D-3A8F-6707E1DD19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6362700" y="0"/>
            <a:ext cx="5829298" cy="3235602"/>
            <a:chOff x="5612972" y="1"/>
            <a:chExt cx="6615961" cy="3672246"/>
          </a:xfrm>
        </p:grpSpPr>
        <p:sp>
          <p:nvSpPr>
            <p:cNvPr id="12" name="Автофигура 24">
              <a:extLst>
                <a:ext uri="{FF2B5EF4-FFF2-40B4-BE49-F238E27FC236}">
                  <a16:creationId xmlns:a16="http://schemas.microsoft.com/office/drawing/2014/main" id="{3FC994E4-318C-1E66-B4E4-8F8FD08E098F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2972" y="1"/>
              <a:ext cx="4408998" cy="3672246"/>
            </a:xfrm>
            <a:custGeom>
              <a:avLst/>
              <a:gdLst>
                <a:gd name="T0" fmla="+- 0 8372 6586"/>
                <a:gd name="T1" fmla="*/ T0 w 3578"/>
                <a:gd name="T2" fmla="*/ 591 h 2980"/>
                <a:gd name="T3" fmla="+- 0 7780 6586"/>
                <a:gd name="T4" fmla="*/ T3 w 3578"/>
                <a:gd name="T5" fmla="*/ 0 h 2980"/>
                <a:gd name="T6" fmla="+- 0 6586 6586"/>
                <a:gd name="T7" fmla="*/ T6 w 3578"/>
                <a:gd name="T8" fmla="*/ 0 h 2980"/>
                <a:gd name="T9" fmla="+- 0 7774 6586"/>
                <a:gd name="T10" fmla="*/ T9 w 3578"/>
                <a:gd name="T11" fmla="*/ 1188 h 2980"/>
                <a:gd name="T12" fmla="+- 0 8372 6586"/>
                <a:gd name="T13" fmla="*/ T12 w 3578"/>
                <a:gd name="T14" fmla="*/ 591 h 2980"/>
                <a:gd name="T15" fmla="+- 0 10163 6586"/>
                <a:gd name="T16" fmla="*/ T15 w 3578"/>
                <a:gd name="T17" fmla="*/ 2383 h 2980"/>
                <a:gd name="T18" fmla="+- 0 9566 6586"/>
                <a:gd name="T19" fmla="*/ T18 w 3578"/>
                <a:gd name="T20" fmla="*/ 1786 h 2980"/>
                <a:gd name="T21" fmla="+- 0 8969 6586"/>
                <a:gd name="T22" fmla="*/ T21 w 3578"/>
                <a:gd name="T23" fmla="*/ 2383 h 2980"/>
                <a:gd name="T24" fmla="+- 0 9566 6586"/>
                <a:gd name="T25" fmla="*/ T24 w 3578"/>
                <a:gd name="T26" fmla="*/ 2980 h 2980"/>
                <a:gd name="T27" fmla="+- 0 10163 6586"/>
                <a:gd name="T28" fmla="*/ T27 w 3578"/>
                <a:gd name="T29" fmla="*/ 2383 h 298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</a:cxnLst>
              <a:rect l="0" t="0" r="r" b="b"/>
              <a:pathLst>
                <a:path w="3578" h="2980">
                  <a:moveTo>
                    <a:pt x="1786" y="591"/>
                  </a:moveTo>
                  <a:lnTo>
                    <a:pt x="1194" y="0"/>
                  </a:lnTo>
                  <a:lnTo>
                    <a:pt x="0" y="0"/>
                  </a:lnTo>
                  <a:lnTo>
                    <a:pt x="1188" y="1188"/>
                  </a:lnTo>
                  <a:lnTo>
                    <a:pt x="1786" y="591"/>
                  </a:lnTo>
                  <a:moveTo>
                    <a:pt x="3577" y="2383"/>
                  </a:moveTo>
                  <a:lnTo>
                    <a:pt x="2980" y="1786"/>
                  </a:lnTo>
                  <a:lnTo>
                    <a:pt x="2383" y="2383"/>
                  </a:lnTo>
                  <a:lnTo>
                    <a:pt x="2980" y="2980"/>
                  </a:lnTo>
                  <a:lnTo>
                    <a:pt x="3577" y="2383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ru-RU"/>
              </a:defPPr>
            </a:lstStyle>
            <a:p>
              <a:pPr rtl="0"/>
              <a:endParaRPr lang="ru-RU" dirty="0"/>
            </a:p>
          </p:txBody>
        </p:sp>
        <p:sp>
          <p:nvSpPr>
            <p:cNvPr id="13" name="Полилиния 7">
              <a:extLst>
                <a:ext uri="{FF2B5EF4-FFF2-40B4-BE49-F238E27FC236}">
                  <a16:creationId xmlns:a16="http://schemas.microsoft.com/office/drawing/2014/main" id="{17C00E6B-F625-6D6C-8364-9DD9F3C3628F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1233" y="1463970"/>
              <a:ext cx="2208196" cy="2208277"/>
            </a:xfrm>
            <a:custGeom>
              <a:avLst/>
              <a:gdLst>
                <a:gd name="T0" fmla="+- 0 7774 7177"/>
                <a:gd name="T1" fmla="*/ T0 w 1792"/>
                <a:gd name="T2" fmla="+- 0 1188 1188"/>
                <a:gd name="T3" fmla="*/ 1188 h 1792"/>
                <a:gd name="T4" fmla="+- 0 7177 7177"/>
                <a:gd name="T5" fmla="*/ T4 w 1792"/>
                <a:gd name="T6" fmla="+- 0 1786 1188"/>
                <a:gd name="T7" fmla="*/ 1786 h 1792"/>
                <a:gd name="T8" fmla="+- 0 8372 7177"/>
                <a:gd name="T9" fmla="*/ T8 w 1792"/>
                <a:gd name="T10" fmla="+- 0 2980 1188"/>
                <a:gd name="T11" fmla="*/ 2980 h 1792"/>
                <a:gd name="T12" fmla="+- 0 8969 7177"/>
                <a:gd name="T13" fmla="*/ T12 w 1792"/>
                <a:gd name="T14" fmla="+- 0 2383 1188"/>
                <a:gd name="T15" fmla="*/ 2383 h 1792"/>
                <a:gd name="T16" fmla="+- 0 7774 7177"/>
                <a:gd name="T17" fmla="*/ T16 w 1792"/>
                <a:gd name="T18" fmla="+- 0 1188 1188"/>
                <a:gd name="T19" fmla="*/ 1188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7" y="0"/>
                  </a:moveTo>
                  <a:lnTo>
                    <a:pt x="0" y="598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ru-RU"/>
              </a:defPPr>
            </a:lstStyle>
            <a:p>
              <a:pPr rtl="0"/>
              <a:endParaRPr lang="ru-RU" dirty="0"/>
            </a:p>
          </p:txBody>
        </p:sp>
        <p:sp>
          <p:nvSpPr>
            <p:cNvPr id="14" name="Полилиния 8">
              <a:extLst>
                <a:ext uri="{FF2B5EF4-FFF2-40B4-BE49-F238E27FC236}">
                  <a16:creationId xmlns:a16="http://schemas.microsoft.com/office/drawing/2014/main" id="{C6197B87-4F65-7981-9463-84830CD3687F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5590" y="1"/>
              <a:ext cx="1457754" cy="729520"/>
            </a:xfrm>
            <a:custGeom>
              <a:avLst/>
              <a:gdLst>
                <a:gd name="T0" fmla="+- 0 10158 8975"/>
                <a:gd name="T1" fmla="*/ T0 w 1183"/>
                <a:gd name="T2" fmla="*/ 0 h 592"/>
                <a:gd name="T3" fmla="+- 0 8975 8975"/>
                <a:gd name="T4" fmla="*/ T3 w 1183"/>
                <a:gd name="T5" fmla="*/ 0 h 592"/>
                <a:gd name="T6" fmla="+- 0 9566 8975"/>
                <a:gd name="T7" fmla="*/ T6 w 1183"/>
                <a:gd name="T8" fmla="*/ 591 h 592"/>
                <a:gd name="T9" fmla="+- 0 10158 8975"/>
                <a:gd name="T10" fmla="*/ T9 w 1183"/>
                <a:gd name="T11" fmla="*/ 0 h 592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1183" h="592">
                  <a:moveTo>
                    <a:pt x="1183" y="0"/>
                  </a:moveTo>
                  <a:lnTo>
                    <a:pt x="0" y="0"/>
                  </a:lnTo>
                  <a:lnTo>
                    <a:pt x="591" y="591"/>
                  </a:lnTo>
                  <a:lnTo>
                    <a:pt x="118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ru-RU"/>
              </a:defPPr>
            </a:lstStyle>
            <a:p>
              <a:pPr rtl="0"/>
              <a:endParaRPr lang="ru-RU" dirty="0"/>
            </a:p>
          </p:txBody>
        </p:sp>
        <p:sp>
          <p:nvSpPr>
            <p:cNvPr id="18" name="Полилиния 9">
              <a:extLst>
                <a:ext uri="{FF2B5EF4-FFF2-40B4-BE49-F238E27FC236}">
                  <a16:creationId xmlns:a16="http://schemas.microsoft.com/office/drawing/2014/main" id="{86AA517C-7217-D864-B7E7-40984A2880DB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6887" y="728289"/>
              <a:ext cx="2208196" cy="2208277"/>
            </a:xfrm>
            <a:custGeom>
              <a:avLst/>
              <a:gdLst>
                <a:gd name="T0" fmla="+- 0 8372 7774"/>
                <a:gd name="T1" fmla="*/ T0 w 1792"/>
                <a:gd name="T2" fmla="+- 0 591 591"/>
                <a:gd name="T3" fmla="*/ 591 h 1792"/>
                <a:gd name="T4" fmla="+- 0 7774 7774"/>
                <a:gd name="T5" fmla="*/ T4 w 1792"/>
                <a:gd name="T6" fmla="+- 0 1188 591"/>
                <a:gd name="T7" fmla="*/ 1188 h 1792"/>
                <a:gd name="T8" fmla="+- 0 8969 7774"/>
                <a:gd name="T9" fmla="*/ T8 w 1792"/>
                <a:gd name="T10" fmla="+- 0 2383 591"/>
                <a:gd name="T11" fmla="*/ 2383 h 1792"/>
                <a:gd name="T12" fmla="+- 0 9566 7774"/>
                <a:gd name="T13" fmla="*/ T12 w 1792"/>
                <a:gd name="T14" fmla="+- 0 1786 591"/>
                <a:gd name="T15" fmla="*/ 1786 h 1792"/>
                <a:gd name="T16" fmla="+- 0 8372 7774"/>
                <a:gd name="T17" fmla="*/ T16 w 1792"/>
                <a:gd name="T18" fmla="+- 0 591 591"/>
                <a:gd name="T19" fmla="*/ 591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8" y="0"/>
                  </a:moveTo>
                  <a:lnTo>
                    <a:pt x="0" y="597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8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ru-RU"/>
              </a:defPPr>
            </a:lstStyle>
            <a:p>
              <a:pPr rtl="0"/>
              <a:endParaRPr lang="ru-RU" dirty="0"/>
            </a:p>
          </p:txBody>
        </p:sp>
        <p:sp>
          <p:nvSpPr>
            <p:cNvPr id="19" name="Полилиния 10">
              <a:extLst>
                <a:ext uri="{FF2B5EF4-FFF2-40B4-BE49-F238E27FC236}">
                  <a16:creationId xmlns:a16="http://schemas.microsoft.com/office/drawing/2014/main" id="{524013C6-491C-CAA2-5BD6-7C73596711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285083" y="728289"/>
              <a:ext cx="2943850" cy="2943958"/>
            </a:xfrm>
            <a:custGeom>
              <a:avLst/>
              <a:gdLst>
                <a:gd name="T0" fmla="+- 0 11955 9566"/>
                <a:gd name="T1" fmla="*/ T0 w 2389"/>
                <a:gd name="T2" fmla="+- 0 1786 591"/>
                <a:gd name="T3" fmla="*/ 1786 h 2389"/>
                <a:gd name="T4" fmla="+- 0 10760 9566"/>
                <a:gd name="T5" fmla="*/ T4 w 2389"/>
                <a:gd name="T6" fmla="+- 0 591 591"/>
                <a:gd name="T7" fmla="*/ 591 h 2389"/>
                <a:gd name="T8" fmla="+- 0 9566 9566"/>
                <a:gd name="T9" fmla="*/ T8 w 2389"/>
                <a:gd name="T10" fmla="+- 0 1786 591"/>
                <a:gd name="T11" fmla="*/ 1786 h 2389"/>
                <a:gd name="T12" fmla="+- 0 10760 9566"/>
                <a:gd name="T13" fmla="*/ T12 w 2389"/>
                <a:gd name="T14" fmla="+- 0 2980 591"/>
                <a:gd name="T15" fmla="*/ 2980 h 2389"/>
                <a:gd name="T16" fmla="+- 0 11955 9566"/>
                <a:gd name="T17" fmla="*/ T16 w 2389"/>
                <a:gd name="T18" fmla="+- 0 1786 591"/>
                <a:gd name="T19" fmla="*/ 1786 h 238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2389" h="2389">
                  <a:moveTo>
                    <a:pt x="2389" y="1195"/>
                  </a:moveTo>
                  <a:lnTo>
                    <a:pt x="1194" y="0"/>
                  </a:lnTo>
                  <a:lnTo>
                    <a:pt x="0" y="1195"/>
                  </a:lnTo>
                  <a:lnTo>
                    <a:pt x="1194" y="2389"/>
                  </a:lnTo>
                  <a:lnTo>
                    <a:pt x="2389" y="1195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ru-RU"/>
              </a:defPPr>
            </a:lstStyle>
            <a:p>
              <a:pPr rtl="0"/>
              <a:endParaRPr lang="ru-RU" dirty="0"/>
            </a:p>
          </p:txBody>
        </p:sp>
      </p:grpSp>
      <p:sp>
        <p:nvSpPr>
          <p:cNvPr id="16" name="Заголовок 1">
            <a:extLst>
              <a:ext uri="{FF2B5EF4-FFF2-40B4-BE49-F238E27FC236}">
                <a16:creationId xmlns:a16="http://schemas.microsoft.com/office/drawing/2014/main" id="{109B023A-F28F-184D-BA48-3F1C0502AE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18885" y="3499667"/>
            <a:ext cx="4939666" cy="2542810"/>
          </a:xfrm>
          <a:prstGeom prst="rect">
            <a:avLst/>
          </a:prstGeom>
        </p:spPr>
        <p:txBody>
          <a:bodyPr lIns="0" tIns="0" rIns="0" bIns="0" rtlCol="0" anchor="b" anchorCtr="0">
            <a:noAutofit/>
          </a:bodyPr>
          <a:lstStyle>
            <a:lvl1pPr>
              <a:defRPr lang="ru-RU" sz="4400" b="1" i="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ru-RU"/>
              <a:t>Заголовок слайда </a:t>
            </a: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E66081BA-9135-73B1-DCE5-77FD12431F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347460" y="6313170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Объект 5">
            <a:extLst>
              <a:ext uri="{FF2B5EF4-FFF2-40B4-BE49-F238E27FC236}">
                <a16:creationId xmlns:a16="http://schemas.microsoft.com/office/drawing/2014/main" id="{8007FA9C-C4D5-89EC-C457-5F329A338E1E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03885" y="457201"/>
            <a:ext cx="5198269" cy="2305050"/>
          </a:xfrm>
        </p:spPr>
        <p:txBody>
          <a:bodyPr lIns="0" tIns="274320" rtlCol="0">
            <a:normAutofit/>
          </a:bodyPr>
          <a:lstStyle>
            <a:lvl1pPr marL="457200" indent="-457200">
              <a:spcBef>
                <a:spcPts val="1800"/>
              </a:spcBef>
              <a:buFont typeface="+mj-lt"/>
              <a:buAutoNum type="arabicPeriod"/>
              <a:defRPr lang="ru-RU" sz="2000"/>
            </a:lvl1pPr>
            <a:lvl2pPr marL="914400" indent="-457200">
              <a:spcBef>
                <a:spcPts val="1800"/>
              </a:spcBef>
              <a:buFont typeface="+mj-lt"/>
              <a:buAutoNum type="alphaLcPeriod"/>
              <a:defRPr lang="ru-RU" sz="2000"/>
            </a:lvl2pPr>
            <a:lvl3pPr marL="1371600" indent="-457200">
              <a:spcBef>
                <a:spcPts val="1800"/>
              </a:spcBef>
              <a:buFont typeface="+mj-lt"/>
              <a:buAutoNum type="arabicParenR"/>
              <a:defRPr lang="ru-RU" sz="2000"/>
            </a:lvl3pPr>
            <a:lvl4pPr marL="1371600" indent="0">
              <a:spcBef>
                <a:spcPts val="1800"/>
              </a:spcBef>
              <a:buFont typeface="+mj-lt"/>
              <a:buNone/>
              <a:defRPr lang="ru-RU" sz="2000"/>
            </a:lvl4pPr>
            <a:lvl5pPr marL="2286000" indent="-457200">
              <a:spcBef>
                <a:spcPts val="1800"/>
              </a:spcBef>
              <a:buFont typeface="+mj-lt"/>
              <a:buAutoNum type="arabicPeriod"/>
              <a:defRPr lang="ru-RU" sz="2000"/>
            </a:lvl5pPr>
          </a:lstStyle>
          <a:p>
            <a:pPr lvl="0" rtl="0"/>
            <a:r>
              <a:rPr lang="ru-RU"/>
              <a:t>Щелкните, чтобы добавить содержимое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endParaRPr lang="ru-RU" dirty="0"/>
          </a:p>
        </p:txBody>
      </p:sp>
      <p:sp>
        <p:nvSpPr>
          <p:cNvPr id="2" name="Объект 5">
            <a:extLst>
              <a:ext uri="{FF2B5EF4-FFF2-40B4-BE49-F238E27FC236}">
                <a16:creationId xmlns:a16="http://schemas.microsoft.com/office/drawing/2014/main" id="{3AC171DA-232D-44C1-6B93-40BACB298F4B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594360" y="2810595"/>
            <a:ext cx="5198269" cy="3319513"/>
          </a:xfrm>
        </p:spPr>
        <p:txBody>
          <a:bodyPr lIns="0" tIns="45720" rIns="0" bIns="0" rtlCol="0">
            <a:normAutofit/>
          </a:bodyPr>
          <a:lstStyle>
            <a:lvl1pPr marL="0" indent="0">
              <a:spcBef>
                <a:spcPts val="1800"/>
              </a:spcBef>
              <a:buFont typeface="Arial" panose="020B0604020202020204" pitchFamily="34" charset="0"/>
              <a:buNone/>
              <a:defRPr lang="ru-RU" sz="2000"/>
            </a:lvl1pPr>
            <a:lvl2pPr marL="283464" indent="-283464">
              <a:spcBef>
                <a:spcPts val="1800"/>
              </a:spcBef>
              <a:defRPr lang="ru-RU" sz="2000"/>
            </a:lvl2pPr>
            <a:lvl3pPr marL="548640" indent="-283464">
              <a:spcBef>
                <a:spcPts val="1800"/>
              </a:spcBef>
              <a:defRPr lang="ru-RU" sz="2000"/>
            </a:lvl3pPr>
            <a:lvl4pPr marL="822960" indent="-283464">
              <a:spcBef>
                <a:spcPts val="1800"/>
              </a:spcBef>
              <a:defRPr lang="ru-RU" sz="2000"/>
            </a:lvl4pPr>
            <a:lvl5pPr marL="1005840" indent="-283464">
              <a:spcBef>
                <a:spcPts val="1800"/>
              </a:spcBef>
              <a:defRPr lang="ru-RU" sz="2000"/>
            </a:lvl5pPr>
          </a:lstStyle>
          <a:p>
            <a:pPr lvl="0" rtl="0"/>
            <a:r>
              <a:rPr lang="ru-RU"/>
              <a:t>Щелкните, чтобы добавить содержимое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</a:p>
        </p:txBody>
      </p:sp>
      <p:sp>
        <p:nvSpPr>
          <p:cNvPr id="10" name="Номер слайда 9">
            <a:extLst>
              <a:ext uri="{FF2B5EF4-FFF2-40B4-BE49-F238E27FC236}">
                <a16:creationId xmlns:a16="http://schemas.microsoft.com/office/drawing/2014/main" id="{05D79B4B-A9BD-581F-536E-DE7CF728F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294A09A9-5501-47C1-A89A-A340965A2BE2}" type="slidenum">
              <a:rPr lang="ru-RU" smtClean="0"/>
              <a:pPr/>
              <a:t>‹#›</a:t>
            </a:fld>
            <a:endParaRPr lang="ru-RU" dirty="0">
              <a:latin typeface="+mn-lt"/>
            </a:endParaRPr>
          </a:p>
        </p:txBody>
      </p:sp>
      <p:sp>
        <p:nvSpPr>
          <p:cNvPr id="8" name="Дата 7">
            <a:extLst>
              <a:ext uri="{FF2B5EF4-FFF2-40B4-BE49-F238E27FC236}">
                <a16:creationId xmlns:a16="http://schemas.microsoft.com/office/drawing/2014/main" id="{C5EA2E64-5690-A56B-7051-476EC7BADA5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endParaRPr lang="ru-RU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546068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392">
          <p15:clr>
            <a:srgbClr val="FBAE40"/>
          </p15:clr>
        </p15:guide>
        <p15:guide id="10" orient="horz" pos="552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, содержимое и рисунок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Заголовок 1">
            <a:extLst>
              <a:ext uri="{FF2B5EF4-FFF2-40B4-BE49-F238E27FC236}">
                <a16:creationId xmlns:a16="http://schemas.microsoft.com/office/drawing/2014/main" id="{109B023A-F28F-184D-BA48-3F1C0502AE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5310" y="278129"/>
            <a:ext cx="5063490" cy="2354026"/>
          </a:xfrm>
          <a:prstGeom prst="rect">
            <a:avLst/>
          </a:prstGeom>
        </p:spPr>
        <p:txBody>
          <a:bodyPr lIns="0" tIns="0" rIns="0" bIns="0" rtlCol="0" anchor="b" anchorCtr="0">
            <a:noAutofit/>
          </a:bodyPr>
          <a:lstStyle>
            <a:lvl1pPr>
              <a:defRPr lang="ru-RU" sz="4400" b="1" i="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ru-RU"/>
              <a:t>Заголовок слайда </a:t>
            </a:r>
          </a:p>
        </p:txBody>
      </p:sp>
      <p:sp>
        <p:nvSpPr>
          <p:cNvPr id="3" name="Объект 5">
            <a:extLst>
              <a:ext uri="{FF2B5EF4-FFF2-40B4-BE49-F238E27FC236}">
                <a16:creationId xmlns:a16="http://schemas.microsoft.com/office/drawing/2014/main" id="{1EF4505D-6803-3813-7738-049963427819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594360" y="3279579"/>
            <a:ext cx="5044440" cy="2994415"/>
          </a:xfrm>
        </p:spPr>
        <p:txBody>
          <a:bodyPr lIns="0" tIns="228600" rIns="0" bIns="0" rtlCol="0">
            <a:normAutofit/>
          </a:bodyPr>
          <a:lstStyle>
            <a:lvl1pPr marL="0" indent="0">
              <a:spcBef>
                <a:spcPts val="1800"/>
              </a:spcBef>
              <a:buFont typeface="Arial" panose="020B0604020202020204" pitchFamily="34" charset="0"/>
              <a:buNone/>
              <a:defRPr lang="ru-RU" sz="2000"/>
            </a:lvl1pPr>
            <a:lvl2pPr indent="-283464">
              <a:spcBef>
                <a:spcPts val="1800"/>
              </a:spcBef>
              <a:defRPr lang="ru-RU" sz="2000"/>
            </a:lvl2pPr>
            <a:lvl3pPr indent="-283464">
              <a:spcBef>
                <a:spcPts val="1800"/>
              </a:spcBef>
              <a:defRPr lang="ru-RU" sz="2000"/>
            </a:lvl3pPr>
            <a:lvl4pPr indent="-283464">
              <a:spcBef>
                <a:spcPts val="1800"/>
              </a:spcBef>
              <a:defRPr lang="ru-RU" sz="2000"/>
            </a:lvl4pPr>
            <a:lvl5pPr indent="-283464">
              <a:spcBef>
                <a:spcPts val="1800"/>
              </a:spcBef>
              <a:defRPr lang="ru-RU" sz="2000"/>
            </a:lvl5pPr>
          </a:lstStyle>
          <a:p>
            <a:pPr lvl="0" rtl="0"/>
            <a:r>
              <a:rPr lang="ru-RU"/>
              <a:t>Щелкните, чтобы добавить содержимое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E66081BA-9135-73B1-DCE5-77FD12431F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94360" y="2997459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4658637A-5D36-6127-19BC-C203E23FA49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0"/>
            <a:ext cx="6118225" cy="6858000"/>
          </a:xfrm>
        </p:spPr>
        <p:txBody>
          <a:bodyPr rtlCol="0">
            <a:normAutofit/>
          </a:bodyPr>
          <a:lstStyle>
            <a:lvl1pPr marL="0" indent="0" algn="ctr">
              <a:buNone/>
              <a:defRPr lang="ru-RU" sz="20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/>
              <a:t>Вставка рисунка</a:t>
            </a:r>
          </a:p>
        </p:txBody>
      </p:sp>
      <p:sp>
        <p:nvSpPr>
          <p:cNvPr id="10" name="Номер слайда 9">
            <a:extLst>
              <a:ext uri="{FF2B5EF4-FFF2-40B4-BE49-F238E27FC236}">
                <a16:creationId xmlns:a16="http://schemas.microsoft.com/office/drawing/2014/main" id="{05D79B4B-A9BD-581F-536E-DE7CF728F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294A09A9-5501-47C1-A89A-A340965A2BE2}" type="slidenum">
              <a:rPr lang="ru-RU" smtClean="0"/>
              <a:pPr/>
              <a:t>‹#›</a:t>
            </a:fld>
            <a:endParaRPr lang="ru-RU" dirty="0">
              <a:latin typeface="+mn-lt"/>
            </a:endParaRPr>
          </a:p>
        </p:txBody>
      </p:sp>
      <p:sp>
        <p:nvSpPr>
          <p:cNvPr id="8" name="Дата 7">
            <a:extLst>
              <a:ext uri="{FF2B5EF4-FFF2-40B4-BE49-F238E27FC236}">
                <a16:creationId xmlns:a16="http://schemas.microsoft.com/office/drawing/2014/main" id="{C5EA2E64-5690-A56B-7051-476EC7BADA5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endParaRPr lang="ru-RU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293197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392">
          <p15:clr>
            <a:srgbClr val="FBAE40"/>
          </p15:clr>
        </p15:guide>
        <p15:guide id="10" orient="horz" pos="552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8EED84C6-50E6-6C43-8031-AFF6268E0C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4360" y="1825625"/>
            <a:ext cx="1038225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ru-RU"/>
            </a:defPPr>
          </a:lstStyle>
          <a:p>
            <a:pPr lvl="0" rtl="0"/>
            <a:r>
              <a:rPr lang="ru-RU"/>
              <a:t>Щелкните, чтобы изменить стили текста образца слайда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</a:p>
        </p:txBody>
      </p:sp>
      <p:sp>
        <p:nvSpPr>
          <p:cNvPr id="12" name="Заголовок 11">
            <a:extLst>
              <a:ext uri="{FF2B5EF4-FFF2-40B4-BE49-F238E27FC236}">
                <a16:creationId xmlns:a16="http://schemas.microsoft.com/office/drawing/2014/main" id="{D41FC0AE-253D-D242-9C88-017078F8A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365125"/>
            <a:ext cx="104013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ru-RU"/>
            </a:defPPr>
          </a:lstStyle>
          <a:p>
            <a:pPr rtl="0"/>
            <a:r>
              <a:rPr lang="ru-RU"/>
              <a:t>Образец заголовка</a:t>
            </a:r>
          </a:p>
        </p:txBody>
      </p:sp>
      <p:sp>
        <p:nvSpPr>
          <p:cNvPr id="30" name="Дата 3">
            <a:extLst>
              <a:ext uri="{FF2B5EF4-FFF2-40B4-BE49-F238E27FC236}">
                <a16:creationId xmlns:a16="http://schemas.microsoft.com/office/drawing/2014/main" id="{EF47083A-6D76-4B4D-87CA-E08E212F78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33648" y="6332220"/>
            <a:ext cx="1313180" cy="24765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lang="ru-RU" sz="1100" b="0" i="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endParaRPr lang="ru-RU" dirty="0">
              <a:latin typeface="+mn-lt"/>
            </a:endParaRPr>
          </a:p>
        </p:txBody>
      </p:sp>
      <p:sp>
        <p:nvSpPr>
          <p:cNvPr id="32" name="Номер слайда 5">
            <a:extLst>
              <a:ext uri="{FF2B5EF4-FFF2-40B4-BE49-F238E27FC236}">
                <a16:creationId xmlns:a16="http://schemas.microsoft.com/office/drawing/2014/main" id="{C8ADA0DF-3751-9A48-8A21-59F01C782D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94360" y="6332220"/>
            <a:ext cx="523240" cy="24765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lang="ru-RU" sz="1100" b="1" i="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fld id="{294A09A9-5501-47C1-A89A-A340965A2BE2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1589224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1" r:id="rId1"/>
    <p:sldLayoutId id="2147483698" r:id="rId2"/>
    <p:sldLayoutId id="2147483710" r:id="rId3"/>
    <p:sldLayoutId id="2147483700" r:id="rId4"/>
    <p:sldLayoutId id="2147483701" r:id="rId5"/>
    <p:sldLayoutId id="2147483659" r:id="rId6"/>
    <p:sldLayoutId id="2147483709" r:id="rId7"/>
    <p:sldLayoutId id="2147483708" r:id="rId8"/>
    <p:sldLayoutId id="2147483707" r:id="rId9"/>
    <p:sldLayoutId id="2147483706" r:id="rId10"/>
    <p:sldLayoutId id="2147483705" r:id="rId11"/>
    <p:sldLayoutId id="2147483704" r:id="rId12"/>
    <p:sldLayoutId id="2147483703" r:id="rId13"/>
    <p:sldLayoutId id="2147483712" r:id="rId14"/>
  </p:sldLayoutIdLst>
  <p:hf sldNum="0" hdr="0" ft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lang="ru-RU" sz="4400" b="1" i="0" kern="1200" spc="100" baseline="0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 lang="ru-RU">
          <a:solidFill>
            <a:schemeClr val="tx2"/>
          </a:solidFill>
        </a:defRPr>
      </a:lvl2pPr>
      <a:lvl3pPr eaLnBrk="1" hangingPunct="1">
        <a:defRPr lang="ru-RU">
          <a:solidFill>
            <a:schemeClr val="tx2"/>
          </a:solidFill>
        </a:defRPr>
      </a:lvl3pPr>
      <a:lvl4pPr eaLnBrk="1" hangingPunct="1">
        <a:defRPr lang="ru-RU">
          <a:solidFill>
            <a:schemeClr val="tx2"/>
          </a:solidFill>
        </a:defRPr>
      </a:lvl4pPr>
      <a:lvl5pPr eaLnBrk="1" hangingPunct="1">
        <a:defRPr lang="ru-RU">
          <a:solidFill>
            <a:schemeClr val="tx2"/>
          </a:solidFill>
        </a:defRPr>
      </a:lvl5pPr>
      <a:lvl6pPr eaLnBrk="1" hangingPunct="1">
        <a:defRPr lang="ru-RU">
          <a:solidFill>
            <a:schemeClr val="tx2"/>
          </a:solidFill>
        </a:defRPr>
      </a:lvl6pPr>
      <a:lvl7pPr eaLnBrk="1" hangingPunct="1">
        <a:defRPr lang="ru-RU">
          <a:solidFill>
            <a:schemeClr val="tx2"/>
          </a:solidFill>
        </a:defRPr>
      </a:lvl7pPr>
      <a:lvl8pPr eaLnBrk="1" hangingPunct="1">
        <a:defRPr lang="ru-RU">
          <a:solidFill>
            <a:schemeClr val="tx2"/>
          </a:solidFill>
        </a:defRPr>
      </a:lvl8pPr>
      <a:lvl9pPr eaLnBrk="1" hangingPunct="1">
        <a:defRPr lang="ru-RU">
          <a:solidFill>
            <a:schemeClr val="tx2"/>
          </a:solidFill>
        </a:defRPr>
      </a:lvl9pPr>
    </p:titleStyle>
    <p:bodyStyle>
      <a:lvl1pPr marL="228600" indent="-283464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ru-RU" sz="2800" b="0" i="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83464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ru-RU" sz="2400" b="0" i="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83464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ru-RU" sz="2000" b="0" i="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83464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ru-RU" sz="1800" b="0" i="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83464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ru-RU" sz="1800" b="0" i="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pos="240">
          <p15:clr>
            <a:srgbClr val="547EBF"/>
          </p15:clr>
        </p15:guide>
        <p15:guide id="4" orient="horz" pos="240">
          <p15:clr>
            <a:srgbClr val="547EBF"/>
          </p15:clr>
        </p15:guide>
        <p15:guide id="5" pos="7440">
          <p15:clr>
            <a:srgbClr val="547EBF"/>
          </p15:clr>
        </p15:guide>
        <p15:guide id="6" orient="horz" pos="4080">
          <p15:clr>
            <a:srgbClr val="547EBF"/>
          </p15:clr>
        </p15:guide>
        <p15:guide id="7" pos="600" userDrawn="1">
          <p15:clr>
            <a:srgbClr val="547EBF"/>
          </p15:clr>
        </p15:guide>
        <p15:guide id="8" pos="3720">
          <p15:clr>
            <a:srgbClr val="547EBF"/>
          </p15:clr>
        </p15:guide>
        <p15:guide id="9" pos="2112">
          <p15:clr>
            <a:srgbClr val="547EBF"/>
          </p15:clr>
        </p15:guide>
        <p15:guide id="10" pos="1848">
          <p15:clr>
            <a:srgbClr val="547EBF"/>
          </p15:clr>
        </p15:guide>
        <p15:guide id="11" pos="5568">
          <p15:clr>
            <a:srgbClr val="547EBF"/>
          </p15:clr>
        </p15:guide>
        <p15:guide id="12" pos="5832">
          <p15:clr>
            <a:srgbClr val="547EBF"/>
          </p15:clr>
        </p15:guide>
        <p15:guide id="13" pos="4968">
          <p15:clr>
            <a:srgbClr val="9FCC3B"/>
          </p15:clr>
        </p15:guide>
        <p15:guide id="14" pos="5208">
          <p15:clr>
            <a:srgbClr val="9FCC3B"/>
          </p15:clr>
        </p15:guide>
        <p15:guide id="15" pos="2712">
          <p15:clr>
            <a:srgbClr val="9FCC3B"/>
          </p15:clr>
        </p15:guide>
        <p15:guide id="16" pos="2472">
          <p15:clr>
            <a:srgbClr val="9FCC3B"/>
          </p15:clr>
        </p15:guide>
        <p15:guide id="17" pos="39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image" Target="https://avatars.mds.yandex.net/i?id=2b57c7aa2147a304438bd27db2ac49a7_l-4944743-images-thumbs&amp;n=13" TargetMode="Externa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.xml"/><Relationship Id="rId4" Type="http://schemas.microsoft.com/office/2007/relationships/hdphoto" Target="../media/hdphoto2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Гео 9\45 Юг Европейской части России. Географическое положение. Особенности природно-ресурсного потенциала\2153094.jpg"/>
          <p:cNvPicPr>
            <a:picLocks noChangeAspect="1" noChangeArrowheads="1"/>
          </p:cNvPicPr>
          <p:nvPr/>
        </p:nvPicPr>
        <p:blipFill>
          <a:blip r:embed="rId3"/>
          <a:srcRect l="31604" r="8815"/>
          <a:stretch>
            <a:fillRect/>
          </a:stretch>
        </p:blipFill>
        <p:spPr bwMode="auto">
          <a:xfrm>
            <a:off x="6077742" y="8286"/>
            <a:ext cx="6114259" cy="6841429"/>
          </a:xfrm>
          <a:prstGeom prst="rect">
            <a:avLst/>
          </a:prstGeom>
          <a:noFill/>
        </p:spPr>
      </p:pic>
      <p:sp>
        <p:nvSpPr>
          <p:cNvPr id="147" name="Прямоугольник 146"/>
          <p:cNvSpPr/>
          <p:nvPr/>
        </p:nvSpPr>
        <p:spPr>
          <a:xfrm>
            <a:off x="576608" y="2507980"/>
            <a:ext cx="5207180" cy="1842040"/>
          </a:xfrm>
          <a:prstGeom prst="rect">
            <a:avLst/>
          </a:prstGeom>
        </p:spPr>
        <p:txBody>
          <a:bodyPr wrap="square" lIns="117122" tIns="58562" rIns="117122" bIns="58562">
            <a:spAutoFit/>
          </a:bodyPr>
          <a:lstStyle/>
          <a:p>
            <a:r>
              <a:rPr lang="ru-RU" sz="2800" b="1" dirty="0">
                <a:solidFill>
                  <a:schemeClr val="accent4">
                    <a:lumMod val="50000"/>
                  </a:schemeClr>
                </a:solidFill>
                <a:cs typeface="Times New Roman" panose="02020603050405020304" pitchFamily="18" charset="0"/>
              </a:rPr>
              <a:t>Юг Европейской </a:t>
            </a:r>
            <a:r>
              <a:rPr lang="ru-RU" sz="2800" b="1" dirty="0">
                <a:cs typeface="Times New Roman" panose="02020603050405020304" pitchFamily="18" charset="0"/>
              </a:rPr>
              <a:t>части</a:t>
            </a:r>
            <a:r>
              <a:rPr lang="ru-RU" sz="2800" b="1" dirty="0">
                <a:solidFill>
                  <a:schemeClr val="accent4">
                    <a:lumMod val="50000"/>
                  </a:schemeClr>
                </a:solidFill>
                <a:cs typeface="Times New Roman" panose="02020603050405020304" pitchFamily="18" charset="0"/>
              </a:rPr>
              <a:t> России. Географическое положение. Особенности природно-ресурсного потенциала</a:t>
            </a:r>
            <a:endParaRPr lang="ru-RU" sz="2800" b="1" dirty="0"/>
          </a:p>
        </p:txBody>
      </p:sp>
      <p:pic>
        <p:nvPicPr>
          <p:cNvPr id="152" name="Picture 12" descr="C:\Users\Olga\Downloads\f14eeab0906765384e33ae471c320c5c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3397" y="6156595"/>
            <a:ext cx="675537" cy="701405"/>
          </a:xfrm>
          <a:prstGeom prst="rect">
            <a:avLst/>
          </a:prstGeom>
          <a:noFill/>
        </p:spPr>
      </p:pic>
      <p:pic>
        <p:nvPicPr>
          <p:cNvPr id="153" name="Рисунок 152" descr="Picture background"/>
          <p:cNvPicPr/>
          <p:nvPr/>
        </p:nvPicPr>
        <p:blipFill>
          <a:blip r:embed="rId5" r:link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</a:blip>
          <a:srcRect/>
          <a:stretch>
            <a:fillRect/>
          </a:stretch>
        </p:blipFill>
        <p:spPr bwMode="auto">
          <a:xfrm>
            <a:off x="11355180" y="363056"/>
            <a:ext cx="836821" cy="504122"/>
          </a:xfrm>
          <a:prstGeom prst="rect">
            <a:avLst/>
          </a:prstGeom>
          <a:noFill/>
        </p:spPr>
      </p:pic>
      <p:sp>
        <p:nvSpPr>
          <p:cNvPr id="154" name="Подзаголовок 7"/>
          <p:cNvSpPr>
            <a:spLocks noGrp="1"/>
          </p:cNvSpPr>
          <p:nvPr>
            <p:ph type="subTitle" idx="1"/>
          </p:nvPr>
        </p:nvSpPr>
        <p:spPr>
          <a:xfrm>
            <a:off x="8351556" y="326720"/>
            <a:ext cx="3200817" cy="467115"/>
          </a:xfrm>
        </p:spPr>
        <p:txBody>
          <a:bodyPr>
            <a:normAutofit/>
          </a:bodyPr>
          <a:lstStyle/>
          <a:p>
            <a:r>
              <a:rPr lang="ru-RU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 класс. Урок 45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BB34DCE-0DE5-40AC-A645-126399B3A036}"/>
              </a:ext>
            </a:extLst>
          </p:cNvPr>
          <p:cNvSpPr/>
          <p:nvPr/>
        </p:nvSpPr>
        <p:spPr>
          <a:xfrm>
            <a:off x="7949540" y="1885712"/>
            <a:ext cx="4024417" cy="4401205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</a:rPr>
              <a:t>Территорию Крымского полуострова можно поделить на </a:t>
            </a:r>
            <a:r>
              <a:rPr lang="ru-RU" sz="2000" b="1" dirty="0">
                <a:solidFill>
                  <a:schemeClr val="tx2">
                    <a:lumMod val="50000"/>
                  </a:schemeClr>
                </a:solidFill>
              </a:rPr>
              <a:t>2 части</a:t>
            </a:r>
            <a:r>
              <a:rPr lang="ru-RU" sz="2000" dirty="0">
                <a:solidFill>
                  <a:schemeClr val="bg1"/>
                </a:solidFill>
              </a:rPr>
              <a:t>: северную и центральную — </a:t>
            </a:r>
            <a:r>
              <a:rPr lang="ru-RU" sz="2000" b="1" dirty="0">
                <a:solidFill>
                  <a:schemeClr val="tx2">
                    <a:lumMod val="50000"/>
                  </a:schemeClr>
                </a:solidFill>
              </a:rPr>
              <a:t>равнинную</a:t>
            </a:r>
            <a:r>
              <a:rPr lang="ru-RU" sz="2000" dirty="0">
                <a:solidFill>
                  <a:schemeClr val="bg1"/>
                </a:solidFill>
              </a:rPr>
              <a:t>, южную — </a:t>
            </a:r>
            <a:r>
              <a:rPr lang="ru-RU" sz="2000" b="1" dirty="0">
                <a:solidFill>
                  <a:schemeClr val="tx2">
                    <a:lumMod val="50000"/>
                  </a:schemeClr>
                </a:solidFill>
              </a:rPr>
              <a:t>горную</a:t>
            </a:r>
            <a:r>
              <a:rPr lang="ru-RU" sz="2000" dirty="0">
                <a:solidFill>
                  <a:schemeClr val="bg1"/>
                </a:solidFill>
              </a:rPr>
              <a:t>. </a:t>
            </a:r>
          </a:p>
          <a:p>
            <a:r>
              <a:rPr lang="ru-RU" sz="2000" dirty="0">
                <a:solidFill>
                  <a:schemeClr val="bg1"/>
                </a:solidFill>
              </a:rPr>
              <a:t>Крым расположен на Скифской плите. </a:t>
            </a:r>
          </a:p>
          <a:p>
            <a:endParaRPr lang="ru-RU" sz="2000" dirty="0">
              <a:solidFill>
                <a:schemeClr val="bg1"/>
              </a:solidFill>
            </a:endParaRPr>
          </a:p>
          <a:p>
            <a:r>
              <a:rPr lang="ru-RU" sz="2000" dirty="0">
                <a:solidFill>
                  <a:schemeClr val="bg1"/>
                </a:solidFill>
              </a:rPr>
              <a:t>Здесь расположены низменные равнины — </a:t>
            </a:r>
            <a:r>
              <a:rPr lang="ru-RU" sz="2000" dirty="0" err="1">
                <a:solidFill>
                  <a:schemeClr val="bg1"/>
                </a:solidFill>
              </a:rPr>
              <a:t>Присивашская</a:t>
            </a:r>
            <a:r>
              <a:rPr lang="ru-RU" sz="2000" dirty="0">
                <a:solidFill>
                  <a:schemeClr val="bg1"/>
                </a:solidFill>
              </a:rPr>
              <a:t>, </a:t>
            </a:r>
            <a:r>
              <a:rPr lang="ru-RU" sz="2000" dirty="0" err="1">
                <a:solidFill>
                  <a:schemeClr val="bg1"/>
                </a:solidFill>
              </a:rPr>
              <a:t>Альминская</a:t>
            </a:r>
            <a:r>
              <a:rPr lang="ru-RU" sz="2000" dirty="0">
                <a:solidFill>
                  <a:schemeClr val="bg1"/>
                </a:solidFill>
              </a:rPr>
              <a:t> (Евпаторийская), </a:t>
            </a:r>
            <a:r>
              <a:rPr lang="ru-RU" sz="2000" dirty="0" err="1">
                <a:solidFill>
                  <a:schemeClr val="bg1"/>
                </a:solidFill>
              </a:rPr>
              <a:t>Индольская</a:t>
            </a:r>
            <a:r>
              <a:rPr lang="ru-RU" sz="2000" dirty="0">
                <a:solidFill>
                  <a:schemeClr val="bg1"/>
                </a:solidFill>
              </a:rPr>
              <a:t>, а также возвышенные — Центрально-Крымская, </a:t>
            </a:r>
            <a:r>
              <a:rPr lang="ru-RU" sz="2000" dirty="0" err="1">
                <a:solidFill>
                  <a:schemeClr val="bg1"/>
                </a:solidFill>
              </a:rPr>
              <a:t>Тарханкутская</a:t>
            </a:r>
            <a:r>
              <a:rPr lang="ru-RU" sz="2000" dirty="0">
                <a:solidFill>
                  <a:schemeClr val="bg1"/>
                </a:solidFill>
              </a:rPr>
              <a:t>, Керченская.</a:t>
            </a:r>
          </a:p>
          <a:p>
            <a:r>
              <a:rPr lang="ru-RU" sz="2000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8168ECC-453B-4153-A1B1-DD2E694B41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6326" y="1196032"/>
            <a:ext cx="7409874" cy="526626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12A3A36-3727-0580-AA02-70F5C080B4FB}"/>
              </a:ext>
            </a:extLst>
          </p:cNvPr>
          <p:cNvSpPr txBox="1"/>
          <p:nvPr/>
        </p:nvSpPr>
        <p:spPr>
          <a:xfrm>
            <a:off x="7949540" y="1196032"/>
            <a:ext cx="38878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</a:rPr>
              <a:t>ОСОБЕННОСТИ РЕЛЬЕФА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3429803D-4E3D-7F7E-A566-F95D89202CD7}"/>
              </a:ext>
            </a:extLst>
          </p:cNvPr>
          <p:cNvSpPr/>
          <p:nvPr/>
        </p:nvSpPr>
        <p:spPr>
          <a:xfrm>
            <a:off x="11138170" y="175099"/>
            <a:ext cx="880137" cy="846306"/>
          </a:xfrm>
          <a:prstGeom prst="rect">
            <a:avLst/>
          </a:prstGeom>
          <a:solidFill>
            <a:schemeClr val="accent6"/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2A8B0EF3-8BFD-C710-B3B5-562A5D1236AD}"/>
              </a:ext>
            </a:extLst>
          </p:cNvPr>
          <p:cNvSpPr/>
          <p:nvPr/>
        </p:nvSpPr>
        <p:spPr>
          <a:xfrm>
            <a:off x="10925659" y="634545"/>
            <a:ext cx="425021" cy="445387"/>
          </a:xfrm>
          <a:prstGeom prst="rect">
            <a:avLst/>
          </a:prstGeom>
          <a:solidFill>
            <a:schemeClr val="tx2"/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129844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AD2EA4D-099C-4912-AC4B-9F5548B561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270000"/>
            <a:ext cx="7196667" cy="43180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AFB072E8-CD57-44EC-99BF-8AA726513DDD}"/>
              </a:ext>
            </a:extLst>
          </p:cNvPr>
          <p:cNvSpPr/>
          <p:nvPr/>
        </p:nvSpPr>
        <p:spPr>
          <a:xfrm>
            <a:off x="7535333" y="1270000"/>
            <a:ext cx="4656667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tx2">
                    <a:lumMod val="50000"/>
                  </a:schemeClr>
                </a:solidFill>
              </a:rPr>
              <a:t>Крымские горы состоят из Главной, Внутренней и Внешней гряды. </a:t>
            </a:r>
          </a:p>
          <a:p>
            <a:r>
              <a:rPr lang="ru-RU" sz="2000" dirty="0">
                <a:solidFill>
                  <a:schemeClr val="bg1"/>
                </a:solidFill>
              </a:rPr>
              <a:t>Самой высокой точкой Крыма является гора </a:t>
            </a:r>
            <a:r>
              <a:rPr lang="ru-RU" sz="2000" b="1" dirty="0">
                <a:solidFill>
                  <a:schemeClr val="tx2">
                    <a:lumMod val="50000"/>
                  </a:schemeClr>
                </a:solidFill>
              </a:rPr>
              <a:t>Роман-Кош — 1545 м</a:t>
            </a:r>
            <a:r>
              <a:rPr lang="ru-RU" sz="2000" dirty="0">
                <a:solidFill>
                  <a:schemeClr val="bg1"/>
                </a:solidFill>
              </a:rPr>
              <a:t>. Внутренняя и Внешняя гряды — это </a:t>
            </a:r>
            <a:r>
              <a:rPr lang="ru-RU" sz="2000" b="1" dirty="0">
                <a:solidFill>
                  <a:schemeClr val="tx2">
                    <a:lumMod val="50000"/>
                  </a:schemeClr>
                </a:solidFill>
              </a:rPr>
              <a:t>Крымское предгорье</a:t>
            </a:r>
            <a:r>
              <a:rPr lang="ru-RU" sz="2000" dirty="0">
                <a:solidFill>
                  <a:schemeClr val="bg1"/>
                </a:solidFill>
              </a:rPr>
              <a:t>, которое постепенно переходит в </a:t>
            </a:r>
            <a:r>
              <a:rPr lang="ru-RU" sz="2000" b="1" dirty="0">
                <a:solidFill>
                  <a:schemeClr val="tx2">
                    <a:lumMod val="50000"/>
                  </a:schemeClr>
                </a:solidFill>
              </a:rPr>
              <a:t>Северо-Крымскую равнину</a:t>
            </a:r>
            <a:r>
              <a:rPr lang="ru-RU" sz="2000" dirty="0">
                <a:solidFill>
                  <a:schemeClr val="bg1"/>
                </a:solidFill>
              </a:rPr>
              <a:t>. </a:t>
            </a:r>
          </a:p>
          <a:p>
            <a:endParaRPr lang="ru-RU" sz="2000" dirty="0">
              <a:solidFill>
                <a:schemeClr val="bg1"/>
              </a:solidFill>
            </a:endParaRPr>
          </a:p>
          <a:p>
            <a:r>
              <a:rPr lang="ru-RU" sz="2000" dirty="0">
                <a:solidFill>
                  <a:schemeClr val="bg1"/>
                </a:solidFill>
              </a:rPr>
              <a:t>Характерны и карстовые процессы, которые создают под землёй пещеры, шахты и колодцы, а на поверхности — котловины, стаканы и воронки.</a:t>
            </a:r>
          </a:p>
          <a:p>
            <a:r>
              <a:rPr lang="ru-RU" sz="2000" dirty="0">
                <a:solidFill>
                  <a:schemeClr val="bg1"/>
                </a:solidFill>
              </a:rPr>
              <a:t> </a:t>
            </a:r>
          </a:p>
          <a:p>
            <a:r>
              <a:rPr lang="ru-RU" sz="2000" dirty="0">
                <a:solidFill>
                  <a:schemeClr val="bg1"/>
                </a:solidFill>
              </a:rPr>
              <a:t>Южное побережье Крыма сильно изрезано глубокими бухтами. </a:t>
            </a:r>
          </a:p>
          <a:p>
            <a:r>
              <a:rPr lang="ru-RU" sz="2000" dirty="0">
                <a:solidFill>
                  <a:schemeClr val="bg1"/>
                </a:solidFill>
              </a:rPr>
              <a:t>Здесь же расположены </a:t>
            </a:r>
            <a:r>
              <a:rPr lang="ru-RU" sz="2000" b="1" dirty="0">
                <a:solidFill>
                  <a:schemeClr val="tx2">
                    <a:lumMod val="50000"/>
                  </a:schemeClr>
                </a:solidFill>
              </a:rPr>
              <a:t>вулканы — </a:t>
            </a:r>
          </a:p>
          <a:p>
            <a:r>
              <a:rPr lang="ru-RU" sz="2000" b="1" dirty="0">
                <a:solidFill>
                  <a:schemeClr val="tx2">
                    <a:lumMod val="50000"/>
                  </a:schemeClr>
                </a:solidFill>
              </a:rPr>
              <a:t>Аю-Даг (Медведь-гора) и Кара-Даг.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288C1CD-1650-569B-1BD3-3A23451E1B4E}"/>
              </a:ext>
            </a:extLst>
          </p:cNvPr>
          <p:cNvSpPr txBox="1"/>
          <p:nvPr/>
        </p:nvSpPr>
        <p:spPr>
          <a:xfrm>
            <a:off x="8064665" y="520512"/>
            <a:ext cx="319230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</a:rPr>
              <a:t>ОСОБЕННОСТИ РЕЛЬЕФА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70E2A195-A9C7-4DE2-CB1C-7B15CA784950}"/>
              </a:ext>
            </a:extLst>
          </p:cNvPr>
          <p:cNvSpPr/>
          <p:nvPr/>
        </p:nvSpPr>
        <p:spPr>
          <a:xfrm>
            <a:off x="0" y="228600"/>
            <a:ext cx="2590800" cy="5199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70BC1C47-7085-43E8-1EF0-00927C05DF30}"/>
              </a:ext>
            </a:extLst>
          </p:cNvPr>
          <p:cNvSpPr/>
          <p:nvPr/>
        </p:nvSpPr>
        <p:spPr>
          <a:xfrm>
            <a:off x="272143" y="380999"/>
            <a:ext cx="751113" cy="80446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28812798-2771-BEA2-7F15-7B3CA42EB69A}"/>
              </a:ext>
            </a:extLst>
          </p:cNvPr>
          <p:cNvSpPr/>
          <p:nvPr/>
        </p:nvSpPr>
        <p:spPr>
          <a:xfrm>
            <a:off x="688477" y="144068"/>
            <a:ext cx="493101" cy="50396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9080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0180B11-E7B7-46C5-82C0-263D29B28CF9}"/>
              </a:ext>
            </a:extLst>
          </p:cNvPr>
          <p:cNvSpPr/>
          <p:nvPr/>
        </p:nvSpPr>
        <p:spPr>
          <a:xfrm>
            <a:off x="931334" y="926495"/>
            <a:ext cx="472456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C00000"/>
                </a:solidFill>
              </a:rPr>
              <a:t>ОСОБЕННОСТИ КЛИМАТА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EFA855C2-0430-4423-8107-D5E24552EE3C}"/>
              </a:ext>
            </a:extLst>
          </p:cNvPr>
          <p:cNvSpPr/>
          <p:nvPr/>
        </p:nvSpPr>
        <p:spPr>
          <a:xfrm>
            <a:off x="931334" y="2490281"/>
            <a:ext cx="5164666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Климат Европейского Юга преимущественно </a:t>
            </a:r>
            <a:r>
              <a:rPr lang="ru-RU" sz="2400" b="1" dirty="0">
                <a:solidFill>
                  <a:schemeClr val="tx2">
                    <a:lumMod val="50000"/>
                  </a:schemeClr>
                </a:solidFill>
              </a:rPr>
              <a:t>умеренно-континентальный</a:t>
            </a:r>
            <a:r>
              <a:rPr lang="ru-RU" sz="2400" dirty="0">
                <a:solidFill>
                  <a:schemeClr val="bg1"/>
                </a:solidFill>
              </a:rPr>
              <a:t>, а на побережье Чёрного моря — </a:t>
            </a:r>
            <a:r>
              <a:rPr lang="ru-RU" sz="2400" b="1" dirty="0">
                <a:solidFill>
                  <a:schemeClr val="tx2">
                    <a:lumMod val="50000"/>
                  </a:schemeClr>
                </a:solidFill>
              </a:rPr>
              <a:t>субтропический</a:t>
            </a:r>
            <a:r>
              <a:rPr lang="ru-RU" sz="2400" dirty="0">
                <a:solidFill>
                  <a:schemeClr val="bg1"/>
                </a:solidFill>
              </a:rPr>
              <a:t>. </a:t>
            </a:r>
          </a:p>
          <a:p>
            <a:endParaRPr lang="ru-RU" sz="2000" dirty="0">
              <a:solidFill>
                <a:schemeClr val="bg1"/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2E2A5D2-60FF-4112-A915-34CB31F836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8337" r="79471" b="24249"/>
          <a:stretch/>
        </p:blipFill>
        <p:spPr>
          <a:xfrm>
            <a:off x="6362207" y="327782"/>
            <a:ext cx="5418667" cy="499533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FA45E2D-7B7B-4293-847F-41A69238831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5649" r="47233"/>
          <a:stretch/>
        </p:blipFill>
        <p:spPr>
          <a:xfrm>
            <a:off x="6414159" y="5475514"/>
            <a:ext cx="5314761" cy="1294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8438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EF3F739A-F00B-AD6A-55AE-ACDE50948304}"/>
              </a:ext>
            </a:extLst>
          </p:cNvPr>
          <p:cNvSpPr/>
          <p:nvPr/>
        </p:nvSpPr>
        <p:spPr>
          <a:xfrm rot="2913667">
            <a:off x="1798525" y="692609"/>
            <a:ext cx="1284051" cy="130269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BD01D93-F912-8861-612B-A39D6458C048}"/>
              </a:ext>
            </a:extLst>
          </p:cNvPr>
          <p:cNvSpPr/>
          <p:nvPr/>
        </p:nvSpPr>
        <p:spPr>
          <a:xfrm rot="2913667">
            <a:off x="653559" y="328135"/>
            <a:ext cx="1284051" cy="130269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8BA80E2-727C-435A-A2D0-28EFAE38BD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494" y="968675"/>
            <a:ext cx="7523397" cy="544693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0F2DA4D-7DD5-4017-A8BD-D3018EA09679}"/>
              </a:ext>
            </a:extLst>
          </p:cNvPr>
          <p:cNvSpPr/>
          <p:nvPr/>
        </p:nvSpPr>
        <p:spPr>
          <a:xfrm>
            <a:off x="7881257" y="1384981"/>
            <a:ext cx="4286234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</a:rPr>
              <a:t>Равнины и предгорья Северного Кавказа обладают </a:t>
            </a:r>
            <a:r>
              <a:rPr lang="ru-RU" sz="2000" b="1" dirty="0">
                <a:solidFill>
                  <a:schemeClr val="tx2">
                    <a:lumMod val="50000"/>
                  </a:schemeClr>
                </a:solidFill>
              </a:rPr>
              <a:t>тёплым</a:t>
            </a:r>
            <a:r>
              <a:rPr lang="ru-RU" sz="2000" dirty="0">
                <a:solidFill>
                  <a:schemeClr val="bg1"/>
                </a:solidFill>
              </a:rPr>
              <a:t>, но </a:t>
            </a:r>
            <a:r>
              <a:rPr lang="ru-RU" sz="2000" b="1" dirty="0">
                <a:solidFill>
                  <a:schemeClr val="tx2">
                    <a:lumMod val="50000"/>
                  </a:schemeClr>
                </a:solidFill>
              </a:rPr>
              <a:t>засушливым климатом</a:t>
            </a:r>
            <a:r>
              <a:rPr lang="ru-RU" sz="2000" dirty="0">
                <a:solidFill>
                  <a:schemeClr val="bg1"/>
                </a:solidFill>
              </a:rPr>
              <a:t>. </a:t>
            </a:r>
          </a:p>
          <a:p>
            <a:endParaRPr lang="ru-RU" sz="2000" dirty="0">
              <a:solidFill>
                <a:schemeClr val="bg1"/>
              </a:solidFill>
            </a:endParaRPr>
          </a:p>
          <a:p>
            <a:r>
              <a:rPr lang="ru-RU" sz="2000" dirty="0">
                <a:solidFill>
                  <a:schemeClr val="bg1"/>
                </a:solidFill>
              </a:rPr>
              <a:t>Для этой территории характерно </a:t>
            </a:r>
            <a:r>
              <a:rPr lang="ru-RU" sz="2000" b="1" dirty="0">
                <a:solidFill>
                  <a:schemeClr val="tx2">
                    <a:lumMod val="50000"/>
                  </a:schemeClr>
                </a:solidFill>
              </a:rPr>
              <a:t>длинное лето </a:t>
            </a:r>
            <a:r>
              <a:rPr lang="ru-RU" sz="2000" dirty="0">
                <a:solidFill>
                  <a:schemeClr val="bg1"/>
                </a:solidFill>
              </a:rPr>
              <a:t>(до 5,5 месяцев). Средняя температура самого тёплого месяца </a:t>
            </a:r>
            <a:r>
              <a:rPr lang="ru-RU" sz="2000" b="1" dirty="0">
                <a:solidFill>
                  <a:schemeClr val="tx2">
                    <a:lumMod val="50000"/>
                  </a:schemeClr>
                </a:solidFill>
              </a:rPr>
              <a:t>летом</a:t>
            </a:r>
            <a:r>
              <a:rPr lang="ru-RU" sz="2000" dirty="0">
                <a:solidFill>
                  <a:schemeClr val="bg1"/>
                </a:solidFill>
              </a:rPr>
              <a:t> составляет практически везде </a:t>
            </a:r>
            <a:r>
              <a:rPr lang="ru-RU" sz="2000" b="1" dirty="0">
                <a:solidFill>
                  <a:schemeClr val="tx2">
                    <a:lumMod val="50000"/>
                  </a:schemeClr>
                </a:solidFill>
              </a:rPr>
              <a:t>выше +20 °С</a:t>
            </a:r>
            <a:r>
              <a:rPr lang="ru-RU" sz="2000" dirty="0">
                <a:solidFill>
                  <a:schemeClr val="bg1"/>
                </a:solidFill>
              </a:rPr>
              <a:t>. </a:t>
            </a:r>
          </a:p>
          <a:p>
            <a:endParaRPr lang="ru-RU" sz="2000" dirty="0">
              <a:solidFill>
                <a:schemeClr val="bg1"/>
              </a:solidFill>
            </a:endParaRPr>
          </a:p>
          <a:p>
            <a:r>
              <a:rPr lang="ru-RU" sz="2000" b="1" dirty="0">
                <a:solidFill>
                  <a:schemeClr val="tx2">
                    <a:lumMod val="50000"/>
                  </a:schemeClr>
                </a:solidFill>
              </a:rPr>
              <a:t>Зима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b="1" dirty="0">
                <a:solidFill>
                  <a:schemeClr val="tx2">
                    <a:lumMod val="50000"/>
                  </a:schemeClr>
                </a:solidFill>
              </a:rPr>
              <a:t>короткая</a:t>
            </a:r>
            <a:r>
              <a:rPr lang="ru-RU" sz="2000" dirty="0">
                <a:solidFill>
                  <a:schemeClr val="bg1"/>
                </a:solidFill>
              </a:rPr>
              <a:t> (2–3 месяца), средняя температура января — от </a:t>
            </a:r>
            <a:r>
              <a:rPr lang="ru-RU" sz="2000" b="1" dirty="0">
                <a:solidFill>
                  <a:schemeClr val="tx2">
                    <a:lumMod val="50000"/>
                  </a:schemeClr>
                </a:solidFill>
              </a:rPr>
              <a:t>−10 до +6 °С. </a:t>
            </a:r>
          </a:p>
          <a:p>
            <a:endParaRPr lang="ru-RU" sz="2000" dirty="0">
              <a:solidFill>
                <a:schemeClr val="bg1"/>
              </a:solidFill>
            </a:endParaRPr>
          </a:p>
          <a:p>
            <a:r>
              <a:rPr lang="ru-RU" sz="2000" b="1" dirty="0">
                <a:solidFill>
                  <a:schemeClr val="tx2">
                    <a:lumMod val="50000"/>
                  </a:schemeClr>
                </a:solidFill>
              </a:rPr>
              <a:t>Самая тёплая зима </a:t>
            </a:r>
            <a:r>
              <a:rPr lang="ru-RU" sz="2000" dirty="0">
                <a:solidFill>
                  <a:schemeClr val="bg1"/>
                </a:solidFill>
              </a:rPr>
              <a:t>в Российской Федерации характерна для города </a:t>
            </a:r>
            <a:r>
              <a:rPr lang="ru-RU" sz="2000" b="1" dirty="0">
                <a:solidFill>
                  <a:schemeClr val="tx2">
                    <a:lumMod val="50000"/>
                  </a:schemeClr>
                </a:solidFill>
              </a:rPr>
              <a:t>Сочи +6 °С.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5BAAB3C6-BB51-9AD0-6705-8368AFC80242}"/>
              </a:ext>
            </a:extLst>
          </p:cNvPr>
          <p:cNvSpPr/>
          <p:nvPr/>
        </p:nvSpPr>
        <p:spPr>
          <a:xfrm>
            <a:off x="7881257" y="717871"/>
            <a:ext cx="415286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</a:rPr>
              <a:t>ОСОБЕННОСТИ КЛИМАТА</a:t>
            </a:r>
          </a:p>
        </p:txBody>
      </p:sp>
    </p:spTree>
    <p:extLst>
      <p:ext uri="{BB962C8B-B14F-4D97-AF65-F5344CB8AC3E}">
        <p14:creationId xmlns:p14="http://schemas.microsoft.com/office/powerpoint/2010/main" val="29446451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9C60AF1F-5610-41B2-87BA-5C4DDAF11978}"/>
              </a:ext>
            </a:extLst>
          </p:cNvPr>
          <p:cNvSpPr/>
          <p:nvPr/>
        </p:nvSpPr>
        <p:spPr>
          <a:xfrm>
            <a:off x="1051077" y="989620"/>
            <a:ext cx="5839579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</a:rPr>
              <a:t>На климат Крыма оказывают влияние Атлантический океан, Средиземное и Чёрное моря. Иногда сюда приходят воздушные массы с юга Восточно-Европейской равнины.</a:t>
            </a:r>
          </a:p>
          <a:p>
            <a:r>
              <a:rPr lang="ru-RU" sz="2000" dirty="0">
                <a:solidFill>
                  <a:schemeClr val="bg1"/>
                </a:solidFill>
              </a:rPr>
              <a:t> </a:t>
            </a:r>
          </a:p>
          <a:p>
            <a:r>
              <a:rPr lang="ru-RU" sz="2000" b="1" dirty="0">
                <a:solidFill>
                  <a:schemeClr val="tx2">
                    <a:lumMod val="50000"/>
                  </a:schemeClr>
                </a:solidFill>
              </a:rPr>
              <a:t>Средиземноморский климат </a:t>
            </a:r>
            <a:r>
              <a:rPr lang="ru-RU" sz="2000" dirty="0">
                <a:solidFill>
                  <a:schemeClr val="bg1"/>
                </a:solidFill>
              </a:rPr>
              <a:t>характерен для южной оконечности полуострова. </a:t>
            </a:r>
          </a:p>
          <a:p>
            <a:endParaRPr lang="ru-RU" sz="2000" dirty="0">
              <a:solidFill>
                <a:schemeClr val="bg1"/>
              </a:solidFill>
            </a:endParaRPr>
          </a:p>
          <a:p>
            <a:r>
              <a:rPr lang="ru-RU" sz="2000" dirty="0">
                <a:solidFill>
                  <a:schemeClr val="bg1"/>
                </a:solidFill>
              </a:rPr>
              <a:t>Здесь мягкая тёплая зима +3,5 °С. </a:t>
            </a:r>
          </a:p>
          <a:p>
            <a:endParaRPr lang="ru-RU" sz="2000" dirty="0">
              <a:solidFill>
                <a:schemeClr val="bg1"/>
              </a:solidFill>
            </a:endParaRPr>
          </a:p>
          <a:p>
            <a:r>
              <a:rPr lang="ru-RU" sz="2000" dirty="0">
                <a:solidFill>
                  <a:schemeClr val="bg1"/>
                </a:solidFill>
              </a:rPr>
              <a:t>В июле средняя температура воздуха — </a:t>
            </a:r>
            <a:r>
              <a:rPr lang="ru-RU" sz="2000" b="1" dirty="0">
                <a:solidFill>
                  <a:schemeClr val="tx2">
                    <a:lumMod val="50000"/>
                  </a:schemeClr>
                </a:solidFill>
              </a:rPr>
              <a:t>+24 °С</a:t>
            </a:r>
            <a:r>
              <a:rPr lang="ru-RU" sz="2000" dirty="0">
                <a:solidFill>
                  <a:schemeClr val="bg1"/>
                </a:solidFill>
              </a:rPr>
              <a:t>. </a:t>
            </a:r>
          </a:p>
          <a:p>
            <a:endParaRPr lang="ru-RU" sz="2000" dirty="0">
              <a:solidFill>
                <a:schemeClr val="bg1"/>
              </a:solidFill>
            </a:endParaRPr>
          </a:p>
          <a:p>
            <a:r>
              <a:rPr lang="ru-RU" sz="2000" dirty="0">
                <a:solidFill>
                  <a:schemeClr val="bg1"/>
                </a:solidFill>
              </a:rPr>
              <a:t>В горах выпадает </a:t>
            </a:r>
            <a:r>
              <a:rPr lang="ru-RU" sz="2000" b="1" dirty="0">
                <a:solidFill>
                  <a:schemeClr val="tx2">
                    <a:lumMod val="50000"/>
                  </a:schemeClr>
                </a:solidFill>
              </a:rPr>
              <a:t>до 1000 мм </a:t>
            </a:r>
            <a:r>
              <a:rPr lang="ru-RU" sz="2000" dirty="0">
                <a:solidFill>
                  <a:schemeClr val="bg1"/>
                </a:solidFill>
              </a:rPr>
              <a:t>осадков, на побережье — </a:t>
            </a:r>
            <a:r>
              <a:rPr lang="ru-RU" sz="2000" b="1" dirty="0">
                <a:solidFill>
                  <a:schemeClr val="tx2">
                    <a:lumMod val="50000"/>
                  </a:schemeClr>
                </a:solidFill>
              </a:rPr>
              <a:t>600 мм</a:t>
            </a:r>
            <a:r>
              <a:rPr lang="ru-RU" sz="2000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F4F867B-2B05-48FB-B16F-BA9A436CE6A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08" t="2222" r="44997" b="2716"/>
          <a:stretch/>
        </p:blipFill>
        <p:spPr>
          <a:xfrm>
            <a:off x="6890656" y="572105"/>
            <a:ext cx="5003801" cy="6058061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73A716E-FFA0-3743-C3B2-BA0C607CADA7}"/>
              </a:ext>
            </a:extLst>
          </p:cNvPr>
          <p:cNvSpPr/>
          <p:nvPr/>
        </p:nvSpPr>
        <p:spPr>
          <a:xfrm>
            <a:off x="1051077" y="328645"/>
            <a:ext cx="472456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C00000"/>
                </a:solidFill>
              </a:rPr>
              <a:t>ОСОБЕННОСТИ КЛИМАТА</a:t>
            </a:r>
          </a:p>
        </p:txBody>
      </p:sp>
    </p:spTree>
    <p:extLst>
      <p:ext uri="{BB962C8B-B14F-4D97-AF65-F5344CB8AC3E}">
        <p14:creationId xmlns:p14="http://schemas.microsoft.com/office/powerpoint/2010/main" val="25820475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B3A10F8-F15A-4FAC-B783-BEEADEDFA1FB}"/>
              </a:ext>
            </a:extLst>
          </p:cNvPr>
          <p:cNvSpPr/>
          <p:nvPr/>
        </p:nvSpPr>
        <p:spPr>
          <a:xfrm>
            <a:off x="5398103" y="3185015"/>
            <a:ext cx="6652381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tx2">
                    <a:lumMod val="50000"/>
                  </a:schemeClr>
                </a:solidFill>
              </a:rPr>
              <a:t>В горах </a:t>
            </a:r>
            <a:r>
              <a:rPr lang="ru-RU" sz="2000" dirty="0">
                <a:solidFill>
                  <a:schemeClr val="bg1"/>
                </a:solidFill>
              </a:rPr>
              <a:t>Северного Кавказа выпадает огромное количество осадков — </a:t>
            </a:r>
            <a:r>
              <a:rPr lang="ru-RU" sz="2000" b="1" dirty="0">
                <a:solidFill>
                  <a:schemeClr val="tx2">
                    <a:lumMod val="50000"/>
                  </a:schemeClr>
                </a:solidFill>
              </a:rPr>
              <a:t>до 2600 мм в год</a:t>
            </a:r>
            <a:r>
              <a:rPr lang="ru-RU" sz="2000" dirty="0">
                <a:solidFill>
                  <a:schemeClr val="bg1"/>
                </a:solidFill>
              </a:rPr>
              <a:t>. </a:t>
            </a:r>
          </a:p>
          <a:p>
            <a:endParaRPr lang="ru-RU" sz="2000" dirty="0">
              <a:solidFill>
                <a:schemeClr val="bg1"/>
              </a:solidFill>
            </a:endParaRPr>
          </a:p>
          <a:p>
            <a:r>
              <a:rPr lang="ru-RU" sz="2000" dirty="0">
                <a:solidFill>
                  <a:schemeClr val="bg1"/>
                </a:solidFill>
              </a:rPr>
              <a:t>Продолжительность тёплого периода значительно ниже, чем на равнинах.</a:t>
            </a:r>
          </a:p>
          <a:p>
            <a:endParaRPr lang="ru-RU" sz="2000" dirty="0">
              <a:solidFill>
                <a:schemeClr val="bg1"/>
              </a:solidFill>
            </a:endParaRPr>
          </a:p>
          <a:p>
            <a:r>
              <a:rPr lang="ru-RU" sz="2000" dirty="0">
                <a:solidFill>
                  <a:schemeClr val="bg1"/>
                </a:solidFill>
              </a:rPr>
              <a:t> Климат горных территорий сильно отличается в зависимости от высоты, экспозиции склонов, близости и удалённости от моря. Для горных областей характерна своеобразная циркуляция атмосферы.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8064697-9A4A-4C38-94EF-D8521EDFB6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553" t="9383" r="11086" b="10370"/>
          <a:stretch/>
        </p:blipFill>
        <p:spPr>
          <a:xfrm>
            <a:off x="0" y="1213152"/>
            <a:ext cx="5283201" cy="5503334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D24C3626-850E-A1EE-F936-EC04E210D134}"/>
              </a:ext>
            </a:extLst>
          </p:cNvPr>
          <p:cNvSpPr/>
          <p:nvPr/>
        </p:nvSpPr>
        <p:spPr>
          <a:xfrm>
            <a:off x="365277" y="414866"/>
            <a:ext cx="472456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C00000"/>
                </a:solidFill>
              </a:rPr>
              <a:t>ОСОБЕННОСТИ КЛИМАТА</a:t>
            </a:r>
          </a:p>
        </p:txBody>
      </p:sp>
    </p:spTree>
    <p:extLst>
      <p:ext uri="{BB962C8B-B14F-4D97-AF65-F5344CB8AC3E}">
        <p14:creationId xmlns:p14="http://schemas.microsoft.com/office/powerpoint/2010/main" val="34679848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DC47B04D-5AEE-445B-BBD0-A3128F202698}"/>
              </a:ext>
            </a:extLst>
          </p:cNvPr>
          <p:cNvSpPr/>
          <p:nvPr/>
        </p:nvSpPr>
        <p:spPr>
          <a:xfrm>
            <a:off x="6540566" y="3927994"/>
            <a:ext cx="565143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tx2">
                    <a:lumMod val="50000"/>
                  </a:schemeClr>
                </a:solidFill>
              </a:rPr>
              <a:t>Фён</a:t>
            </a:r>
            <a:r>
              <a:rPr lang="ru-RU" sz="2000" dirty="0">
                <a:solidFill>
                  <a:schemeClr val="bg1"/>
                </a:solidFill>
              </a:rPr>
              <a:t> — местный ветер, который образуется при движении охлаждённого воздуха с высокогорий вниз по узким межгорным долинам. При сильном опускании воздух нагревается и становится тёплым, а иногда и горячим. </a:t>
            </a:r>
          </a:p>
          <a:p>
            <a:r>
              <a:rPr lang="ru-RU" sz="2000" dirty="0">
                <a:solidFill>
                  <a:schemeClr val="bg1"/>
                </a:solidFill>
              </a:rPr>
              <a:t>Фёны особенно характерны для весеннего периода, когда нарастает интенсивность перемещения воздушных масс.</a:t>
            </a:r>
          </a:p>
          <a:p>
            <a:r>
              <a:rPr lang="ru-RU" sz="2000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08C0BEA-06E2-44B6-897E-8C0AF7AA1E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040" y="1020067"/>
            <a:ext cx="5797525" cy="2664432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C16AE5E4-FAB8-4510-B104-C7018C5FB660}"/>
              </a:ext>
            </a:extLst>
          </p:cNvPr>
          <p:cNvSpPr/>
          <p:nvPr/>
        </p:nvSpPr>
        <p:spPr>
          <a:xfrm>
            <a:off x="3110813" y="3228945"/>
            <a:ext cx="260526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Новороссийская бора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E56D468-5377-AB70-3780-E5811481F355}"/>
              </a:ext>
            </a:extLst>
          </p:cNvPr>
          <p:cNvSpPr/>
          <p:nvPr/>
        </p:nvSpPr>
        <p:spPr>
          <a:xfrm>
            <a:off x="2438585" y="174594"/>
            <a:ext cx="472456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C00000"/>
                </a:solidFill>
              </a:rPr>
              <a:t>ОСОБЕННОСТИ КЛИМАТА</a:t>
            </a:r>
          </a:p>
        </p:txBody>
      </p:sp>
      <p:pic>
        <p:nvPicPr>
          <p:cNvPr id="11" name="Рисунок 10" descr="Изображение выглядит как текст, снимок экрана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823B85F1-2182-9016-E761-F20E71AEA8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9052" y="1020067"/>
            <a:ext cx="5390178" cy="269508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5FDCB19-B472-5A10-8E11-B5B35D745488}"/>
              </a:ext>
            </a:extLst>
          </p:cNvPr>
          <p:cNvSpPr txBox="1"/>
          <p:nvPr/>
        </p:nvSpPr>
        <p:spPr>
          <a:xfrm>
            <a:off x="260040" y="3945197"/>
            <a:ext cx="5797525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chemeClr val="tx2">
                    <a:lumMod val="50000"/>
                  </a:schemeClr>
                </a:solidFill>
              </a:rPr>
              <a:t>Бора </a:t>
            </a:r>
            <a:r>
              <a:rPr lang="ru-RU" sz="1800" dirty="0">
                <a:solidFill>
                  <a:schemeClr val="bg1"/>
                </a:solidFill>
              </a:rPr>
              <a:t>— это сильный холодный нисходящий ветер, перетекающий через высокие хребты, нагревается мало и с огромной скоростью обрушивается вниз по подветренному склону. Бора характерен </a:t>
            </a:r>
            <a:r>
              <a:rPr lang="ru-RU" sz="1800" b="1" dirty="0">
                <a:solidFill>
                  <a:schemeClr val="tx2">
                    <a:lumMod val="50000"/>
                  </a:schemeClr>
                </a:solidFill>
              </a:rPr>
              <a:t>для зимнего сезона</a:t>
            </a:r>
            <a:r>
              <a:rPr lang="ru-RU" sz="1800" dirty="0">
                <a:solidFill>
                  <a:schemeClr val="bg1"/>
                </a:solidFill>
              </a:rPr>
              <a:t>. Возникает на территориях, где горный хребет расположен вдоль берега моря или другого крупного водоёма.</a:t>
            </a:r>
          </a:p>
        </p:txBody>
      </p:sp>
    </p:spTree>
    <p:extLst>
      <p:ext uri="{BB962C8B-B14F-4D97-AF65-F5344CB8AC3E}">
        <p14:creationId xmlns:p14="http://schemas.microsoft.com/office/powerpoint/2010/main" val="41775044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0180B11-E7B7-46C5-82C0-263D29B28CF9}"/>
              </a:ext>
            </a:extLst>
          </p:cNvPr>
          <p:cNvSpPr/>
          <p:nvPr/>
        </p:nvSpPr>
        <p:spPr>
          <a:xfrm>
            <a:off x="453259" y="511956"/>
            <a:ext cx="325935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</a:rPr>
              <a:t>ВНУТРЕННИЕ ВОДЫ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58170D0-B2E4-44B8-8F25-BAA5C40670D3}"/>
              </a:ext>
            </a:extLst>
          </p:cNvPr>
          <p:cNvSpPr/>
          <p:nvPr/>
        </p:nvSpPr>
        <p:spPr>
          <a:xfrm>
            <a:off x="7018546" y="1841242"/>
            <a:ext cx="4739227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</a:rPr>
              <a:t>По территории Европейского Юга протекают </a:t>
            </a:r>
            <a:r>
              <a:rPr lang="ru-RU" sz="2000" b="1" dirty="0">
                <a:solidFill>
                  <a:schemeClr val="tx2">
                    <a:lumMod val="50000"/>
                  </a:schemeClr>
                </a:solidFill>
              </a:rPr>
              <a:t>реки Дон, Кубань, Кума, Терек, Сулак</a:t>
            </a:r>
            <a:r>
              <a:rPr lang="ru-RU" sz="2000" dirty="0">
                <a:solidFill>
                  <a:schemeClr val="bg1"/>
                </a:solidFill>
              </a:rPr>
              <a:t>.</a:t>
            </a:r>
          </a:p>
          <a:p>
            <a:r>
              <a:rPr lang="ru-RU" sz="2000" dirty="0">
                <a:solidFill>
                  <a:schemeClr val="bg1"/>
                </a:solidFill>
              </a:rPr>
              <a:t> </a:t>
            </a:r>
          </a:p>
          <a:p>
            <a:r>
              <a:rPr lang="ru-RU" sz="2000" dirty="0">
                <a:solidFill>
                  <a:schemeClr val="bg1"/>
                </a:solidFill>
              </a:rPr>
              <a:t>Реки Северного Кавказа многочисленны и чётко делятся на равнинные и горные. Очень много бурных рек, которые в горах питаются снегами и ледниками.</a:t>
            </a:r>
          </a:p>
          <a:p>
            <a:r>
              <a:rPr lang="ru-RU" sz="2000" dirty="0">
                <a:solidFill>
                  <a:schemeClr val="bg1"/>
                </a:solidFill>
              </a:rPr>
              <a:t> </a:t>
            </a:r>
          </a:p>
          <a:p>
            <a:r>
              <a:rPr lang="ru-RU" sz="2000" dirty="0">
                <a:solidFill>
                  <a:schemeClr val="bg1"/>
                </a:solidFill>
              </a:rPr>
              <a:t>Реки Крыма отличаются маловодностью. В целом территория полуострова бедна на водные ресурсы. </a:t>
            </a:r>
          </a:p>
          <a:p>
            <a:endParaRPr lang="ru-RU" sz="2000" dirty="0">
              <a:solidFill>
                <a:schemeClr val="bg1"/>
              </a:solidFill>
            </a:endParaRPr>
          </a:p>
          <a:p>
            <a:r>
              <a:rPr lang="ru-RU" sz="2000" dirty="0">
                <a:solidFill>
                  <a:schemeClr val="bg1"/>
                </a:solidFill>
              </a:rPr>
              <a:t>Большинство озёр расположено на побережье. Они солёные и мелководные.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2C30711-1147-4A04-9D32-6663E91448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496" r="13348" b="2745"/>
          <a:stretch/>
        </p:blipFill>
        <p:spPr>
          <a:xfrm>
            <a:off x="0" y="1448479"/>
            <a:ext cx="7018546" cy="5253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436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0180B11-E7B7-46C5-82C0-263D29B28CF9}"/>
              </a:ext>
            </a:extLst>
          </p:cNvPr>
          <p:cNvSpPr/>
          <p:nvPr/>
        </p:nvSpPr>
        <p:spPr>
          <a:xfrm>
            <a:off x="7570053" y="877984"/>
            <a:ext cx="362990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C00000"/>
                </a:solidFill>
              </a:rPr>
              <a:t>ПРИРОДНЫЕ ЗОНЫ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F36800B-3A49-4721-8812-31A03F1EBD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856" y="1076886"/>
            <a:ext cx="7028329" cy="508851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18AB47C4-F9CD-4462-A53C-67FE9180C660}"/>
              </a:ext>
            </a:extLst>
          </p:cNvPr>
          <p:cNvSpPr/>
          <p:nvPr/>
        </p:nvSpPr>
        <p:spPr>
          <a:xfrm>
            <a:off x="7428539" y="1901976"/>
            <a:ext cx="433891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</a:rPr>
              <a:t>Территория Европейского юга лежит в нескольких природных зонах.</a:t>
            </a:r>
          </a:p>
          <a:p>
            <a:endParaRPr lang="ru-RU" sz="2000" dirty="0">
              <a:solidFill>
                <a:schemeClr val="bg1"/>
              </a:solidFill>
            </a:endParaRPr>
          </a:p>
          <a:p>
            <a:r>
              <a:rPr lang="ru-RU" sz="2000" dirty="0">
                <a:solidFill>
                  <a:schemeClr val="tx2">
                    <a:lumMod val="50000"/>
                  </a:schemeClr>
                </a:solidFill>
              </a:rPr>
              <a:t>Степи </a:t>
            </a:r>
            <a:r>
              <a:rPr lang="ru-RU" sz="2000" dirty="0">
                <a:solidFill>
                  <a:schemeClr val="bg1"/>
                </a:solidFill>
              </a:rPr>
              <a:t>занимают западные и центральные части равнины. Они сейчас сильно распаханы.</a:t>
            </a:r>
          </a:p>
          <a:p>
            <a:r>
              <a:rPr lang="ru-RU" sz="2000" dirty="0">
                <a:solidFill>
                  <a:schemeClr val="bg1"/>
                </a:solidFill>
              </a:rPr>
              <a:t> </a:t>
            </a:r>
          </a:p>
          <a:p>
            <a:r>
              <a:rPr lang="ru-RU" sz="2000" dirty="0">
                <a:solidFill>
                  <a:schemeClr val="bg1"/>
                </a:solidFill>
              </a:rPr>
              <a:t> </a:t>
            </a:r>
          </a:p>
          <a:p>
            <a:r>
              <a:rPr lang="ru-RU" sz="2000" dirty="0">
                <a:solidFill>
                  <a:schemeClr val="bg1"/>
                </a:solidFill>
              </a:rPr>
              <a:t>Побережье Каспийского моря занимают </a:t>
            </a:r>
            <a:r>
              <a:rPr lang="ru-RU" sz="2000" b="1" dirty="0">
                <a:solidFill>
                  <a:schemeClr val="tx2">
                    <a:lumMod val="50000"/>
                  </a:schemeClr>
                </a:solidFill>
              </a:rPr>
              <a:t>полупустыни. </a:t>
            </a:r>
          </a:p>
          <a:p>
            <a:r>
              <a:rPr lang="ru-RU" sz="2000" dirty="0">
                <a:solidFill>
                  <a:schemeClr val="bg1"/>
                </a:solidFill>
              </a:rPr>
              <a:t>Они заняты под пастбища для выпаса овец.</a:t>
            </a:r>
          </a:p>
        </p:txBody>
      </p:sp>
    </p:spTree>
    <p:extLst>
      <p:ext uri="{BB962C8B-B14F-4D97-AF65-F5344CB8AC3E}">
        <p14:creationId xmlns:p14="http://schemas.microsoft.com/office/powerpoint/2010/main" val="42062434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E01DAE8-9B5D-43C0-A3C2-DC1E1F2CA2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19156"/>
            <a:ext cx="7249886" cy="4848505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A1770CD-98DC-4B9E-B436-E1EEAA171A0C}"/>
              </a:ext>
            </a:extLst>
          </p:cNvPr>
          <p:cNvSpPr/>
          <p:nvPr/>
        </p:nvSpPr>
        <p:spPr>
          <a:xfrm>
            <a:off x="7249886" y="1735030"/>
            <a:ext cx="4223657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</a:rPr>
              <a:t>Для гор Большого Кавказа </a:t>
            </a:r>
            <a:r>
              <a:rPr lang="ru-RU" sz="2000" b="1" dirty="0">
                <a:solidFill>
                  <a:schemeClr val="tx2">
                    <a:lumMod val="50000"/>
                  </a:schemeClr>
                </a:solidFill>
              </a:rPr>
              <a:t>характерна высотная поясность</a:t>
            </a:r>
            <a:r>
              <a:rPr lang="ru-RU" sz="2000" dirty="0">
                <a:solidFill>
                  <a:schemeClr val="bg1"/>
                </a:solidFill>
              </a:rPr>
              <a:t>. </a:t>
            </a:r>
          </a:p>
          <a:p>
            <a:r>
              <a:rPr lang="ru-RU" sz="2000" dirty="0">
                <a:solidFill>
                  <a:schemeClr val="bg1"/>
                </a:solidFill>
              </a:rPr>
              <a:t>В нижнем поясе расположены </a:t>
            </a:r>
            <a:r>
              <a:rPr lang="ru-RU" sz="2000" b="1" dirty="0">
                <a:solidFill>
                  <a:schemeClr val="tx2">
                    <a:lumMod val="50000"/>
                  </a:schemeClr>
                </a:solidFill>
              </a:rPr>
              <a:t>широколиственные леса</a:t>
            </a:r>
            <a:r>
              <a:rPr lang="ru-RU" sz="2000" dirty="0">
                <a:solidFill>
                  <a:schemeClr val="bg1"/>
                </a:solidFill>
              </a:rPr>
              <a:t>, где из пород деревьев преобладает дуб. </a:t>
            </a:r>
          </a:p>
          <a:p>
            <a:endParaRPr lang="ru-RU" sz="2000" dirty="0">
              <a:solidFill>
                <a:schemeClr val="bg1"/>
              </a:solidFill>
            </a:endParaRPr>
          </a:p>
          <a:p>
            <a:r>
              <a:rPr lang="ru-RU" sz="2000" b="1" dirty="0">
                <a:solidFill>
                  <a:schemeClr val="tx2">
                    <a:lumMod val="50000"/>
                  </a:schemeClr>
                </a:solidFill>
              </a:rPr>
              <a:t>Буковые леса </a:t>
            </a:r>
            <a:r>
              <a:rPr lang="ru-RU" sz="2000" dirty="0">
                <a:solidFill>
                  <a:schemeClr val="bg1"/>
                </a:solidFill>
              </a:rPr>
              <a:t>располагаются выше и постепенно сменяются </a:t>
            </a:r>
            <a:r>
              <a:rPr lang="ru-RU" sz="2000" b="1" dirty="0">
                <a:solidFill>
                  <a:schemeClr val="tx2">
                    <a:lumMod val="50000"/>
                  </a:schemeClr>
                </a:solidFill>
              </a:rPr>
              <a:t>смешанными</a:t>
            </a:r>
            <a:r>
              <a:rPr lang="ru-RU" sz="2000" dirty="0">
                <a:solidFill>
                  <a:schemeClr val="bg1"/>
                </a:solidFill>
              </a:rPr>
              <a:t>, а затем </a:t>
            </a:r>
            <a:r>
              <a:rPr lang="ru-RU" sz="2000" b="1" dirty="0">
                <a:solidFill>
                  <a:schemeClr val="tx2">
                    <a:lumMod val="50000"/>
                  </a:schemeClr>
                </a:solidFill>
              </a:rPr>
              <a:t>елово-пихтовыми. </a:t>
            </a:r>
          </a:p>
          <a:p>
            <a:r>
              <a:rPr lang="ru-RU" sz="2000" dirty="0">
                <a:solidFill>
                  <a:schemeClr val="bg1"/>
                </a:solidFill>
              </a:rPr>
              <a:t>За лесной зоной на высоте 2000–2200 м начинаются пышные </a:t>
            </a:r>
            <a:r>
              <a:rPr lang="ru-RU" sz="2000" b="1" dirty="0">
                <a:solidFill>
                  <a:schemeClr val="tx2">
                    <a:lumMod val="50000"/>
                  </a:schemeClr>
                </a:solidFill>
              </a:rPr>
              <a:t>субальпийские луга. </a:t>
            </a:r>
          </a:p>
          <a:p>
            <a:endParaRPr lang="ru-RU" sz="2000" dirty="0">
              <a:solidFill>
                <a:schemeClr val="bg1"/>
              </a:solidFill>
            </a:endParaRPr>
          </a:p>
          <a:p>
            <a:r>
              <a:rPr lang="ru-RU" sz="2000" dirty="0">
                <a:solidFill>
                  <a:schemeClr val="bg1"/>
                </a:solidFill>
              </a:rPr>
              <a:t>Выше лугов лежит пояс </a:t>
            </a:r>
            <a:r>
              <a:rPr lang="ru-RU" sz="2000" b="1" dirty="0">
                <a:solidFill>
                  <a:schemeClr val="tx2">
                    <a:lumMod val="50000"/>
                  </a:schemeClr>
                </a:solidFill>
              </a:rPr>
              <a:t>снежников и ледников</a:t>
            </a:r>
            <a:r>
              <a:rPr lang="ru-RU" sz="200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BD0243B-48EF-2AAC-8606-47912CA8A9F7}"/>
              </a:ext>
            </a:extLst>
          </p:cNvPr>
          <p:cNvSpPr/>
          <p:nvPr/>
        </p:nvSpPr>
        <p:spPr>
          <a:xfrm>
            <a:off x="559653" y="865324"/>
            <a:ext cx="362990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C00000"/>
                </a:solidFill>
              </a:rPr>
              <a:t>ПРИРОДНЫЕ ЗОНЫ</a:t>
            </a:r>
          </a:p>
        </p:txBody>
      </p:sp>
    </p:spTree>
    <p:extLst>
      <p:ext uri="{BB962C8B-B14F-4D97-AF65-F5344CB8AC3E}">
        <p14:creationId xmlns:p14="http://schemas.microsoft.com/office/powerpoint/2010/main" val="7754559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C34DFCC-16B3-4840-9AAC-3192AB2EB6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269" y="165370"/>
            <a:ext cx="10773262" cy="669263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40943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44F94A5-ACB3-4A3A-9DC5-D16E754FB5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1237" y="3424237"/>
            <a:ext cx="9525" cy="952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C12C3D7-936E-444C-914E-2B654B4151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3637" y="3576637"/>
            <a:ext cx="9525" cy="952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6A90405-7D87-44D9-95F4-825EEC0E3C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551" y="1005691"/>
            <a:ext cx="8070467" cy="516094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E2ADCADF-B7A0-407D-9E84-82FEAE609F21}"/>
              </a:ext>
            </a:extLst>
          </p:cNvPr>
          <p:cNvSpPr/>
          <p:nvPr/>
        </p:nvSpPr>
        <p:spPr>
          <a:xfrm>
            <a:off x="8297334" y="951006"/>
            <a:ext cx="370840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</a:rPr>
              <a:t>Для полуострова Крым характерны 2 вида ландшафтов: </a:t>
            </a:r>
            <a:r>
              <a:rPr lang="ru-RU" sz="2000" b="1" dirty="0">
                <a:solidFill>
                  <a:schemeClr val="tx2">
                    <a:lumMod val="50000"/>
                  </a:schemeClr>
                </a:solidFill>
              </a:rPr>
              <a:t>степной и горный</a:t>
            </a:r>
            <a:r>
              <a:rPr lang="ru-RU" sz="2000" dirty="0">
                <a:solidFill>
                  <a:schemeClr val="bg1"/>
                </a:solidFill>
              </a:rPr>
              <a:t>. </a:t>
            </a:r>
          </a:p>
          <a:p>
            <a:endParaRPr lang="ru-RU" sz="2000" b="1" dirty="0">
              <a:solidFill>
                <a:schemeClr val="bg1"/>
              </a:solidFill>
            </a:endParaRPr>
          </a:p>
          <a:p>
            <a:r>
              <a:rPr lang="ru-RU" sz="2000" b="1" dirty="0">
                <a:solidFill>
                  <a:schemeClr val="tx2">
                    <a:lumMod val="50000"/>
                  </a:schemeClr>
                </a:solidFill>
              </a:rPr>
              <a:t>Тёмно-каштановые почвы </a:t>
            </a:r>
            <a:r>
              <a:rPr lang="ru-RU" sz="2000" dirty="0">
                <a:solidFill>
                  <a:schemeClr val="bg1"/>
                </a:solidFill>
              </a:rPr>
              <a:t>распространены в северной части полуострова, южнее располагаются </a:t>
            </a:r>
            <a:r>
              <a:rPr lang="ru-RU" sz="2000" b="1" dirty="0">
                <a:solidFill>
                  <a:schemeClr val="tx2">
                    <a:lumMod val="50000"/>
                  </a:schemeClr>
                </a:solidFill>
              </a:rPr>
              <a:t>чернозёмы</a:t>
            </a:r>
            <a:r>
              <a:rPr lang="ru-RU" sz="2000" dirty="0">
                <a:solidFill>
                  <a:schemeClr val="bg1"/>
                </a:solidFill>
              </a:rPr>
              <a:t>, в горной местности — </a:t>
            </a:r>
            <a:r>
              <a:rPr lang="ru-RU" sz="2000" b="1" dirty="0">
                <a:solidFill>
                  <a:schemeClr val="tx2">
                    <a:lumMod val="50000"/>
                  </a:schemeClr>
                </a:solidFill>
              </a:rPr>
              <a:t>бурые горно-лесные</a:t>
            </a:r>
            <a:r>
              <a:rPr lang="ru-RU" sz="2000" dirty="0">
                <a:solidFill>
                  <a:schemeClr val="bg1"/>
                </a:solidFill>
              </a:rPr>
              <a:t>. </a:t>
            </a:r>
            <a:r>
              <a:rPr lang="ru-RU" sz="2000" b="1" dirty="0">
                <a:solidFill>
                  <a:schemeClr val="tx2">
                    <a:lumMod val="50000"/>
                  </a:schemeClr>
                </a:solidFill>
              </a:rPr>
              <a:t>Солончаки</a:t>
            </a:r>
            <a:r>
              <a:rPr lang="ru-RU" sz="2000" dirty="0">
                <a:solidFill>
                  <a:schemeClr val="bg1"/>
                </a:solidFill>
              </a:rPr>
              <a:t> характерны для </a:t>
            </a:r>
            <a:r>
              <a:rPr lang="ru-RU" sz="2000" dirty="0" err="1">
                <a:solidFill>
                  <a:schemeClr val="bg1"/>
                </a:solidFill>
              </a:rPr>
              <a:t>Присивашской</a:t>
            </a:r>
            <a:r>
              <a:rPr lang="ru-RU" sz="2000" dirty="0">
                <a:solidFill>
                  <a:schemeClr val="bg1"/>
                </a:solidFill>
              </a:rPr>
              <a:t> равнины. </a:t>
            </a:r>
          </a:p>
          <a:p>
            <a:endParaRPr lang="ru-RU" sz="2000" dirty="0">
              <a:solidFill>
                <a:schemeClr val="bg1"/>
              </a:solidFill>
            </a:endParaRPr>
          </a:p>
          <a:p>
            <a:r>
              <a:rPr lang="ru-RU" sz="2000" dirty="0">
                <a:solidFill>
                  <a:schemeClr val="bg1"/>
                </a:solidFill>
              </a:rPr>
              <a:t>Также в Крыму имеются </a:t>
            </a:r>
            <a:r>
              <a:rPr lang="ru-RU" sz="2000" b="1" dirty="0">
                <a:solidFill>
                  <a:schemeClr val="tx2">
                    <a:lumMod val="50000"/>
                  </a:schemeClr>
                </a:solidFill>
              </a:rPr>
              <a:t>полупустыни и широколиственные леса.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38250390-4818-F21A-2A41-122535E7E0C7}"/>
              </a:ext>
            </a:extLst>
          </p:cNvPr>
          <p:cNvSpPr/>
          <p:nvPr/>
        </p:nvSpPr>
        <p:spPr>
          <a:xfrm>
            <a:off x="465880" y="193678"/>
            <a:ext cx="362990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C00000"/>
                </a:solidFill>
              </a:rPr>
              <a:t>ПРИРОДНЫЕ ЗОНЫ</a:t>
            </a:r>
          </a:p>
        </p:txBody>
      </p:sp>
    </p:spTree>
    <p:extLst>
      <p:ext uri="{BB962C8B-B14F-4D97-AF65-F5344CB8AC3E}">
        <p14:creationId xmlns:p14="http://schemas.microsoft.com/office/powerpoint/2010/main" val="15360977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793E16F9-4408-4002-A82D-75F7ED9A4CCE}"/>
              </a:ext>
            </a:extLst>
          </p:cNvPr>
          <p:cNvSpPr/>
          <p:nvPr/>
        </p:nvSpPr>
        <p:spPr>
          <a:xfrm>
            <a:off x="8351898" y="664104"/>
            <a:ext cx="35654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</a:rPr>
              <a:t>МИНЕРАЛЬНЫЕ РЕСУРСЫ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44F94A5-ACB3-4A3A-9DC5-D16E754FB5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1237" y="3424237"/>
            <a:ext cx="9525" cy="952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C12C3D7-936E-444C-914E-2B654B4151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3637" y="3576637"/>
            <a:ext cx="9525" cy="952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3A3A7B5-5A4B-4FAF-988B-09DCDD3078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4104"/>
            <a:ext cx="8092439" cy="552026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F4D1D2D1-7E6C-4BCE-B34F-D8B8187A47CD}"/>
              </a:ext>
            </a:extLst>
          </p:cNvPr>
          <p:cNvSpPr/>
          <p:nvPr/>
        </p:nvSpPr>
        <p:spPr>
          <a:xfrm>
            <a:off x="8246532" y="1980329"/>
            <a:ext cx="3776133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</a:rPr>
              <a:t>Это </a:t>
            </a:r>
            <a:r>
              <a:rPr lang="ru-RU" sz="2000" b="1" dirty="0">
                <a:solidFill>
                  <a:schemeClr val="tx2">
                    <a:lumMod val="50000"/>
                  </a:schemeClr>
                </a:solidFill>
              </a:rPr>
              <a:t>каменный уголь</a:t>
            </a:r>
            <a:r>
              <a:rPr lang="ru-RU" sz="2000" dirty="0">
                <a:solidFill>
                  <a:schemeClr val="bg1"/>
                </a:solidFill>
              </a:rPr>
              <a:t> (добывают в Новочеркасске, Шахтах), </a:t>
            </a:r>
          </a:p>
          <a:p>
            <a:r>
              <a:rPr lang="ru-RU" sz="2000" b="1" dirty="0">
                <a:solidFill>
                  <a:schemeClr val="tx2">
                    <a:lumMod val="50000"/>
                  </a:schemeClr>
                </a:solidFill>
              </a:rPr>
              <a:t>газ</a:t>
            </a:r>
            <a:r>
              <a:rPr lang="ru-RU" sz="2000" dirty="0">
                <a:solidFill>
                  <a:schemeClr val="bg1"/>
                </a:solidFill>
              </a:rPr>
              <a:t> (в Тахте, Мирном, Южно-Сухокумске), </a:t>
            </a:r>
            <a:r>
              <a:rPr lang="ru-RU" sz="2000" b="1" dirty="0">
                <a:solidFill>
                  <a:schemeClr val="tx2">
                    <a:lumMod val="50000"/>
                  </a:schemeClr>
                </a:solidFill>
              </a:rPr>
              <a:t>нефть </a:t>
            </a:r>
            <a:r>
              <a:rPr lang="ru-RU" sz="2000" dirty="0">
                <a:solidFill>
                  <a:schemeClr val="bg1"/>
                </a:solidFill>
              </a:rPr>
              <a:t>(в Грозном, Южно-Сухокумске). </a:t>
            </a:r>
          </a:p>
          <a:p>
            <a:endParaRPr lang="ru-RU" sz="2000" dirty="0">
              <a:solidFill>
                <a:schemeClr val="bg1"/>
              </a:solidFill>
            </a:endParaRPr>
          </a:p>
          <a:p>
            <a:r>
              <a:rPr lang="ru-RU" sz="2000" dirty="0">
                <a:solidFill>
                  <a:schemeClr val="bg1"/>
                </a:solidFill>
              </a:rPr>
              <a:t>Рудные полезные ископаемые представлены </a:t>
            </a:r>
            <a:r>
              <a:rPr lang="ru-RU" sz="2000" b="1" dirty="0">
                <a:solidFill>
                  <a:schemeClr val="tx2">
                    <a:lumMod val="50000"/>
                  </a:schemeClr>
                </a:solidFill>
              </a:rPr>
              <a:t>вольфрамом и молибденом</a:t>
            </a:r>
            <a:r>
              <a:rPr lang="ru-RU" sz="2000" dirty="0">
                <a:solidFill>
                  <a:schemeClr val="bg1"/>
                </a:solidFill>
              </a:rPr>
              <a:t> (добывают в Тырныаузе), </a:t>
            </a:r>
            <a:r>
              <a:rPr lang="ru-RU" sz="2000" b="1" dirty="0">
                <a:solidFill>
                  <a:schemeClr val="tx2">
                    <a:lumMod val="50000"/>
                  </a:schemeClr>
                </a:solidFill>
              </a:rPr>
              <a:t>полиметаллическими рудами </a:t>
            </a:r>
            <a:r>
              <a:rPr lang="ru-RU" sz="2000" dirty="0">
                <a:solidFill>
                  <a:schemeClr val="bg1"/>
                </a:solidFill>
              </a:rPr>
              <a:t>(в Нальчике).</a:t>
            </a:r>
          </a:p>
        </p:txBody>
      </p:sp>
    </p:spTree>
    <p:extLst>
      <p:ext uri="{BB962C8B-B14F-4D97-AF65-F5344CB8AC3E}">
        <p14:creationId xmlns:p14="http://schemas.microsoft.com/office/powerpoint/2010/main" val="17551168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44F94A5-ACB3-4A3A-9DC5-D16E754FB5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1237" y="3424237"/>
            <a:ext cx="9525" cy="952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C12C3D7-936E-444C-914E-2B654B4151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3637" y="3576637"/>
            <a:ext cx="9525" cy="9525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6493EBF-4790-45E9-B8BA-58357E331BEF}"/>
              </a:ext>
            </a:extLst>
          </p:cNvPr>
          <p:cNvSpPr/>
          <p:nvPr/>
        </p:nvSpPr>
        <p:spPr>
          <a:xfrm>
            <a:off x="454520" y="1875289"/>
            <a:ext cx="4047067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err="1">
                <a:solidFill>
                  <a:schemeClr val="bg1"/>
                </a:solidFill>
              </a:rPr>
              <a:t>Тырныаузское</a:t>
            </a:r>
            <a:r>
              <a:rPr lang="ru-RU" sz="2000" dirty="0">
                <a:solidFill>
                  <a:schemeClr val="bg1"/>
                </a:solidFill>
              </a:rPr>
              <a:t> месторождение </a:t>
            </a:r>
            <a:r>
              <a:rPr lang="ru-RU" sz="2000" b="1" dirty="0" err="1">
                <a:solidFill>
                  <a:schemeClr val="tx2">
                    <a:lumMod val="50000"/>
                  </a:schemeClr>
                </a:solidFill>
              </a:rPr>
              <a:t>вольфрамо</a:t>
            </a:r>
            <a:r>
              <a:rPr lang="ru-RU" sz="2000" b="1" dirty="0">
                <a:solidFill>
                  <a:schemeClr val="tx2">
                    <a:lumMod val="50000"/>
                  </a:schemeClr>
                </a:solidFill>
              </a:rPr>
              <a:t>-молибденовых руд</a:t>
            </a:r>
            <a:r>
              <a:rPr lang="ru-RU" sz="2000" dirty="0">
                <a:solidFill>
                  <a:schemeClr val="bg1"/>
                </a:solidFill>
              </a:rPr>
              <a:t> в Республике Кабардино-Балкария — крупнейшее в России. </a:t>
            </a:r>
          </a:p>
          <a:p>
            <a:endParaRPr lang="ru-RU" sz="2000" dirty="0">
              <a:solidFill>
                <a:schemeClr val="bg1"/>
              </a:solidFill>
            </a:endParaRPr>
          </a:p>
          <a:p>
            <a:r>
              <a:rPr lang="ru-RU" sz="2000" dirty="0">
                <a:solidFill>
                  <a:schemeClr val="bg1"/>
                </a:solidFill>
              </a:rPr>
              <a:t>На него приходится почти </a:t>
            </a:r>
            <a:r>
              <a:rPr lang="ru-RU" sz="2000" b="1" dirty="0">
                <a:solidFill>
                  <a:schemeClr val="tx2">
                    <a:lumMod val="50000"/>
                  </a:schemeClr>
                </a:solidFill>
              </a:rPr>
              <a:t>37% разведанных запасов страны</a:t>
            </a:r>
            <a:r>
              <a:rPr lang="ru-RU" sz="2000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F04A09C-696B-40B6-9754-F70981D435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0371" y="1040983"/>
            <a:ext cx="7571908" cy="509035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6A038667-8CA3-92FB-7379-9149D96E3455}"/>
              </a:ext>
            </a:extLst>
          </p:cNvPr>
          <p:cNvSpPr/>
          <p:nvPr/>
        </p:nvSpPr>
        <p:spPr>
          <a:xfrm>
            <a:off x="231155" y="1040983"/>
            <a:ext cx="41304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</a:rPr>
              <a:t>МИНЕРАЛЬНЫЕ РЕСУРСЫ</a:t>
            </a:r>
          </a:p>
        </p:txBody>
      </p:sp>
    </p:spTree>
    <p:extLst>
      <p:ext uri="{BB962C8B-B14F-4D97-AF65-F5344CB8AC3E}">
        <p14:creationId xmlns:p14="http://schemas.microsoft.com/office/powerpoint/2010/main" val="37615761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793E16F9-4408-4002-A82D-75F7ED9A4CCE}"/>
              </a:ext>
            </a:extLst>
          </p:cNvPr>
          <p:cNvSpPr/>
          <p:nvPr/>
        </p:nvSpPr>
        <p:spPr>
          <a:xfrm>
            <a:off x="750997" y="960556"/>
            <a:ext cx="304448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</a:rPr>
              <a:t>ВОДНЫЕ РЕСУРСЫ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44F94A5-ACB3-4A3A-9DC5-D16E754FB5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1237" y="3424237"/>
            <a:ext cx="9525" cy="952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C12C3D7-936E-444C-914E-2B654B4151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3637" y="3576637"/>
            <a:ext cx="9525" cy="952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4CFF42B-F68C-4465-8C44-E94CE6A08D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9001" y="889235"/>
            <a:ext cx="7395031" cy="508905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10B7099-7FB1-47C2-B56B-68CDEC51D38C}"/>
              </a:ext>
            </a:extLst>
          </p:cNvPr>
          <p:cNvSpPr txBox="1"/>
          <p:nvPr/>
        </p:nvSpPr>
        <p:spPr>
          <a:xfrm>
            <a:off x="423333" y="5503333"/>
            <a:ext cx="23706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Дон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E04D21B3-5044-4B68-871E-E733385F5801}"/>
              </a:ext>
            </a:extLst>
          </p:cNvPr>
          <p:cNvSpPr/>
          <p:nvPr/>
        </p:nvSpPr>
        <p:spPr>
          <a:xfrm>
            <a:off x="610768" y="2074705"/>
            <a:ext cx="3539067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</a:rPr>
              <a:t>Горные реки используются для орошений и запаса водных ресурсов. </a:t>
            </a:r>
          </a:p>
          <a:p>
            <a:endParaRPr lang="ru-RU" sz="2000" dirty="0">
              <a:solidFill>
                <a:schemeClr val="bg1"/>
              </a:solidFill>
            </a:endParaRPr>
          </a:p>
          <a:p>
            <a:r>
              <a:rPr lang="ru-RU" sz="2000" dirty="0">
                <a:solidFill>
                  <a:schemeClr val="bg1"/>
                </a:solidFill>
              </a:rPr>
              <a:t>Источником питания являются талые ледниковые и снеговые воды. </a:t>
            </a:r>
          </a:p>
        </p:txBody>
      </p:sp>
    </p:spTree>
    <p:extLst>
      <p:ext uri="{BB962C8B-B14F-4D97-AF65-F5344CB8AC3E}">
        <p14:creationId xmlns:p14="http://schemas.microsoft.com/office/powerpoint/2010/main" val="8546483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A8D73F40-FBEB-06BC-5555-69B97736EE99}"/>
              </a:ext>
            </a:extLst>
          </p:cNvPr>
          <p:cNvSpPr/>
          <p:nvPr/>
        </p:nvSpPr>
        <p:spPr>
          <a:xfrm rot="2913667">
            <a:off x="1069601" y="1162368"/>
            <a:ext cx="1284051" cy="130269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82656F1F-15DB-D918-ED99-FE6E18D01730}"/>
              </a:ext>
            </a:extLst>
          </p:cNvPr>
          <p:cNvSpPr/>
          <p:nvPr/>
        </p:nvSpPr>
        <p:spPr>
          <a:xfrm rot="2913667">
            <a:off x="506672" y="954995"/>
            <a:ext cx="1284051" cy="130269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793E16F9-4408-4002-A82D-75F7ED9A4CCE}"/>
              </a:ext>
            </a:extLst>
          </p:cNvPr>
          <p:cNvSpPr/>
          <p:nvPr/>
        </p:nvSpPr>
        <p:spPr>
          <a:xfrm>
            <a:off x="2581395" y="770004"/>
            <a:ext cx="29513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</a:rPr>
              <a:t>ЛЕСНЫЕ РЕСУРСЫ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44F94A5-ACB3-4A3A-9DC5-D16E754FB5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1237" y="3424237"/>
            <a:ext cx="9525" cy="952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C12C3D7-936E-444C-914E-2B654B4151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3637" y="3576637"/>
            <a:ext cx="9525" cy="952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98D9048-9900-4710-807C-7E6CEB8101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726" y="1585685"/>
            <a:ext cx="6413421" cy="45783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E06ED26E-F159-4467-AEBB-99E599163CE3}"/>
              </a:ext>
            </a:extLst>
          </p:cNvPr>
          <p:cNvSpPr/>
          <p:nvPr/>
        </p:nvSpPr>
        <p:spPr>
          <a:xfrm>
            <a:off x="6773333" y="770006"/>
            <a:ext cx="5418667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</a:rPr>
              <a:t>Лесные ресурсы Европейского Юга невелики. </a:t>
            </a:r>
            <a:r>
              <a:rPr lang="ru-RU" sz="2000" b="1" dirty="0">
                <a:solidFill>
                  <a:schemeClr val="tx2">
                    <a:lumMod val="50000"/>
                  </a:schemeClr>
                </a:solidFill>
              </a:rPr>
              <a:t>65% лесов — высокогорные (бук, дуб, граб, ясень</a:t>
            </a:r>
            <a:r>
              <a:rPr lang="ru-RU" sz="2000" dirty="0">
                <a:solidFill>
                  <a:schemeClr val="bg1"/>
                </a:solidFill>
              </a:rPr>
              <a:t>).</a:t>
            </a:r>
          </a:p>
          <a:p>
            <a:endParaRPr lang="ru-RU" sz="2000" dirty="0">
              <a:solidFill>
                <a:schemeClr val="bg1"/>
              </a:solidFill>
            </a:endParaRPr>
          </a:p>
          <a:p>
            <a:r>
              <a:rPr lang="ru-RU" sz="2000" b="1" dirty="0">
                <a:solidFill>
                  <a:schemeClr val="tx2">
                    <a:lumMod val="50000"/>
                  </a:schemeClr>
                </a:solidFill>
              </a:rPr>
              <a:t>Субтропические леса </a:t>
            </a:r>
            <a:r>
              <a:rPr lang="ru-RU" sz="2000" dirty="0">
                <a:solidFill>
                  <a:schemeClr val="bg1"/>
                </a:solidFill>
              </a:rPr>
              <a:t>занимают небольшую территорию на юге Крыма и Черноморском побережье Кавказа. В горах леса занимают наибольшую площадь благодаря высотной поясности.</a:t>
            </a:r>
          </a:p>
          <a:p>
            <a:endParaRPr lang="ru-RU" sz="2000" dirty="0">
              <a:solidFill>
                <a:schemeClr val="bg1"/>
              </a:solidFill>
            </a:endParaRPr>
          </a:p>
          <a:p>
            <a:r>
              <a:rPr lang="ru-RU" sz="2000" dirty="0">
                <a:solidFill>
                  <a:schemeClr val="bg1"/>
                </a:solidFill>
              </a:rPr>
              <a:t>Наиболее разнообразны по породному составу леса Кавказа, поднимающиеся до высоты 2000–2200 м. Здесь произрастает </a:t>
            </a:r>
            <a:r>
              <a:rPr lang="ru-RU" sz="2000" b="1" dirty="0">
                <a:solidFill>
                  <a:schemeClr val="tx2">
                    <a:lumMod val="50000"/>
                  </a:schemeClr>
                </a:solidFill>
              </a:rPr>
              <a:t>дуб (грузинский, имеретинский и </a:t>
            </a:r>
            <a:r>
              <a:rPr lang="ru-RU" sz="2000" b="1" dirty="0" err="1">
                <a:solidFill>
                  <a:schemeClr val="tx2">
                    <a:lumMod val="50000"/>
                  </a:schemeClr>
                </a:solidFill>
              </a:rPr>
              <a:t>Гартвиса</a:t>
            </a:r>
            <a:r>
              <a:rPr lang="ru-RU" sz="2000" b="1" dirty="0">
                <a:solidFill>
                  <a:schemeClr val="tx2">
                    <a:lumMod val="50000"/>
                  </a:schemeClr>
                </a:solidFill>
              </a:rPr>
              <a:t>), бук восточный, пихта кавказская, каштан съедобный, </a:t>
            </a:r>
            <a:r>
              <a:rPr lang="ru-RU" sz="2000" b="1" dirty="0" err="1">
                <a:solidFill>
                  <a:schemeClr val="tx2">
                    <a:lumMod val="50000"/>
                  </a:schemeClr>
                </a:solidFill>
              </a:rPr>
              <a:t>тисс</a:t>
            </a:r>
            <a:r>
              <a:rPr lang="ru-RU" sz="2000" b="1" dirty="0">
                <a:solidFill>
                  <a:schemeClr val="tx2">
                    <a:lumMod val="50000"/>
                  </a:schemeClr>
                </a:solidFill>
              </a:rPr>
              <a:t> ягодный, ель восточная, сосна крючковатая, граб кавказский, груша кавказская, липа кавказская, яблоня восточная и другие</a:t>
            </a:r>
            <a:r>
              <a:rPr lang="ru-RU" sz="200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FC49632-C7C2-E442-5B50-DBF9C68A3608}"/>
              </a:ext>
            </a:extLst>
          </p:cNvPr>
          <p:cNvSpPr/>
          <p:nvPr/>
        </p:nvSpPr>
        <p:spPr>
          <a:xfrm>
            <a:off x="201726" y="509453"/>
            <a:ext cx="785394" cy="78377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5057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44F94A5-ACB3-4A3A-9DC5-D16E754FB5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1237" y="3424237"/>
            <a:ext cx="9525" cy="952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C12C3D7-936E-444C-914E-2B654B4151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3637" y="3576637"/>
            <a:ext cx="9525" cy="952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34E28D5-2C27-4E80-A834-AEB586046C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37" r="1358" b="2209"/>
          <a:stretch/>
        </p:blipFill>
        <p:spPr>
          <a:xfrm>
            <a:off x="228600" y="1118722"/>
            <a:ext cx="6860683" cy="493487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EBB28A4D-A95E-499B-B4B8-A098D4F1DFB4}"/>
              </a:ext>
            </a:extLst>
          </p:cNvPr>
          <p:cNvSpPr/>
          <p:nvPr/>
        </p:nvSpPr>
        <p:spPr>
          <a:xfrm>
            <a:off x="7249886" y="770006"/>
            <a:ext cx="4713513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</a:rPr>
              <a:t>Почвенные ресурсы Европейского Юга представлены </a:t>
            </a:r>
            <a:r>
              <a:rPr lang="ru-RU" sz="2000" b="1" dirty="0">
                <a:solidFill>
                  <a:schemeClr val="tx2">
                    <a:lumMod val="50000"/>
                  </a:schemeClr>
                </a:solidFill>
              </a:rPr>
              <a:t>чернозёмами (47%) </a:t>
            </a:r>
            <a:r>
              <a:rPr lang="ru-RU" sz="2000" dirty="0">
                <a:solidFill>
                  <a:schemeClr val="bg1"/>
                </a:solidFill>
              </a:rPr>
              <a:t>и </a:t>
            </a:r>
            <a:r>
              <a:rPr lang="ru-RU" sz="2000" b="1" dirty="0">
                <a:solidFill>
                  <a:schemeClr val="tx2">
                    <a:lumMod val="50000"/>
                  </a:schemeClr>
                </a:solidFill>
              </a:rPr>
              <a:t>каштановыми почвами (18%).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b="1" dirty="0">
                <a:solidFill>
                  <a:schemeClr val="tx2">
                    <a:lumMod val="50000"/>
                  </a:schemeClr>
                </a:solidFill>
              </a:rPr>
              <a:t>Бурые почвы с солонцами и солончаками </a:t>
            </a:r>
            <a:r>
              <a:rPr lang="ru-RU" sz="2000" dirty="0">
                <a:solidFill>
                  <a:schemeClr val="bg1"/>
                </a:solidFill>
              </a:rPr>
              <a:t>встречаются в полупустынных районах Ставрополья и Дагестана.</a:t>
            </a:r>
          </a:p>
          <a:p>
            <a:endParaRPr lang="ru-RU" sz="2000" dirty="0">
              <a:solidFill>
                <a:schemeClr val="bg1"/>
              </a:solidFill>
            </a:endParaRPr>
          </a:p>
          <a:p>
            <a:r>
              <a:rPr lang="ru-RU" sz="2000" dirty="0">
                <a:solidFill>
                  <a:schemeClr val="bg1"/>
                </a:solidFill>
              </a:rPr>
              <a:t>В горах наблюдается смена почв с высотой. В нижних частях гор распространены горные чернозёмы, а на востоке и каштановые почвы. Выше их сменяют разнообразные г</a:t>
            </a:r>
            <a:r>
              <a:rPr lang="ru-RU" sz="2000" b="1" dirty="0">
                <a:solidFill>
                  <a:schemeClr val="tx2">
                    <a:lumMod val="50000"/>
                  </a:schemeClr>
                </a:solidFill>
              </a:rPr>
              <a:t>орно-лесные почвы</a:t>
            </a:r>
            <a:r>
              <a:rPr lang="ru-RU" sz="2000" dirty="0">
                <a:solidFill>
                  <a:schemeClr val="bg1"/>
                </a:solidFill>
              </a:rPr>
              <a:t>. На Черноморском побережье Кавказа (юго-восточнее Туапсе) в нижних частях гор встречаются почвы влажных субтропиков — </a:t>
            </a:r>
            <a:r>
              <a:rPr lang="ru-RU" sz="2000" b="1" dirty="0">
                <a:solidFill>
                  <a:schemeClr val="tx2">
                    <a:lumMod val="50000"/>
                  </a:schemeClr>
                </a:solidFill>
              </a:rPr>
              <a:t>желтозёмы</a:t>
            </a:r>
            <a:r>
              <a:rPr lang="ru-RU" sz="2000" dirty="0">
                <a:solidFill>
                  <a:schemeClr val="bg1"/>
                </a:solidFill>
              </a:rPr>
              <a:t>. В верхних частях гор лесные почвы уступают место </a:t>
            </a:r>
            <a:r>
              <a:rPr lang="ru-RU" sz="2000" b="1" dirty="0">
                <a:solidFill>
                  <a:schemeClr val="tx2">
                    <a:lumMod val="50000"/>
                  </a:schemeClr>
                </a:solidFill>
              </a:rPr>
              <a:t>горно-луговым</a:t>
            </a:r>
            <a:r>
              <a:rPr lang="ru-RU" sz="200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94A1B6C-A48C-7570-5B4C-0D2B938A0165}"/>
              </a:ext>
            </a:extLst>
          </p:cNvPr>
          <p:cNvSpPr/>
          <p:nvPr/>
        </p:nvSpPr>
        <p:spPr>
          <a:xfrm>
            <a:off x="509553" y="342734"/>
            <a:ext cx="364356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</a:rPr>
              <a:t>ПОЧВЕННЫЕ РЕСУРСЫ</a:t>
            </a:r>
          </a:p>
        </p:txBody>
      </p:sp>
    </p:spTree>
    <p:extLst>
      <p:ext uri="{BB962C8B-B14F-4D97-AF65-F5344CB8AC3E}">
        <p14:creationId xmlns:p14="http://schemas.microsoft.com/office/powerpoint/2010/main" val="10136304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90B28F38-A5A7-2E45-D803-058DF937AF04}"/>
              </a:ext>
            </a:extLst>
          </p:cNvPr>
          <p:cNvSpPr/>
          <p:nvPr/>
        </p:nvSpPr>
        <p:spPr>
          <a:xfrm rot="2913667">
            <a:off x="8252009" y="5085192"/>
            <a:ext cx="1284051" cy="13026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8FDC37E1-128A-DD33-B9E4-3B3BCEEAEC12}"/>
              </a:ext>
            </a:extLst>
          </p:cNvPr>
          <p:cNvSpPr/>
          <p:nvPr/>
        </p:nvSpPr>
        <p:spPr>
          <a:xfrm rot="2913667">
            <a:off x="8828731" y="5085192"/>
            <a:ext cx="1284051" cy="130269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86468D89-AF1E-7E95-39B5-D4A95941785A}"/>
              </a:ext>
            </a:extLst>
          </p:cNvPr>
          <p:cNvSpPr/>
          <p:nvPr/>
        </p:nvSpPr>
        <p:spPr>
          <a:xfrm rot="2913667">
            <a:off x="9165206" y="902564"/>
            <a:ext cx="1284051" cy="130269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87969ED-9086-0F29-73FF-D12A9DF19643}"/>
              </a:ext>
            </a:extLst>
          </p:cNvPr>
          <p:cNvSpPr/>
          <p:nvPr/>
        </p:nvSpPr>
        <p:spPr>
          <a:xfrm rot="2913667">
            <a:off x="10355547" y="664633"/>
            <a:ext cx="1548186" cy="146745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793E16F9-4408-4002-A82D-75F7ED9A4CCE}"/>
              </a:ext>
            </a:extLst>
          </p:cNvPr>
          <p:cNvSpPr/>
          <p:nvPr/>
        </p:nvSpPr>
        <p:spPr>
          <a:xfrm>
            <a:off x="267881" y="1292301"/>
            <a:ext cx="524149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</a:rPr>
              <a:t>АГРОКЛИМАТИЧЕСКИЕ РЕСУРСЫ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44F94A5-ACB3-4A3A-9DC5-D16E754FB5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1237" y="3424237"/>
            <a:ext cx="9525" cy="952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C12C3D7-936E-444C-914E-2B654B4151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3637" y="3576637"/>
            <a:ext cx="9525" cy="9525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C7ECC0B-5F40-49BD-9E9D-E67A940FA72F}"/>
              </a:ext>
            </a:extLst>
          </p:cNvPr>
          <p:cNvSpPr/>
          <p:nvPr/>
        </p:nvSpPr>
        <p:spPr>
          <a:xfrm>
            <a:off x="805541" y="2464266"/>
            <a:ext cx="444379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Обилие тепла, плодородные почвы, разнотравные горные пастбища обеспечивает обширнейшие возможности для сельского хозяйства.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3AFBDA4-3548-41B3-B9CC-AAC7F429C6C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26555"/>
          <a:stretch>
            <a:fillRect/>
          </a:stretch>
        </p:blipFill>
        <p:spPr>
          <a:xfrm>
            <a:off x="5867399" y="1292301"/>
            <a:ext cx="6324601" cy="484392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797992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793E16F9-4408-4002-A82D-75F7ED9A4CCE}"/>
              </a:ext>
            </a:extLst>
          </p:cNvPr>
          <p:cNvSpPr/>
          <p:nvPr/>
        </p:nvSpPr>
        <p:spPr>
          <a:xfrm>
            <a:off x="4234543" y="589737"/>
            <a:ext cx="506940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C00000"/>
                </a:solidFill>
              </a:rPr>
              <a:t>РЕКРЕАЦИОННЫЕ РЕСУРСЫ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44F94A5-ACB3-4A3A-9DC5-D16E754FB5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1237" y="3424237"/>
            <a:ext cx="9525" cy="952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C12C3D7-936E-444C-914E-2B654B4151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3637" y="3576637"/>
            <a:ext cx="9525" cy="9525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C8B4F0E-A5A7-4543-AB31-2BA239948A1F}"/>
              </a:ext>
            </a:extLst>
          </p:cNvPr>
          <p:cNvSpPr/>
          <p:nvPr/>
        </p:nvSpPr>
        <p:spPr>
          <a:xfrm>
            <a:off x="4234543" y="1780295"/>
            <a:ext cx="6856079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</a:rPr>
              <a:t>Развиты разные виды туризма. </a:t>
            </a:r>
          </a:p>
          <a:p>
            <a:endParaRPr lang="ru-RU" sz="2000" b="1" dirty="0">
              <a:solidFill>
                <a:schemeClr val="bg1"/>
              </a:solidFill>
            </a:endParaRPr>
          </a:p>
          <a:p>
            <a:endParaRPr lang="ru-RU" sz="2000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b="1" dirty="0">
                <a:solidFill>
                  <a:schemeClr val="tx2">
                    <a:lumMod val="50000"/>
                  </a:schemeClr>
                </a:solidFill>
              </a:rPr>
              <a:t>Пляжный отдых</a:t>
            </a:r>
            <a:r>
              <a:rPr lang="ru-RU" sz="2000" dirty="0">
                <a:solidFill>
                  <a:schemeClr val="bg1"/>
                </a:solidFill>
              </a:rPr>
              <a:t>. В регионе много морских курортов, например, Алушта, Евпатория, Сочи, Анапа, Геленджик, Приморско-Ахтарск.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sz="2000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b="1" dirty="0">
                <a:solidFill>
                  <a:schemeClr val="tx2">
                    <a:lumMod val="50000"/>
                  </a:schemeClr>
                </a:solidFill>
              </a:rPr>
              <a:t>Экскурсионный туризм.</a:t>
            </a:r>
            <a:r>
              <a:rPr lang="ru-RU" sz="2000" dirty="0">
                <a:solidFill>
                  <a:schemeClr val="bg1"/>
                </a:solidFill>
              </a:rPr>
              <a:t> Можно посетить, например, объекты ислама в Грозном, армянские церкви, синагоги, православные храмы и </a:t>
            </a:r>
            <a:r>
              <a:rPr lang="ru-RU" sz="2000" dirty="0" err="1">
                <a:solidFill>
                  <a:schemeClr val="bg1"/>
                </a:solidFill>
              </a:rPr>
              <a:t>кенассы</a:t>
            </a:r>
            <a:r>
              <a:rPr lang="ru-RU" sz="2000" dirty="0">
                <a:solidFill>
                  <a:schemeClr val="bg1"/>
                </a:solidFill>
              </a:rPr>
              <a:t> караимов в Крыму.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sz="2000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b="1" dirty="0">
                <a:solidFill>
                  <a:schemeClr val="tx2">
                    <a:lumMod val="50000"/>
                  </a:schemeClr>
                </a:solidFill>
              </a:rPr>
              <a:t>Горнолыжный туризм. </a:t>
            </a:r>
            <a:r>
              <a:rPr lang="ru-RU" sz="2000" dirty="0">
                <a:solidFill>
                  <a:schemeClr val="bg1"/>
                </a:solidFill>
              </a:rPr>
              <a:t>Например, Домбай, </a:t>
            </a:r>
            <a:r>
              <a:rPr lang="ru-RU" sz="2000" dirty="0" err="1">
                <a:solidFill>
                  <a:schemeClr val="bg1"/>
                </a:solidFill>
              </a:rPr>
              <a:t>Терскол</a:t>
            </a:r>
            <a:r>
              <a:rPr lang="ru-RU" sz="2000" dirty="0">
                <a:solidFill>
                  <a:schemeClr val="bg1"/>
                </a:solidFill>
              </a:rPr>
              <a:t>, </a:t>
            </a:r>
            <a:r>
              <a:rPr lang="ru-RU" sz="2000" dirty="0" err="1">
                <a:solidFill>
                  <a:schemeClr val="bg1"/>
                </a:solidFill>
              </a:rPr>
              <a:t>Ведучи</a:t>
            </a:r>
            <a:r>
              <a:rPr lang="ru-RU" sz="2000" dirty="0">
                <a:solidFill>
                  <a:schemeClr val="bg1"/>
                </a:solidFill>
              </a:rPr>
              <a:t>, </a:t>
            </a:r>
            <a:r>
              <a:rPr lang="ru-RU" sz="2000" dirty="0" err="1">
                <a:solidFill>
                  <a:schemeClr val="bg1"/>
                </a:solidFill>
              </a:rPr>
              <a:t>Цей</a:t>
            </a:r>
            <a:r>
              <a:rPr lang="ru-RU" sz="2000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7A35C86-729F-4123-B5B3-0AD5FBB6C5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"/>
            <a:ext cx="3411907" cy="255693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00329A6-8F95-42DF-859E-D6BF2E14C0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419600"/>
            <a:ext cx="3479989" cy="243839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7389BF1-77EE-4A80-ADDE-56E961461A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" y="2211652"/>
            <a:ext cx="3649159" cy="242517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5E020A1-DAAA-914C-7E4A-24F7E3A100FA}"/>
              </a:ext>
            </a:extLst>
          </p:cNvPr>
          <p:cNvSpPr/>
          <p:nvPr/>
        </p:nvSpPr>
        <p:spPr>
          <a:xfrm rot="2913667">
            <a:off x="10890458" y="5617591"/>
            <a:ext cx="934108" cy="87283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A8AC55A-E374-1697-3D51-8CEAC8C14AA4}"/>
              </a:ext>
            </a:extLst>
          </p:cNvPr>
          <p:cNvSpPr/>
          <p:nvPr/>
        </p:nvSpPr>
        <p:spPr>
          <a:xfrm rot="2913667">
            <a:off x="10575124" y="5730477"/>
            <a:ext cx="805185" cy="79514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BD40CADD-BD73-AEBF-EE6E-6F05A21EE840}"/>
              </a:ext>
            </a:extLst>
          </p:cNvPr>
          <p:cNvSpPr/>
          <p:nvPr/>
        </p:nvSpPr>
        <p:spPr>
          <a:xfrm rot="16200000">
            <a:off x="11052925" y="-351944"/>
            <a:ext cx="622107" cy="165604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9613B464-4106-B5CC-B6CF-DA2F27DA73A8}"/>
              </a:ext>
            </a:extLst>
          </p:cNvPr>
          <p:cNvSpPr/>
          <p:nvPr/>
        </p:nvSpPr>
        <p:spPr>
          <a:xfrm>
            <a:off x="11221192" y="350551"/>
            <a:ext cx="642025" cy="62210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11070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CD83A65-308B-480F-8D00-B332383E66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048" y="1690206"/>
            <a:ext cx="5454952" cy="409121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F59CDDE-E5E1-4D1C-98A0-18CD02C75F59}"/>
              </a:ext>
            </a:extLst>
          </p:cNvPr>
          <p:cNvSpPr/>
          <p:nvPr/>
        </p:nvSpPr>
        <p:spPr>
          <a:xfrm>
            <a:off x="6673064" y="1687992"/>
            <a:ext cx="5454952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tx2">
                    <a:lumMod val="50000"/>
                  </a:schemeClr>
                </a:solidFill>
              </a:rPr>
              <a:t>Гора Эльбрус — самая высокая горная вершина</a:t>
            </a:r>
            <a:r>
              <a:rPr lang="ru-RU" sz="2000" dirty="0">
                <a:solidFill>
                  <a:schemeClr val="bg1"/>
                </a:solidFill>
              </a:rPr>
              <a:t> России, её высота — </a:t>
            </a:r>
            <a:r>
              <a:rPr lang="ru-RU" sz="2000" b="1" dirty="0">
                <a:solidFill>
                  <a:schemeClr val="tx2">
                    <a:lumMod val="50000"/>
                  </a:schemeClr>
                </a:solidFill>
              </a:rPr>
              <a:t>5 642 м. </a:t>
            </a:r>
          </a:p>
          <a:p>
            <a:endParaRPr lang="ru-RU" sz="2000" dirty="0">
              <a:solidFill>
                <a:schemeClr val="bg1"/>
              </a:solidFill>
            </a:endParaRPr>
          </a:p>
          <a:p>
            <a:r>
              <a:rPr lang="ru-RU" sz="2000" dirty="0">
                <a:solidFill>
                  <a:schemeClr val="bg1"/>
                </a:solidFill>
              </a:rPr>
              <a:t>Территория Приэльбрусья — одно из самых популярных направлений для любителей </a:t>
            </a:r>
            <a:r>
              <a:rPr lang="ru-RU" sz="2000" b="1" dirty="0" err="1">
                <a:solidFill>
                  <a:schemeClr val="tx2">
                    <a:lumMod val="50000"/>
                  </a:schemeClr>
                </a:solidFill>
              </a:rPr>
              <a:t>треккинга</a:t>
            </a:r>
            <a:r>
              <a:rPr lang="ru-RU" sz="2000" b="1" dirty="0">
                <a:solidFill>
                  <a:schemeClr val="tx2">
                    <a:lumMod val="50000"/>
                  </a:schemeClr>
                </a:solidFill>
              </a:rPr>
              <a:t> и горнолыжного спорта. </a:t>
            </a:r>
          </a:p>
          <a:p>
            <a:endParaRPr lang="ru-RU" sz="2000" dirty="0">
              <a:solidFill>
                <a:schemeClr val="bg1"/>
              </a:solidFill>
            </a:endParaRPr>
          </a:p>
          <a:p>
            <a:r>
              <a:rPr lang="ru-RU" sz="2000" dirty="0">
                <a:solidFill>
                  <a:schemeClr val="bg1"/>
                </a:solidFill>
              </a:rPr>
              <a:t>Первые альпинистские восхождения здесь стали совершать в 20-х гг. XX в. </a:t>
            </a:r>
          </a:p>
          <a:p>
            <a:endParaRPr lang="ru-RU" sz="2000" dirty="0">
              <a:solidFill>
                <a:schemeClr val="bg1"/>
              </a:solidFill>
            </a:endParaRPr>
          </a:p>
          <a:p>
            <a:r>
              <a:rPr lang="ru-RU" sz="2000" dirty="0">
                <a:solidFill>
                  <a:schemeClr val="bg1"/>
                </a:solidFill>
              </a:rPr>
              <a:t>По данным Федерации альпинизма России, на вершину Эльбруса ежегодно поднимаются до 10 тысяч альпинистов.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23F7BEE-5C7C-4AD7-9F0B-8DA23AAA34BD}"/>
              </a:ext>
            </a:extLst>
          </p:cNvPr>
          <p:cNvSpPr/>
          <p:nvPr/>
        </p:nvSpPr>
        <p:spPr>
          <a:xfrm>
            <a:off x="6771035" y="814970"/>
            <a:ext cx="445660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</a:rPr>
              <a:t>РЕКРЕАЦИОННЫЕ РЕСУРСЫ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5F36B47C-D60D-2987-F85F-FFE64DAEDF9E}"/>
              </a:ext>
            </a:extLst>
          </p:cNvPr>
          <p:cNvSpPr/>
          <p:nvPr/>
        </p:nvSpPr>
        <p:spPr>
          <a:xfrm>
            <a:off x="305217" y="258694"/>
            <a:ext cx="826898" cy="84908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8BA26EA-4677-4EBF-AB6D-F1DBA48DCE79}"/>
              </a:ext>
            </a:extLst>
          </p:cNvPr>
          <p:cNvSpPr/>
          <p:nvPr/>
        </p:nvSpPr>
        <p:spPr>
          <a:xfrm>
            <a:off x="641047" y="576943"/>
            <a:ext cx="643467" cy="68323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40305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F877E0AA-A48D-9543-8A22-8DE531603BA8}"/>
              </a:ext>
            </a:extLst>
          </p:cNvPr>
          <p:cNvSpPr/>
          <p:nvPr/>
        </p:nvSpPr>
        <p:spPr>
          <a:xfrm>
            <a:off x="6847530" y="1151323"/>
            <a:ext cx="5344469" cy="467253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FB00683-9255-413E-9410-8A58C71124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7144" y="1404385"/>
            <a:ext cx="6251459" cy="416972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B23EAAA-6CDF-4764-8F4B-EFA63E799357}"/>
              </a:ext>
            </a:extLst>
          </p:cNvPr>
          <p:cNvSpPr/>
          <p:nvPr/>
        </p:nvSpPr>
        <p:spPr>
          <a:xfrm>
            <a:off x="413778" y="1404385"/>
            <a:ext cx="5497285" cy="2814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000" b="1" dirty="0" err="1">
                <a:solidFill>
                  <a:schemeClr val="tx2">
                    <a:lumMod val="50000"/>
                  </a:schemeClr>
                </a:solidFill>
              </a:rPr>
              <a:t>Сулакский</a:t>
            </a:r>
            <a:r>
              <a:rPr lang="ru-RU" sz="2000" b="1" dirty="0">
                <a:solidFill>
                  <a:schemeClr val="tx2">
                    <a:lumMod val="50000"/>
                  </a:schemeClr>
                </a:solidFill>
              </a:rPr>
              <a:t> каньон</a:t>
            </a:r>
            <a:r>
              <a:rPr lang="ru-RU" sz="2000" dirty="0">
                <a:solidFill>
                  <a:schemeClr val="bg1"/>
                </a:solidFill>
              </a:rPr>
              <a:t>, расположенный на территории Республики Дагестан, — </a:t>
            </a:r>
            <a:r>
              <a:rPr lang="ru-RU" sz="2000" b="1" dirty="0">
                <a:solidFill>
                  <a:schemeClr val="tx2">
                    <a:lumMod val="50000"/>
                  </a:schemeClr>
                </a:solidFill>
              </a:rPr>
              <a:t>глубочайший каньон Европы</a:t>
            </a:r>
            <a:r>
              <a:rPr lang="ru-RU" sz="2000" dirty="0">
                <a:solidFill>
                  <a:schemeClr val="bg1"/>
                </a:solidFill>
              </a:rPr>
              <a:t>, протяжённость которого составляет 53 км, </a:t>
            </a:r>
          </a:p>
          <a:p>
            <a:pPr>
              <a:lnSpc>
                <a:spcPct val="150000"/>
              </a:lnSpc>
            </a:pPr>
            <a:r>
              <a:rPr lang="ru-RU" sz="2000" dirty="0">
                <a:solidFill>
                  <a:schemeClr val="bg1"/>
                </a:solidFill>
              </a:rPr>
              <a:t>а </a:t>
            </a:r>
            <a:r>
              <a:rPr lang="ru-RU" sz="2000" b="1" dirty="0">
                <a:solidFill>
                  <a:schemeClr val="tx2">
                    <a:lumMod val="50000"/>
                  </a:schemeClr>
                </a:solidFill>
              </a:rPr>
              <a:t>глубина достигает 1 920 м</a:t>
            </a:r>
            <a:r>
              <a:rPr lang="ru-RU" sz="2000" dirty="0">
                <a:solidFill>
                  <a:schemeClr val="bg1"/>
                </a:solidFill>
              </a:rPr>
              <a:t>. </a:t>
            </a:r>
          </a:p>
          <a:p>
            <a:pPr>
              <a:lnSpc>
                <a:spcPct val="150000"/>
              </a:lnSpc>
            </a:pPr>
            <a:r>
              <a:rPr lang="ru-RU" sz="2000" dirty="0">
                <a:solidFill>
                  <a:schemeClr val="bg1"/>
                </a:solidFill>
              </a:rPr>
              <a:t>Это на 63 м глубже Большого каньона в США.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AA3FED97-118A-FF07-0F58-BF5324543598}"/>
              </a:ext>
            </a:extLst>
          </p:cNvPr>
          <p:cNvSpPr/>
          <p:nvPr/>
        </p:nvSpPr>
        <p:spPr>
          <a:xfrm>
            <a:off x="413778" y="477513"/>
            <a:ext cx="445660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</a:rPr>
              <a:t>РЕКРЕАЦИОННЫЕ РЕСУРСЫ</a:t>
            </a:r>
          </a:p>
        </p:txBody>
      </p:sp>
    </p:spTree>
    <p:extLst>
      <p:ext uri="{BB962C8B-B14F-4D97-AF65-F5344CB8AC3E}">
        <p14:creationId xmlns:p14="http://schemas.microsoft.com/office/powerpoint/2010/main" val="38315303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C78CEA4F-D72A-C069-6A51-328B103CA0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/>
        </p:nvGrpSpPr>
        <p:grpSpPr bwMode="auto">
          <a:xfrm rot="16200000" flipV="1">
            <a:off x="0" y="3900132"/>
            <a:ext cx="2959226" cy="2959226"/>
            <a:chOff x="0" y="12289"/>
            <a:chExt cx="3550" cy="3551"/>
          </a:xfrm>
        </p:grpSpPr>
        <p:sp>
          <p:nvSpPr>
            <p:cNvPr id="20" name="Полилиния 19">
              <a:extLst>
                <a:ext uri="{FF2B5EF4-FFF2-40B4-BE49-F238E27FC236}">
                  <a16:creationId xmlns:a16="http://schemas.microsoft.com/office/drawing/2014/main" id="{7E473402-19FD-A5B0-5CB6-E5F3926D3828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ru-RU"/>
              </a:defPPr>
            </a:lstStyle>
            <a:p>
              <a:pPr rtl="0"/>
              <a:endParaRPr lang="ru-RU" dirty="0"/>
            </a:p>
          </p:txBody>
        </p:sp>
        <p:sp>
          <p:nvSpPr>
            <p:cNvPr id="21" name="Полилиния 20">
              <a:extLst>
                <a:ext uri="{FF2B5EF4-FFF2-40B4-BE49-F238E27FC236}">
                  <a16:creationId xmlns:a16="http://schemas.microsoft.com/office/drawing/2014/main" id="{879D1CAD-2EA2-9376-7B64-0C3AC590F651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ru-RU"/>
              </a:defPPr>
            </a:lstStyle>
            <a:p>
              <a:pPr rtl="0"/>
              <a:endParaRPr lang="ru-RU" dirty="0"/>
            </a:p>
          </p:txBody>
        </p:sp>
        <p:sp>
          <p:nvSpPr>
            <p:cNvPr id="22" name="Полилиния 21">
              <a:extLst>
                <a:ext uri="{FF2B5EF4-FFF2-40B4-BE49-F238E27FC236}">
                  <a16:creationId xmlns:a16="http://schemas.microsoft.com/office/drawing/2014/main" id="{B16F8906-918C-BE0B-A4AB-6A1D48150AC7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ru-RU"/>
              </a:defPPr>
            </a:lstStyle>
            <a:p>
              <a:pPr rtl="0"/>
              <a:endParaRPr lang="ru-RU" dirty="0"/>
            </a:p>
          </p:txBody>
        </p:sp>
      </p:grp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F0E7B48-84DD-4670-8C80-9503AAC1B5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450806" cy="6858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87457D27-432F-4951-B1F6-367A20C760DA}"/>
              </a:ext>
            </a:extLst>
          </p:cNvPr>
          <p:cNvSpPr/>
          <p:nvPr/>
        </p:nvSpPr>
        <p:spPr>
          <a:xfrm>
            <a:off x="6684648" y="179249"/>
            <a:ext cx="5012268" cy="66787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</a:rPr>
              <a:t>СОСТАВ РЕГИОНА:</a:t>
            </a:r>
          </a:p>
          <a:p>
            <a:endParaRPr lang="ru-RU" sz="1200" b="1" dirty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ru-RU" sz="2000" b="1" dirty="0">
                <a:solidFill>
                  <a:schemeClr val="tx2">
                    <a:lumMod val="50000"/>
                  </a:schemeClr>
                </a:solidFill>
              </a:rPr>
              <a:t>Республики: </a:t>
            </a:r>
          </a:p>
          <a:p>
            <a:r>
              <a:rPr lang="ru-RU" sz="2000" dirty="0">
                <a:solidFill>
                  <a:schemeClr val="bg1"/>
                </a:solidFill>
              </a:rPr>
              <a:t>1.</a:t>
            </a:r>
            <a:r>
              <a:rPr lang="ru-RU" sz="20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2000" dirty="0">
                <a:solidFill>
                  <a:schemeClr val="bg1"/>
                </a:solidFill>
              </a:rPr>
              <a:t>Адыгея</a:t>
            </a:r>
          </a:p>
          <a:p>
            <a:r>
              <a:rPr lang="ru-RU" sz="2000" dirty="0">
                <a:solidFill>
                  <a:schemeClr val="bg1"/>
                </a:solidFill>
              </a:rPr>
              <a:t>2. Чеченская Республика</a:t>
            </a:r>
          </a:p>
          <a:p>
            <a:r>
              <a:rPr lang="ru-RU" sz="2000" dirty="0">
                <a:solidFill>
                  <a:schemeClr val="bg1"/>
                </a:solidFill>
              </a:rPr>
              <a:t>3. Карачаево-Черкесская Республика </a:t>
            </a:r>
          </a:p>
          <a:p>
            <a:r>
              <a:rPr lang="ru-RU" sz="2000" dirty="0">
                <a:solidFill>
                  <a:schemeClr val="bg1"/>
                </a:solidFill>
              </a:rPr>
              <a:t>4. Кабардино-Балкарская Республика </a:t>
            </a:r>
          </a:p>
          <a:p>
            <a:r>
              <a:rPr lang="ru-RU" sz="2000" dirty="0">
                <a:solidFill>
                  <a:schemeClr val="bg1"/>
                </a:solidFill>
              </a:rPr>
              <a:t>5. Северная Осетия – Алания, Ингушетия 6. Республика Дагестан</a:t>
            </a:r>
          </a:p>
          <a:p>
            <a:r>
              <a:rPr lang="ru-RU" sz="2000" dirty="0">
                <a:solidFill>
                  <a:schemeClr val="bg1"/>
                </a:solidFill>
              </a:rPr>
              <a:t>7. Республика Крым</a:t>
            </a:r>
          </a:p>
          <a:p>
            <a:r>
              <a:rPr lang="ru-RU" sz="2000" dirty="0">
                <a:solidFill>
                  <a:schemeClr val="bg1"/>
                </a:solidFill>
              </a:rPr>
              <a:t>8. ДНР</a:t>
            </a:r>
          </a:p>
          <a:p>
            <a:r>
              <a:rPr lang="ru-RU" sz="2000" dirty="0">
                <a:solidFill>
                  <a:schemeClr val="bg1"/>
                </a:solidFill>
              </a:rPr>
              <a:t>9. ЛНР</a:t>
            </a:r>
          </a:p>
          <a:p>
            <a:r>
              <a:rPr lang="ru-RU" sz="2000" b="1" dirty="0">
                <a:solidFill>
                  <a:schemeClr val="tx2">
                    <a:lumMod val="50000"/>
                  </a:schemeClr>
                </a:solidFill>
              </a:rPr>
              <a:t>Края: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</a:p>
          <a:p>
            <a:r>
              <a:rPr lang="ru-RU" sz="2000" dirty="0">
                <a:solidFill>
                  <a:schemeClr val="bg1"/>
                </a:solidFill>
              </a:rPr>
              <a:t>1 Краснодарский край</a:t>
            </a:r>
          </a:p>
          <a:p>
            <a:r>
              <a:rPr lang="ru-RU" sz="2000" dirty="0">
                <a:solidFill>
                  <a:schemeClr val="bg1"/>
                </a:solidFill>
              </a:rPr>
              <a:t>2. Ставропольский край.</a:t>
            </a:r>
          </a:p>
          <a:p>
            <a:r>
              <a:rPr lang="ru-RU" sz="20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2000" b="1" dirty="0">
                <a:solidFill>
                  <a:schemeClr val="tx2">
                    <a:lumMod val="50000"/>
                  </a:schemeClr>
                </a:solidFill>
              </a:rPr>
              <a:t>Области: </a:t>
            </a:r>
          </a:p>
          <a:p>
            <a:pPr marL="457200" indent="-457200">
              <a:buAutoNum type="arabicPeriod"/>
            </a:pPr>
            <a:r>
              <a:rPr lang="ru-RU" sz="2000" dirty="0">
                <a:solidFill>
                  <a:schemeClr val="bg1"/>
                </a:solidFill>
              </a:rPr>
              <a:t>Ростовская область</a:t>
            </a:r>
          </a:p>
          <a:p>
            <a:pPr marL="457200" indent="-457200">
              <a:buAutoNum type="arabicPeriod"/>
            </a:pPr>
            <a:r>
              <a:rPr lang="ru-RU" sz="2000" dirty="0">
                <a:solidFill>
                  <a:schemeClr val="bg1"/>
                </a:solidFill>
              </a:rPr>
              <a:t>Херсонская область</a:t>
            </a:r>
          </a:p>
          <a:p>
            <a:pPr marL="457200" indent="-457200">
              <a:buAutoNum type="arabicPeriod"/>
            </a:pPr>
            <a:r>
              <a:rPr lang="ru-RU" sz="2000" dirty="0">
                <a:solidFill>
                  <a:schemeClr val="bg1"/>
                </a:solidFill>
              </a:rPr>
              <a:t>Запорожская область</a:t>
            </a:r>
          </a:p>
          <a:p>
            <a:r>
              <a:rPr lang="ru-RU" sz="20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2000" b="1" dirty="0">
                <a:solidFill>
                  <a:schemeClr val="tx2">
                    <a:lumMod val="50000"/>
                  </a:schemeClr>
                </a:solidFill>
              </a:rPr>
              <a:t>Город федерального значения: </a:t>
            </a:r>
          </a:p>
          <a:p>
            <a:r>
              <a:rPr lang="ru-RU" sz="2000" dirty="0">
                <a:solidFill>
                  <a:schemeClr val="bg1"/>
                </a:solidFill>
              </a:rPr>
              <a:t>1. Севастополь.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856762A-24F9-4E45-D239-2B4865E3B076}"/>
              </a:ext>
            </a:extLst>
          </p:cNvPr>
          <p:cNvSpPr/>
          <p:nvPr/>
        </p:nvSpPr>
        <p:spPr>
          <a:xfrm>
            <a:off x="11138170" y="175099"/>
            <a:ext cx="880137" cy="846306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6610B02-28E8-7339-E7B8-CF937EB5DC5A}"/>
              </a:ext>
            </a:extLst>
          </p:cNvPr>
          <p:cNvSpPr/>
          <p:nvPr/>
        </p:nvSpPr>
        <p:spPr>
          <a:xfrm>
            <a:off x="11029220" y="632207"/>
            <a:ext cx="549018" cy="54799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031202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2715A18-3DF4-402B-887E-E755E57291B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5057" y="1576454"/>
            <a:ext cx="7113775" cy="3705091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982CA5A-3CB7-4309-B0F1-CE8C075FDB7F}"/>
              </a:ext>
            </a:extLst>
          </p:cNvPr>
          <p:cNvSpPr/>
          <p:nvPr/>
        </p:nvSpPr>
        <p:spPr>
          <a:xfrm>
            <a:off x="7293350" y="1621439"/>
            <a:ext cx="4605347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</a:rPr>
              <a:t>Один из старейших курортных регионов России — </a:t>
            </a:r>
            <a:r>
              <a:rPr lang="ru-RU" sz="2000" b="1" dirty="0">
                <a:solidFill>
                  <a:schemeClr val="tx2">
                    <a:lumMod val="50000"/>
                  </a:schemeClr>
                </a:solidFill>
              </a:rPr>
              <a:t>Кавказские Минеральные Воды.</a:t>
            </a:r>
            <a:r>
              <a:rPr lang="ru-RU" sz="2000" dirty="0">
                <a:solidFill>
                  <a:schemeClr val="bg1"/>
                </a:solidFill>
              </a:rPr>
              <a:t> Первые письменные сведения о его минеральных источниках относятся к началу XVIII в., когда по указу Петра I проводилось исследование Северного Кавказа. </a:t>
            </a:r>
          </a:p>
          <a:p>
            <a:endParaRPr lang="ru-RU" sz="2000" dirty="0">
              <a:solidFill>
                <a:schemeClr val="bg1"/>
              </a:solidFill>
            </a:endParaRPr>
          </a:p>
          <a:p>
            <a:r>
              <a:rPr lang="ru-RU" sz="2000" dirty="0">
                <a:solidFill>
                  <a:schemeClr val="bg1"/>
                </a:solidFill>
              </a:rPr>
              <a:t>С подписанием </a:t>
            </a:r>
            <a:r>
              <a:rPr lang="ru-RU" sz="2000" b="1" dirty="0">
                <a:solidFill>
                  <a:schemeClr val="tx2">
                    <a:lumMod val="50000"/>
                  </a:schemeClr>
                </a:solidFill>
              </a:rPr>
              <a:t>Александром I </a:t>
            </a:r>
            <a:r>
              <a:rPr lang="ru-RU" sz="2000" dirty="0">
                <a:solidFill>
                  <a:schemeClr val="bg1"/>
                </a:solidFill>
              </a:rPr>
              <a:t>в 1803 г. рескрипта </a:t>
            </a:r>
            <a:r>
              <a:rPr lang="ru-RU" sz="2000" b="1" dirty="0">
                <a:solidFill>
                  <a:schemeClr val="tx2">
                    <a:lumMod val="50000"/>
                  </a:schemeClr>
                </a:solidFill>
              </a:rPr>
              <a:t>«О признании государственного значения Кавказских Минеральных Вод и необходимости их устройства» </a:t>
            </a:r>
            <a:r>
              <a:rPr lang="ru-RU" sz="2000" dirty="0">
                <a:solidFill>
                  <a:schemeClr val="bg1"/>
                </a:solidFill>
              </a:rPr>
              <a:t>было положено начало обустройству этого курортного района.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ED2862B7-06B5-9B77-BFA0-52C791487AD7}"/>
              </a:ext>
            </a:extLst>
          </p:cNvPr>
          <p:cNvSpPr/>
          <p:nvPr/>
        </p:nvSpPr>
        <p:spPr>
          <a:xfrm>
            <a:off x="522635" y="673676"/>
            <a:ext cx="445660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</a:rPr>
              <a:t>РЕКРЕАЦИОННЫЕ РЕСУРСЫ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775F91B-BC34-3BE4-7220-272FBD829283}"/>
              </a:ext>
            </a:extLst>
          </p:cNvPr>
          <p:cNvSpPr/>
          <p:nvPr/>
        </p:nvSpPr>
        <p:spPr>
          <a:xfrm>
            <a:off x="11180045" y="249133"/>
            <a:ext cx="826898" cy="84908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52632CEB-43FA-27CB-6220-3C4B925029E4}"/>
              </a:ext>
            </a:extLst>
          </p:cNvPr>
          <p:cNvSpPr/>
          <p:nvPr/>
        </p:nvSpPr>
        <p:spPr>
          <a:xfrm>
            <a:off x="10951469" y="624232"/>
            <a:ext cx="642025" cy="6221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473281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7C966FD-10F2-4421-9AFB-5C7C98A170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399" y="1"/>
            <a:ext cx="10837334" cy="56721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FCB8C44-BE53-4A0C-8EB5-91A66F6067EA}"/>
              </a:ext>
            </a:extLst>
          </p:cNvPr>
          <p:cNvSpPr txBox="1"/>
          <p:nvPr/>
        </p:nvSpPr>
        <p:spPr>
          <a:xfrm>
            <a:off x="389466" y="5842337"/>
            <a:ext cx="1161626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</a:rPr>
              <a:t>Источники: </a:t>
            </a:r>
            <a:r>
              <a:rPr lang="en-US" sz="2000" dirty="0">
                <a:solidFill>
                  <a:schemeClr val="bg1"/>
                </a:solidFill>
              </a:rPr>
              <a:t>https://foxford.ru/wiki/geografiya/osobennosti-geograficheskogo-polozheniya-evropejskogo-yuga</a:t>
            </a:r>
            <a:endParaRPr lang="ru-RU" sz="2000" dirty="0">
              <a:solidFill>
                <a:schemeClr val="bg1"/>
              </a:solidFill>
            </a:endParaRPr>
          </a:p>
          <a:p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en-US" sz="2000" dirty="0">
                <a:solidFill>
                  <a:schemeClr val="bg1"/>
                </a:solidFill>
              </a:rPr>
              <a:t>https://www.yaklass.ru/p/geografiya/9-klass/regiony-rossii-6947308/evropeiskii-iug-geograficheskoe-polozhenie-priroda-i-resursy-7011322</a:t>
            </a:r>
            <a:endParaRPr lang="ru-RU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45745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159EEE6-C0CF-3E1D-6BEF-EBB27962167A}"/>
              </a:ext>
            </a:extLst>
          </p:cNvPr>
          <p:cNvSpPr/>
          <p:nvPr/>
        </p:nvSpPr>
        <p:spPr>
          <a:xfrm rot="2913667">
            <a:off x="10006050" y="4704412"/>
            <a:ext cx="1831229" cy="167209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CE08D451-254C-49CB-8E5A-AAC2201F1B69}"/>
              </a:ext>
            </a:extLst>
          </p:cNvPr>
          <p:cNvSpPr/>
          <p:nvPr/>
        </p:nvSpPr>
        <p:spPr>
          <a:xfrm>
            <a:off x="372533" y="2730268"/>
            <a:ext cx="443811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Юг европейской части России охватывает территорию, расположенную между </a:t>
            </a:r>
            <a:r>
              <a:rPr lang="ru-RU" sz="2400" b="1" dirty="0">
                <a:solidFill>
                  <a:schemeClr val="tx2">
                    <a:lumMod val="50000"/>
                  </a:schemeClr>
                </a:solidFill>
              </a:rPr>
              <a:t>Каспийским морем </a:t>
            </a:r>
            <a:r>
              <a:rPr lang="ru-RU" sz="2400" dirty="0">
                <a:solidFill>
                  <a:schemeClr val="bg1"/>
                </a:solidFill>
              </a:rPr>
              <a:t>на юге,</a:t>
            </a:r>
          </a:p>
          <a:p>
            <a:r>
              <a:rPr lang="ru-RU" sz="2400" b="1" dirty="0">
                <a:solidFill>
                  <a:schemeClr val="tx2">
                    <a:lumMod val="50000"/>
                  </a:schemeClr>
                </a:solidFill>
              </a:rPr>
              <a:t>Волгой</a:t>
            </a:r>
            <a:r>
              <a:rPr lang="ru-RU" sz="2400" dirty="0">
                <a:solidFill>
                  <a:schemeClr val="bg1"/>
                </a:solidFill>
              </a:rPr>
              <a:t> на севере и </a:t>
            </a:r>
            <a:endParaRPr lang="en-US" sz="2400" dirty="0">
              <a:solidFill>
                <a:schemeClr val="bg1"/>
              </a:solidFill>
            </a:endParaRPr>
          </a:p>
          <a:p>
            <a:r>
              <a:rPr lang="ru-RU" sz="2400" b="1" dirty="0">
                <a:solidFill>
                  <a:schemeClr val="tx2">
                    <a:lumMod val="50000"/>
                  </a:schemeClr>
                </a:solidFill>
              </a:rPr>
              <a:t>Чёрным морем </a:t>
            </a:r>
            <a:r>
              <a:rPr lang="ru-RU" sz="2400" dirty="0">
                <a:solidFill>
                  <a:schemeClr val="bg1"/>
                </a:solidFill>
              </a:rPr>
              <a:t>на юго-западе.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8EEB936-1488-6C3A-442B-539C45CC115D}"/>
              </a:ext>
            </a:extLst>
          </p:cNvPr>
          <p:cNvSpPr/>
          <p:nvPr/>
        </p:nvSpPr>
        <p:spPr>
          <a:xfrm rot="2913667">
            <a:off x="9046910" y="4889115"/>
            <a:ext cx="1284051" cy="130269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8A23E0C-58A4-4D98-9795-84E4AC49BD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988" r="21791" b="23005"/>
          <a:stretch>
            <a:fillRect/>
          </a:stretch>
        </p:blipFill>
        <p:spPr>
          <a:xfrm>
            <a:off x="4902740" y="462178"/>
            <a:ext cx="7159559" cy="552033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466857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89CA081D-441F-4087-9D16-35C5764F62E9}"/>
              </a:ext>
            </a:extLst>
          </p:cNvPr>
          <p:cNvSpPr/>
          <p:nvPr/>
        </p:nvSpPr>
        <p:spPr>
          <a:xfrm>
            <a:off x="7473881" y="380184"/>
            <a:ext cx="410766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</a:rPr>
              <a:t>Особенности </a:t>
            </a:r>
          </a:p>
          <a:p>
            <a:pPr algn="ctr"/>
            <a:r>
              <a:rPr lang="ru-RU" sz="2400" b="1" dirty="0">
                <a:solidFill>
                  <a:srgbClr val="C00000"/>
                </a:solidFill>
              </a:rPr>
              <a:t>географического положения: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B8F95C6-E3A1-47EB-B862-70925A1982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162" y="0"/>
            <a:ext cx="6450806" cy="6858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E9ED0FB7-FF19-4757-B6FB-5EB18947FD13}"/>
              </a:ext>
            </a:extLst>
          </p:cNvPr>
          <p:cNvSpPr/>
          <p:nvPr/>
        </p:nvSpPr>
        <p:spPr>
          <a:xfrm>
            <a:off x="7115211" y="1629138"/>
            <a:ext cx="4825005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b="1" dirty="0">
                <a:solidFill>
                  <a:schemeClr val="bg1"/>
                </a:solidFill>
              </a:rPr>
              <a:t>Приморское положение </a:t>
            </a:r>
            <a:r>
              <a:rPr lang="ru-RU" sz="2000" dirty="0">
                <a:solidFill>
                  <a:schemeClr val="bg1"/>
                </a:solidFill>
              </a:rPr>
              <a:t>— выход к Каспийскому морю на востоке, к Чёрному и Азовскому морям на юге.</a:t>
            </a:r>
          </a:p>
          <a:p>
            <a:endParaRPr lang="ru-RU" sz="2000" dirty="0">
              <a:solidFill>
                <a:schemeClr val="bg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ru-RU" sz="2000" dirty="0">
              <a:solidFill>
                <a:schemeClr val="bg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b="1" dirty="0">
                <a:solidFill>
                  <a:schemeClr val="bg1"/>
                </a:solidFill>
              </a:rPr>
              <a:t>Пограничное положение</a:t>
            </a:r>
            <a:r>
              <a:rPr lang="ru-RU" sz="2000" dirty="0">
                <a:solidFill>
                  <a:schemeClr val="bg1"/>
                </a:solidFill>
              </a:rPr>
              <a:t> с Украиной, Южной Осетией, Азербайджаном, Абхазией и Грузией.   Главный Кавказский хребет — природная граница со странами Кавказа.</a:t>
            </a:r>
          </a:p>
          <a:p>
            <a:endParaRPr lang="ru-RU" sz="2000" dirty="0">
              <a:solidFill>
                <a:schemeClr val="bg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ru-RU" sz="2000" dirty="0">
              <a:solidFill>
                <a:schemeClr val="bg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b="1" dirty="0">
                <a:solidFill>
                  <a:schemeClr val="bg1"/>
                </a:solidFill>
              </a:rPr>
              <a:t>Соседское положение </a:t>
            </a:r>
            <a:r>
              <a:rPr lang="ru-RU" sz="2000" dirty="0">
                <a:solidFill>
                  <a:schemeClr val="bg1"/>
                </a:solidFill>
              </a:rPr>
              <a:t>с центральными областями России.</a:t>
            </a:r>
          </a:p>
        </p:txBody>
      </p:sp>
    </p:spTree>
    <p:extLst>
      <p:ext uri="{BB962C8B-B14F-4D97-AF65-F5344CB8AC3E}">
        <p14:creationId xmlns:p14="http://schemas.microsoft.com/office/powerpoint/2010/main" val="41276951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89CA081D-441F-4087-9D16-35C5764F62E9}"/>
              </a:ext>
            </a:extLst>
          </p:cNvPr>
          <p:cNvSpPr/>
          <p:nvPr/>
        </p:nvSpPr>
        <p:spPr>
          <a:xfrm>
            <a:off x="7627196" y="217595"/>
            <a:ext cx="36591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</a:rPr>
              <a:t>Соседи Европейского Юга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B8F95C6-E3A1-47EB-B862-70925A1982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064" y="0"/>
            <a:ext cx="6450806" cy="6858000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E9ED0FB7-FF19-4757-B6FB-5EB18947FD13}"/>
              </a:ext>
            </a:extLst>
          </p:cNvPr>
          <p:cNvSpPr/>
          <p:nvPr/>
        </p:nvSpPr>
        <p:spPr>
          <a:xfrm>
            <a:off x="7044266" y="1008094"/>
            <a:ext cx="4825005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b="1" dirty="0">
                <a:solidFill>
                  <a:schemeClr val="tx2">
                    <a:lumMod val="50000"/>
                  </a:schemeClr>
                </a:solidFill>
              </a:rPr>
              <a:t>Район на западе граничит с Украиной. </a:t>
            </a:r>
            <a:r>
              <a:rPr lang="ru-RU" sz="2000" dirty="0">
                <a:solidFill>
                  <a:schemeClr val="bg1"/>
                </a:solidFill>
              </a:rPr>
              <a:t>В настоящее время отношения с Украиной - напряжённые. Россия проводит Специальную военную операцию (СВО) на территории Украины.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ru-RU" sz="2000" dirty="0">
              <a:solidFill>
                <a:schemeClr val="bg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b="1" dirty="0">
                <a:solidFill>
                  <a:schemeClr val="tx2">
                    <a:lumMod val="50000"/>
                  </a:schemeClr>
                </a:solidFill>
              </a:rPr>
              <a:t>Соседями района являются: </a:t>
            </a:r>
            <a:r>
              <a:rPr lang="ru-RU" sz="2000" dirty="0">
                <a:solidFill>
                  <a:schemeClr val="bg1"/>
                </a:solidFill>
              </a:rPr>
              <a:t>Абхазия, Южная Осетия, Грузия и Азербайджан.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ru-RU" sz="2000" dirty="0">
              <a:solidFill>
                <a:schemeClr val="bg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b="1" dirty="0">
                <a:solidFill>
                  <a:schemeClr val="tx2">
                    <a:lumMod val="50000"/>
                  </a:schemeClr>
                </a:solidFill>
              </a:rPr>
              <a:t>Через порты на Каспийское море, Европейский Юг связан с Ираном и Туркменистаном.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ru-RU" sz="2000" dirty="0">
              <a:solidFill>
                <a:schemeClr val="bg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b="1" dirty="0">
                <a:solidFill>
                  <a:schemeClr val="tx2">
                    <a:lumMod val="50000"/>
                  </a:schemeClr>
                </a:solidFill>
              </a:rPr>
              <a:t>Внутренними соседями являются Центральная Россия и Поволжье. </a:t>
            </a:r>
            <a:r>
              <a:rPr lang="ru-RU" sz="2000" dirty="0">
                <a:solidFill>
                  <a:schemeClr val="bg1"/>
                </a:solidFill>
              </a:rPr>
              <a:t>Это развитые в хозяйственном отношении регионы нашей страны.</a:t>
            </a:r>
          </a:p>
        </p:txBody>
      </p:sp>
    </p:spTree>
    <p:extLst>
      <p:ext uri="{BB962C8B-B14F-4D97-AF65-F5344CB8AC3E}">
        <p14:creationId xmlns:p14="http://schemas.microsoft.com/office/powerpoint/2010/main" val="28580114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578B9D03-47CB-4AE3-BA55-FFE8F7F03B5F}"/>
              </a:ext>
            </a:extLst>
          </p:cNvPr>
          <p:cNvSpPr/>
          <p:nvPr/>
        </p:nvSpPr>
        <p:spPr>
          <a:xfrm>
            <a:off x="7095067" y="765512"/>
            <a:ext cx="4849905" cy="6524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900" dirty="0">
                <a:solidFill>
                  <a:schemeClr val="bg1"/>
                </a:solidFill>
              </a:rPr>
              <a:t>Территорию Европейского Юга по особенностям рельефа можно разделить на 3 части: равнинную, предгорную и горную.</a:t>
            </a:r>
          </a:p>
          <a:p>
            <a:endParaRPr lang="ru-RU" sz="1900" dirty="0">
              <a:solidFill>
                <a:schemeClr val="bg1"/>
              </a:solidFill>
            </a:endParaRPr>
          </a:p>
          <a:p>
            <a:r>
              <a:rPr lang="ru-RU" sz="1900" dirty="0">
                <a:solidFill>
                  <a:schemeClr val="bg1"/>
                </a:solidFill>
              </a:rPr>
              <a:t>Север района отличается равнинным рельефом. Здесь расположен южный участок </a:t>
            </a:r>
            <a:r>
              <a:rPr lang="ru-RU" sz="1900" b="1" dirty="0">
                <a:solidFill>
                  <a:schemeClr val="tx2">
                    <a:lumMod val="50000"/>
                  </a:schemeClr>
                </a:solidFill>
              </a:rPr>
              <a:t>Русской равнины</a:t>
            </a:r>
            <a:r>
              <a:rPr lang="ru-RU" sz="1900" dirty="0">
                <a:solidFill>
                  <a:schemeClr val="bg1"/>
                </a:solidFill>
              </a:rPr>
              <a:t>, которая лежит на древней Восточно-Европейской платформе. </a:t>
            </a:r>
          </a:p>
          <a:p>
            <a:endParaRPr lang="ru-RU" sz="1900" dirty="0">
              <a:solidFill>
                <a:schemeClr val="bg1"/>
              </a:solidFill>
            </a:endParaRPr>
          </a:p>
          <a:p>
            <a:r>
              <a:rPr lang="ru-RU" sz="1900" dirty="0">
                <a:solidFill>
                  <a:schemeClr val="bg1"/>
                </a:solidFill>
              </a:rPr>
              <a:t> </a:t>
            </a:r>
            <a:r>
              <a:rPr lang="ru-RU" sz="1900" b="1" dirty="0" err="1">
                <a:solidFill>
                  <a:schemeClr val="tx2">
                    <a:lumMod val="50000"/>
                  </a:schemeClr>
                </a:solidFill>
              </a:rPr>
              <a:t>Прикубанская</a:t>
            </a:r>
            <a:r>
              <a:rPr lang="ru-RU" sz="1900" b="1" dirty="0">
                <a:solidFill>
                  <a:schemeClr val="tx2">
                    <a:lumMod val="50000"/>
                  </a:schemeClr>
                </a:solidFill>
              </a:rPr>
              <a:t> и Прикаспийская низменности</a:t>
            </a:r>
            <a:r>
              <a:rPr lang="ru-RU" sz="1900" dirty="0">
                <a:solidFill>
                  <a:schemeClr val="bg1"/>
                </a:solidFill>
              </a:rPr>
              <a:t> расположены на молодой палеозойской платформе. </a:t>
            </a:r>
          </a:p>
          <a:p>
            <a:r>
              <a:rPr lang="ru-RU" sz="1900" dirty="0">
                <a:solidFill>
                  <a:schemeClr val="bg1"/>
                </a:solidFill>
              </a:rPr>
              <a:t>Эти низменности разделяются </a:t>
            </a:r>
            <a:r>
              <a:rPr lang="ru-RU" sz="1900" b="1" dirty="0">
                <a:solidFill>
                  <a:schemeClr val="tx2">
                    <a:lumMod val="50000"/>
                  </a:schemeClr>
                </a:solidFill>
              </a:rPr>
              <a:t>Ставропольской возвышенностью.</a:t>
            </a:r>
          </a:p>
          <a:p>
            <a:endParaRPr lang="ru-RU" sz="1900" dirty="0">
              <a:solidFill>
                <a:schemeClr val="bg1"/>
              </a:solidFill>
            </a:endParaRPr>
          </a:p>
          <a:p>
            <a:r>
              <a:rPr lang="ru-RU" sz="1900" dirty="0">
                <a:solidFill>
                  <a:schemeClr val="bg1"/>
                </a:solidFill>
              </a:rPr>
              <a:t>Южнее рельеф постепенно становится предгорным, а затем сменяется </a:t>
            </a:r>
            <a:r>
              <a:rPr lang="ru-RU" sz="1900" b="1" dirty="0">
                <a:solidFill>
                  <a:schemeClr val="tx2">
                    <a:lumMod val="50000"/>
                  </a:schemeClr>
                </a:solidFill>
              </a:rPr>
              <a:t>Большим Кавказом</a:t>
            </a:r>
            <a:r>
              <a:rPr lang="ru-RU" sz="1900" dirty="0">
                <a:solidFill>
                  <a:schemeClr val="bg1"/>
                </a:solidFill>
              </a:rPr>
              <a:t>. Хребты образовались в эпоху альпийской складчатости.</a:t>
            </a:r>
          </a:p>
          <a:p>
            <a:endParaRPr lang="ru-RU" sz="1900" b="1" dirty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ru-RU" sz="1900" dirty="0">
                <a:solidFill>
                  <a:schemeClr val="bg1"/>
                </a:solidFill>
              </a:rPr>
              <a:t> </a:t>
            </a:r>
          </a:p>
          <a:p>
            <a:endParaRPr lang="ru-RU" sz="1900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FD43EAD-D776-4524-9BA9-4CDD11ACA3AF}"/>
              </a:ext>
            </a:extLst>
          </p:cNvPr>
          <p:cNvSpPr txBox="1"/>
          <p:nvPr/>
        </p:nvSpPr>
        <p:spPr>
          <a:xfrm>
            <a:off x="7626485" y="254000"/>
            <a:ext cx="41083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</a:rPr>
              <a:t>ОСОБЕННОСТИ РЕЛЬЕФА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862208D-1573-4C00-AA9A-110CFFF58C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915" y="141051"/>
            <a:ext cx="6575898" cy="657589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960372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578B9D03-47CB-4AE3-BA55-FFE8F7F03B5F}"/>
              </a:ext>
            </a:extLst>
          </p:cNvPr>
          <p:cNvSpPr/>
          <p:nvPr/>
        </p:nvSpPr>
        <p:spPr>
          <a:xfrm>
            <a:off x="8014447" y="1030958"/>
            <a:ext cx="399825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</a:rPr>
              <a:t> </a:t>
            </a:r>
          </a:p>
          <a:p>
            <a:endParaRPr lang="ru-RU" sz="2000" dirty="0">
              <a:solidFill>
                <a:schemeClr val="bg1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70AE0D1-B7F3-4BAD-9311-641CDE71FF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257" y="435610"/>
            <a:ext cx="7671477" cy="556708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B88D3877-5300-4D73-A503-544B41B2705B}"/>
              </a:ext>
            </a:extLst>
          </p:cNvPr>
          <p:cNvSpPr/>
          <p:nvPr/>
        </p:nvSpPr>
        <p:spPr>
          <a:xfrm>
            <a:off x="3316941" y="3156042"/>
            <a:ext cx="392654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4E15CF8-7375-427E-ABDA-6B0709C279FA}"/>
              </a:ext>
            </a:extLst>
          </p:cNvPr>
          <p:cNvSpPr/>
          <p:nvPr/>
        </p:nvSpPr>
        <p:spPr>
          <a:xfrm>
            <a:off x="8159872" y="924379"/>
            <a:ext cx="3872753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>
              <a:solidFill>
                <a:schemeClr val="bg1"/>
              </a:solidFill>
            </a:endParaRPr>
          </a:p>
          <a:p>
            <a:r>
              <a:rPr lang="ru-RU" dirty="0">
                <a:solidFill>
                  <a:schemeClr val="bg1"/>
                </a:solidFill>
              </a:rPr>
              <a:t>Большой Кавказ подразделяется на </a:t>
            </a:r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Западный Кавказ</a:t>
            </a:r>
            <a:r>
              <a:rPr lang="ru-RU" dirty="0">
                <a:solidFill>
                  <a:schemeClr val="bg1"/>
                </a:solidFill>
              </a:rPr>
              <a:t> (от Чёрного моря до горы Эльбрус), </a:t>
            </a:r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Центральный Кавказ</a:t>
            </a:r>
            <a:r>
              <a:rPr lang="ru-RU" dirty="0">
                <a:solidFill>
                  <a:schemeClr val="bg1"/>
                </a:solidFill>
              </a:rPr>
              <a:t> (от горы Эльбрус до горы Казбек) и </a:t>
            </a:r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Восточный Кавказ </a:t>
            </a:r>
            <a:r>
              <a:rPr lang="ru-RU" dirty="0">
                <a:solidFill>
                  <a:schemeClr val="bg1"/>
                </a:solidFill>
              </a:rPr>
              <a:t>(от горы Казбек до побережья Каспийского моря). </a:t>
            </a:r>
          </a:p>
          <a:p>
            <a:endParaRPr lang="ru-RU" dirty="0">
              <a:solidFill>
                <a:schemeClr val="bg1"/>
              </a:solidFill>
            </a:endParaRPr>
          </a:p>
          <a:p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Самой высокой частью является Центральный Кавказ</a:t>
            </a:r>
            <a:r>
              <a:rPr lang="ru-RU" dirty="0">
                <a:solidFill>
                  <a:schemeClr val="bg1"/>
                </a:solidFill>
              </a:rPr>
              <a:t>, здесь расположены самые высокие вершины, и даже перевалы располагаются на высоте около 3000 м. Процесс поднятия Кавказских гор не завершён, поэтому здесь </a:t>
            </a:r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часты землетрясения.</a:t>
            </a:r>
          </a:p>
          <a:p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039AF9B-C361-CB34-331F-B4A515A7AAA1}"/>
              </a:ext>
            </a:extLst>
          </p:cNvPr>
          <p:cNvSpPr txBox="1"/>
          <p:nvPr/>
        </p:nvSpPr>
        <p:spPr>
          <a:xfrm>
            <a:off x="8500094" y="455198"/>
            <a:ext cx="319230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</a:rPr>
              <a:t>ОСОБЕННОСТИ РЕЛЬЕФА</a:t>
            </a:r>
          </a:p>
        </p:txBody>
      </p:sp>
    </p:spTree>
    <p:extLst>
      <p:ext uri="{BB962C8B-B14F-4D97-AF65-F5344CB8AC3E}">
        <p14:creationId xmlns:p14="http://schemas.microsoft.com/office/powerpoint/2010/main" val="32061145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7736C47-E565-446D-B22A-9D3774E96BC1}"/>
              </a:ext>
            </a:extLst>
          </p:cNvPr>
          <p:cNvSpPr/>
          <p:nvPr/>
        </p:nvSpPr>
        <p:spPr>
          <a:xfrm>
            <a:off x="7956177" y="1423556"/>
            <a:ext cx="3952795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</a:rPr>
              <a:t>Кавказские горы — </a:t>
            </a:r>
            <a:r>
              <a:rPr lang="ru-RU" sz="2000" b="1" dirty="0">
                <a:solidFill>
                  <a:schemeClr val="tx2">
                    <a:lumMod val="50000"/>
                  </a:schemeClr>
                </a:solidFill>
              </a:rPr>
              <a:t>самые молодые и самые высокие на территории России</a:t>
            </a:r>
            <a:r>
              <a:rPr lang="ru-RU" sz="2000" dirty="0">
                <a:solidFill>
                  <a:schemeClr val="bg1"/>
                </a:solidFill>
              </a:rPr>
              <a:t>. </a:t>
            </a:r>
          </a:p>
          <a:p>
            <a:endParaRPr lang="ru-RU" sz="1200" dirty="0">
              <a:solidFill>
                <a:schemeClr val="bg1"/>
              </a:solidFill>
            </a:endParaRPr>
          </a:p>
          <a:p>
            <a:r>
              <a:rPr lang="ru-RU" sz="2000" dirty="0">
                <a:solidFill>
                  <a:schemeClr val="bg1"/>
                </a:solidFill>
              </a:rPr>
              <a:t>Они протянулись с северо-запада на юго-восток на 1 100 км, достигая 180 км в ширину. </a:t>
            </a:r>
          </a:p>
          <a:p>
            <a:r>
              <a:rPr lang="ru-RU" sz="2000" dirty="0">
                <a:solidFill>
                  <a:schemeClr val="bg1"/>
                </a:solidFill>
              </a:rPr>
              <a:t>На Кавказе </a:t>
            </a:r>
            <a:r>
              <a:rPr lang="ru-RU" sz="2000" b="1" i="1" dirty="0">
                <a:solidFill>
                  <a:schemeClr val="tx2">
                    <a:lumMod val="50000"/>
                  </a:schemeClr>
                </a:solidFill>
              </a:rPr>
              <a:t>самые высокие вершины России</a:t>
            </a:r>
            <a:r>
              <a:rPr lang="ru-RU" sz="2000" b="1" dirty="0">
                <a:solidFill>
                  <a:schemeClr val="bg1"/>
                </a:solidFill>
              </a:rPr>
              <a:t>: </a:t>
            </a:r>
          </a:p>
          <a:p>
            <a:r>
              <a:rPr lang="ru-RU" sz="2000" dirty="0">
                <a:solidFill>
                  <a:schemeClr val="bg1"/>
                </a:solidFill>
              </a:rPr>
              <a:t>Эльбрус (5 642 м),    </a:t>
            </a:r>
          </a:p>
          <a:p>
            <a:r>
              <a:rPr lang="ru-RU" sz="2000" dirty="0" err="1">
                <a:solidFill>
                  <a:schemeClr val="bg1"/>
                </a:solidFill>
              </a:rPr>
              <a:t>Дыхтау</a:t>
            </a:r>
            <a:r>
              <a:rPr lang="ru-RU" sz="2000" dirty="0">
                <a:solidFill>
                  <a:schemeClr val="bg1"/>
                </a:solidFill>
              </a:rPr>
              <a:t> (5 204 м), </a:t>
            </a:r>
          </a:p>
          <a:p>
            <a:r>
              <a:rPr lang="ru-RU" sz="2000" dirty="0">
                <a:solidFill>
                  <a:schemeClr val="bg1"/>
                </a:solidFill>
              </a:rPr>
              <a:t>Пик Пушкина (5 100 м), </a:t>
            </a:r>
          </a:p>
          <a:p>
            <a:r>
              <a:rPr lang="ru-RU" sz="2000" dirty="0" err="1">
                <a:solidFill>
                  <a:schemeClr val="bg1"/>
                </a:solidFill>
              </a:rPr>
              <a:t>Коштантау</a:t>
            </a:r>
            <a:r>
              <a:rPr lang="ru-RU" sz="2000" dirty="0">
                <a:solidFill>
                  <a:schemeClr val="bg1"/>
                </a:solidFill>
              </a:rPr>
              <a:t> (5 152 м), </a:t>
            </a:r>
          </a:p>
          <a:p>
            <a:r>
              <a:rPr lang="ru-RU" sz="2000" dirty="0" err="1">
                <a:solidFill>
                  <a:schemeClr val="bg1"/>
                </a:solidFill>
              </a:rPr>
              <a:t>Шхара</a:t>
            </a:r>
            <a:r>
              <a:rPr lang="ru-RU" sz="2000" dirty="0">
                <a:solidFill>
                  <a:schemeClr val="bg1"/>
                </a:solidFill>
              </a:rPr>
              <a:t> (5 193 м), </a:t>
            </a:r>
          </a:p>
          <a:p>
            <a:r>
              <a:rPr lang="ru-RU" sz="2000" dirty="0">
                <a:solidFill>
                  <a:schemeClr val="bg1"/>
                </a:solidFill>
              </a:rPr>
              <a:t>Казбек (5 033 м).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1365503-D12E-4AEE-BC5E-6357FEC537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25" r="5846"/>
          <a:stretch/>
        </p:blipFill>
        <p:spPr>
          <a:xfrm>
            <a:off x="113488" y="517280"/>
            <a:ext cx="7485603" cy="575610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69EFD14-427D-87F8-FAF3-1723680EA5CD}"/>
              </a:ext>
            </a:extLst>
          </p:cNvPr>
          <p:cNvSpPr txBox="1"/>
          <p:nvPr/>
        </p:nvSpPr>
        <p:spPr>
          <a:xfrm>
            <a:off x="3076372" y="3244334"/>
            <a:ext cx="61527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rgbClr val="C00000"/>
                </a:solidFill>
              </a:rPr>
              <a:t>ОСОБЕННОСТИ РЕЛЬЕФА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445348D-5568-6120-0B5F-81A4097657F3}"/>
              </a:ext>
            </a:extLst>
          </p:cNvPr>
          <p:cNvSpPr txBox="1"/>
          <p:nvPr/>
        </p:nvSpPr>
        <p:spPr>
          <a:xfrm>
            <a:off x="8363634" y="517280"/>
            <a:ext cx="319230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</a:rPr>
              <a:t>ОСОБЕННОСТИ РЕЛЬЕФА</a:t>
            </a:r>
          </a:p>
        </p:txBody>
      </p:sp>
    </p:spTree>
    <p:extLst>
      <p:ext uri="{BB962C8B-B14F-4D97-AF65-F5344CB8AC3E}">
        <p14:creationId xmlns:p14="http://schemas.microsoft.com/office/powerpoint/2010/main" val="4116503005"/>
      </p:ext>
    </p:extLst>
  </p:cSld>
  <p:clrMapOvr>
    <a:masterClrMapping/>
  </p:clrMapOvr>
</p:sld>
</file>

<file path=ppt/theme/theme1.xml><?xml version="1.0" encoding="utf-8"?>
<a:theme xmlns:a="http://schemas.openxmlformats.org/drawingml/2006/main" name="Пользовательская">
  <a:themeElements>
    <a:clrScheme name="Swiss">
      <a:dk1>
        <a:srgbClr val="000000"/>
      </a:dk1>
      <a:lt1>
        <a:srgbClr val="FFFFFF"/>
      </a:lt1>
      <a:dk2>
        <a:srgbClr val="E4E4E4"/>
      </a:dk2>
      <a:lt2>
        <a:srgbClr val="7CA655"/>
      </a:lt2>
      <a:accent1>
        <a:srgbClr val="A9D4DB"/>
      </a:accent1>
      <a:accent2>
        <a:srgbClr val="FBE284"/>
      </a:accent2>
      <a:accent3>
        <a:srgbClr val="4495A2"/>
      </a:accent3>
      <a:accent4>
        <a:srgbClr val="AA5881"/>
      </a:accent4>
      <a:accent5>
        <a:srgbClr val="E06742"/>
      </a:accent5>
      <a:accent6>
        <a:srgbClr val="F9D448"/>
      </a:accent6>
      <a:hlink>
        <a:srgbClr val="4495A2"/>
      </a:hlink>
      <a:folHlink>
        <a:srgbClr val="AA5881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72332796_TF78853419_Win32" id="{64F198E1-15ED-4C37-8B7E-9AFB96C99CBF}" vid="{515DDF0C-3F45-451B-B34F-9EB95F7A6FE3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Background xmlns="71af3243-3dd4-4a8d-8c0d-dd76da1f02a5">false</Background>
    <Status xmlns="71af3243-3dd4-4a8d-8c0d-dd76da1f02a5">Not started</Status>
    <_ip_UnifiedCompliancePolicyUIAction xmlns="http://schemas.microsoft.com/sharepoint/v3" xsi:nil="true"/>
    <Image xmlns="71af3243-3dd4-4a8d-8c0d-dd76da1f02a5">
      <Url xsi:nil="true"/>
      <Description xsi:nil="true"/>
    </Image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8" ma:contentTypeDescription="Create a new document." ma:contentTypeScope="" ma:versionID="60f5a4f2d2b0abadcf532d48ebf9cb7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7dd78129e6a1811f84807ad11c65153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F4B194E-8B30-4377-8C59-ECFB902D2A26}">
  <ds:schemaRefs>
    <ds:schemaRef ds:uri="71af3243-3dd4-4a8d-8c0d-dd76da1f02a5"/>
    <ds:schemaRef ds:uri="http://purl.org/dc/terms/"/>
    <ds:schemaRef ds:uri="16c05727-aa75-4e4a-9b5f-8a80a1165891"/>
    <ds:schemaRef ds:uri="http://schemas.microsoft.com/office/2006/documentManagement/types"/>
    <ds:schemaRef ds:uri="http://schemas.microsoft.com/office/2006/metadata/properties"/>
    <ds:schemaRef ds:uri="http://www.w3.org/XML/1998/namespace"/>
    <ds:schemaRef ds:uri="http://purl.org/dc/dcmitype/"/>
    <ds:schemaRef ds:uri="http://schemas.microsoft.com/office/infopath/2007/PartnerControls"/>
    <ds:schemaRef ds:uri="http://purl.org/dc/elements/1.1/"/>
    <ds:schemaRef ds:uri="http://schemas.openxmlformats.org/package/2006/metadata/core-properties"/>
    <ds:schemaRef ds:uri="230e9df3-be65-4c73-a93b-d1236ebd677e"/>
    <ds:schemaRef ds:uri="http://schemas.microsoft.com/sharepoint/v3"/>
  </ds:schemaRefs>
</ds:datastoreItem>
</file>

<file path=customXml/itemProps2.xml><?xml version="1.0" encoding="utf-8"?>
<ds:datastoreItem xmlns:ds="http://schemas.openxmlformats.org/officeDocument/2006/customXml" ds:itemID="{C21FFAC0-05A2-416A-B06C-C248395482C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2DB9E12-8AC3-4138-BF4D-720A5525AB1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{2FBC1B4B-10A6-4EB5-8375-B8E4F7FF864F}TFd3b75063-ff25-434d-b12c-efeaf07d16c36c177a1b_win32-09c2c5d85b32</Template>
  <TotalTime>388</TotalTime>
  <Words>1703</Words>
  <Application>Microsoft Office PowerPoint</Application>
  <PresentationFormat>Широкоэкранный</PresentationFormat>
  <Paragraphs>207</Paragraphs>
  <Slides>31</Slides>
  <Notes>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6" baseType="lpstr">
      <vt:lpstr>Arial</vt:lpstr>
      <vt:lpstr>Calibri</vt:lpstr>
      <vt:lpstr>Times New Roman</vt:lpstr>
      <vt:lpstr>Wingdings</vt:lpstr>
      <vt:lpstr>Пользовательская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Ольга</dc:creator>
  <cp:lastModifiedBy>Ольга</cp:lastModifiedBy>
  <cp:revision>55</cp:revision>
  <dcterms:created xsi:type="dcterms:W3CDTF">2025-12-13T15:56:49Z</dcterms:created>
  <dcterms:modified xsi:type="dcterms:W3CDTF">2026-02-22T20:58:25Z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