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1" r:id="rId2"/>
    <p:sldId id="260" r:id="rId3"/>
    <p:sldId id="264" r:id="rId4"/>
    <p:sldId id="265" r:id="rId5"/>
    <p:sldId id="302" r:id="rId6"/>
    <p:sldId id="267" r:id="rId7"/>
    <p:sldId id="268" r:id="rId8"/>
    <p:sldId id="269" r:id="rId9"/>
    <p:sldId id="270" r:id="rId10"/>
    <p:sldId id="271" r:id="rId11"/>
    <p:sldId id="303" r:id="rId12"/>
    <p:sldId id="304" r:id="rId13"/>
    <p:sldId id="274" r:id="rId14"/>
    <p:sldId id="275" r:id="rId15"/>
    <p:sldId id="276" r:id="rId16"/>
    <p:sldId id="277" r:id="rId17"/>
    <p:sldId id="278" r:id="rId18"/>
    <p:sldId id="279" r:id="rId19"/>
    <p:sldId id="283" r:id="rId20"/>
    <p:sldId id="305" r:id="rId21"/>
    <p:sldId id="281" r:id="rId2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10" autoAdjust="0"/>
  </p:normalViewPr>
  <p:slideViewPr>
    <p:cSldViewPr snapToGrid="0" showGuides="1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44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9F4283-4F17-4994-8FE4-EF684116BE7F}" type="datetime1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2DFAA7-D3C3-4D01-9299-453E25D16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F9B0BE-53F6-4AD2-81F8-326A6C7EB7CC}" type="datetime1">
              <a:rPr lang="ru-RU" noProof="0" smtClean="0"/>
              <a:t>19.02.2026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C51814-3B91-4036-94D2-3977634EE214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rtlCol="0"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rtlCol="0" anchor="ctr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476250"/>
            <a:ext cx="5795963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198" y="3073967"/>
            <a:ext cx="5272764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rtlCol="0" anchor="ctr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89370" y="1783832"/>
            <a:ext cx="4402592" cy="3290338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rtlCol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968071"/>
            <a:ext cx="10515600" cy="805542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rtlCol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rtlCol="0"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rtlCol="0"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rtlCol="0"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1026" y="1724025"/>
            <a:ext cx="3143250" cy="41910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51282" y="1712119"/>
            <a:ext cx="3142800" cy="41910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3054" y="1357414"/>
            <a:ext cx="5255193" cy="240486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06" y="3848474"/>
            <a:ext cx="5256000" cy="24048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rtlCol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3054" y="3808206"/>
            <a:ext cx="5255193" cy="240486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06" y="3808236"/>
            <a:ext cx="5256000" cy="24048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rtlCol="0" anchor="b">
            <a:no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9563" y="3118775"/>
            <a:ext cx="2927311" cy="308199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1475" y="3118776"/>
            <a:ext cx="2926800" cy="308192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rtlCol="0" anchor="ctr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8091" y="2424864"/>
            <a:ext cx="4132800" cy="28332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722820" y="2424864"/>
            <a:ext cx="4131850" cy="283210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04445" y="1330963"/>
            <a:ext cx="2986019" cy="1076636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04445" y="2623930"/>
            <a:ext cx="2986019" cy="344888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86099" y="1333189"/>
            <a:ext cx="2984400" cy="1074410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86099" y="2623930"/>
            <a:ext cx="2984400" cy="344888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636" y="1330963"/>
            <a:ext cx="2986019" cy="1076636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3636" y="2623930"/>
            <a:ext cx="2986019" cy="344888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830620" y="1333189"/>
            <a:ext cx="2984400" cy="1074410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830620" y="2623930"/>
            <a:ext cx="2984400" cy="344888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rtlCol="0"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8" y="2910543"/>
            <a:ext cx="5058000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8" y="3523420"/>
            <a:ext cx="5058000" cy="2181641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5142" y="2910543"/>
            <a:ext cx="5058397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95142" y="3523420"/>
            <a:ext cx="5058397" cy="2181641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7" y="3634443"/>
            <a:ext cx="5630165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7" y="4247320"/>
            <a:ext cx="5630165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476" y="3634443"/>
            <a:ext cx="5582064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476" y="4247320"/>
            <a:ext cx="5582064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 rtlCol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10169" y="3956706"/>
            <a:ext cx="5109021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610169" y="4569583"/>
            <a:ext cx="5109021" cy="141211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6" y="1462743"/>
            <a:ext cx="5108400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9836" y="2075621"/>
            <a:ext cx="5108400" cy="13914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Рисунок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6" name="Прямоугольник 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9" name="Прямоугольник 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4" name="Прямоугольник 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6300" y="1739900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5" name="Рисунок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9813" y="4263232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6" name="Рисунок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4524" y="1739900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8" name="Рисунок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59235" y="4263232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3" name="Текст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Равнобедренный треугольник 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Равнобедренный треугольник 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Равнобедренный треугольник 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Рисунок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33588" y="561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21034" y="2847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33588" y="5133678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19" name="Текст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Рисунок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6711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Рисунок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8135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6" name="Рисунок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49558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7" name="Рисунок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35088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 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8" name="Рисунок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Текст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7571" y="1437538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4" name="Рисунок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7571" y="2715650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5" name="Рисунок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227571" y="4043892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27571" y="5368250"/>
            <a:ext cx="1147325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473" y="1713955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Текст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5" name="Текст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Текст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50" name="Текст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51" name="Рисунок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473" y="4253638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2" name="Рисунок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15151" y="4253638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3" name="Рисунок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415151" y="1713954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420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8" name="Рисунок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12045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9" name="Рисунок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56669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0" name="Рисунок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1294" y="1761485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1" name="Текст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3" name="Текст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7" name="Текст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4" name="Текст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Рисунок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420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8" name="Рисунок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12045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9" name="Рисунок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56669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0" name="Рисунок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1294" y="1522949"/>
            <a:ext cx="2494721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1" name="Текст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3" name="Текст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7" name="Текст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38" name="Текст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2" name="Текст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  <p:sp>
        <p:nvSpPr>
          <p:cNvPr id="44" name="Текст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Добавьте свой текст здесь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00613" y="1233488"/>
            <a:ext cx="699135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00" y="1450975"/>
            <a:ext cx="4065588" cy="4552950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1475" y="1233488"/>
            <a:ext cx="11520488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1475" y="1233488"/>
            <a:ext cx="7450621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0675" y="1233488"/>
            <a:ext cx="3951288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81415" y="1233488"/>
            <a:ext cx="551249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7" name="Заполнитель диаграммы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79473" y="1233488"/>
            <a:ext cx="551249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полнитель диаграммы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0622" y="1362696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9" name="Заполнитель диаграммы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00682" y="3781218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0" name="Заполнитель диаграммы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208643" y="1367561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  <p:sp>
        <p:nvSpPr>
          <p:cNvPr id="11" name="Заполнитель диаграммы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198703" y="3786083"/>
            <a:ext cx="5552246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rtlCol="0"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rtlCol="0"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pPr/>
              <a:t>19.02.2026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49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n>
                <a:noFill/>
              </a:ln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 rtlCol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6100" y="1638299"/>
            <a:ext cx="5346700" cy="438150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rtlCol="0" anchor="b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5" y="2603500"/>
            <a:ext cx="5495926" cy="35734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Рисунок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 rtl="0">
              <a:buNone/>
            </a:pPr>
            <a:r>
              <a:rPr lang="ru-RU" noProof="0"/>
              <a:t>Добавление изображения здесь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 rtl="0">
              <a:buNone/>
            </a:pPr>
            <a:r>
              <a:rPr lang="ru-RU" noProof="0"/>
              <a:t>Добавление изображения здесь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rtlCol="0" anchor="b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5" y="3619500"/>
            <a:ext cx="3997325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4" name="Рисунок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03DC2DEF-D2FE-4B45-ABA4-9F153FD1C98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  <p:sldLayoutId id="2147483703" r:id="rId5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jpeg"/><Relationship Id="rId4" Type="http://schemas.openxmlformats.org/officeDocument/2006/relationships/image" Target="https://avatars.mds.yandex.net/i?id=2b57c7aa2147a304438bd27db2ac49a7_l-4944743-images-thumbs&amp;n=1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aklass.ru/p/geografiya/8-klass/prirodno-khoziaistvennye-zony-rossii-6779027/prirodnye-zony-arkticheskogo-i-subarkticheskogo-poiasov-6783931?YklShowAll=1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2196" y="2043900"/>
            <a:ext cx="70235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Природно-хозяйственные зоны России. </a:t>
            </a:r>
          </a:p>
          <a:p>
            <a:r>
              <a:rPr lang="ru-RU" sz="3600" b="1" dirty="0"/>
              <a:t>Арктическая пустыня, тундра и лесотундра</a:t>
            </a:r>
          </a:p>
        </p:txBody>
      </p:sp>
      <p:pic>
        <p:nvPicPr>
          <p:cNvPr id="6" name="Picture 12" descr="C:\Users\Olga\Downloads\f14eeab0906765384e33ae471c320c5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2500" y="5939122"/>
            <a:ext cx="675449" cy="701314"/>
          </a:xfrm>
          <a:prstGeom prst="rect">
            <a:avLst/>
          </a:prstGeom>
          <a:noFill/>
        </p:spPr>
      </p:pic>
      <p:sp>
        <p:nvSpPr>
          <p:cNvPr id="8" name="Подзаголовок 7"/>
          <p:cNvSpPr txBox="1">
            <a:spLocks/>
          </p:cNvSpPr>
          <p:nvPr/>
        </p:nvSpPr>
        <p:spPr>
          <a:xfrm>
            <a:off x="8666143" y="251277"/>
            <a:ext cx="3200400" cy="7791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Reverance" pitchFamily="2" charset="0"/>
                <a:ea typeface="+mn-ea"/>
                <a:cs typeface="+mn-cs"/>
              </a:rPr>
              <a:t>8 класс. Урок 46</a:t>
            </a:r>
          </a:p>
        </p:txBody>
      </p:sp>
      <p:pic>
        <p:nvPicPr>
          <p:cNvPr id="9" name="Рисунок 8" descr="Picture background"/>
          <p:cNvPicPr/>
          <p:nvPr/>
        </p:nvPicPr>
        <p:blipFill>
          <a:blip r:embed="rId3" r:link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1051869" y="217564"/>
            <a:ext cx="836712" cy="504056"/>
          </a:xfrm>
          <a:prstGeom prst="rect">
            <a:avLst/>
          </a:prstGeom>
          <a:noFill/>
        </p:spPr>
      </p:pic>
      <p:pic>
        <p:nvPicPr>
          <p:cNvPr id="1026" name="Picture 2" descr="G:\Гео 8\46\c66944bb77e70dd441442663870b01cc.jpg"/>
          <p:cNvPicPr>
            <a:picLocks noChangeAspect="1" noChangeArrowheads="1"/>
          </p:cNvPicPr>
          <p:nvPr/>
        </p:nvPicPr>
        <p:blipFill>
          <a:blip r:embed="rId5" cstate="print"/>
          <a:srcRect l="17196" r="37758"/>
          <a:stretch>
            <a:fillRect/>
          </a:stretch>
        </p:blipFill>
        <p:spPr bwMode="auto">
          <a:xfrm>
            <a:off x="0" y="0"/>
            <a:ext cx="464337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B61C076-03D2-4CD6-8E5D-A8E92B611354}"/>
              </a:ext>
            </a:extLst>
          </p:cNvPr>
          <p:cNvSpPr/>
          <p:nvPr/>
        </p:nvSpPr>
        <p:spPr>
          <a:xfrm>
            <a:off x="5366532" y="670177"/>
            <a:ext cx="6438900" cy="56270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Многолетняя мерзлота и почва</a:t>
            </a:r>
          </a:p>
        </p:txBody>
      </p:sp>
      <p:pic>
        <p:nvPicPr>
          <p:cNvPr id="7170" name="Picture 2" descr="G:\Гео 8\46\66d10176-4076-52dd-8fdd-7c92e8d4d337.jpg"/>
          <p:cNvPicPr>
            <a:picLocks noChangeAspect="1" noChangeArrowheads="1"/>
          </p:cNvPicPr>
          <p:nvPr/>
        </p:nvPicPr>
        <p:blipFill>
          <a:blip r:embed="rId2" cstate="print"/>
          <a:srcRect l="24953" r="28588"/>
          <a:stretch>
            <a:fillRect/>
          </a:stretch>
        </p:blipFill>
        <p:spPr bwMode="auto">
          <a:xfrm>
            <a:off x="0" y="0"/>
            <a:ext cx="4970207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537982" y="203927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b="1" dirty="0">
                <a:solidFill>
                  <a:srgbClr val="0070C0"/>
                </a:solidFill>
              </a:rPr>
              <a:t>Летом мерзлота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оттаивает до глубины 20 см- 1,5 м.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solidFill>
                  <a:srgbClr val="0070C0"/>
                </a:solidFill>
              </a:rPr>
              <a:t>Мерзлота фактор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образования болот и озёр.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solidFill>
                  <a:srgbClr val="0070C0"/>
                </a:solidFill>
              </a:rPr>
              <a:t>Мёрзлый грунт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не способствует быстрому образованию почв.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solidFill>
                  <a:srgbClr val="0070C0"/>
                </a:solidFill>
              </a:rPr>
              <a:t>Арктические почвы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очень примитивны, они встречаются редко среди скопления щебня и мелких обломков.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>
                <a:solidFill>
                  <a:srgbClr val="0070C0"/>
                </a:solidFill>
              </a:rPr>
              <a:t>Тундровые почвы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отличаются небольшой мощностью и бедностью питательных веществ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367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2F9B6-AEEC-4ECF-9786-7B3A13883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7" y="741804"/>
            <a:ext cx="8985754" cy="537439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3C09E52-7BA5-4F94-B2B7-A82361718EDD}"/>
              </a:ext>
            </a:extLst>
          </p:cNvPr>
          <p:cNvSpPr/>
          <p:nvPr/>
        </p:nvSpPr>
        <p:spPr>
          <a:xfrm>
            <a:off x="6096000" y="478035"/>
            <a:ext cx="4431323" cy="8759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Факторы образования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тундрово-глеевых почв</a:t>
            </a:r>
          </a:p>
        </p:txBody>
      </p:sp>
    </p:spTree>
    <p:extLst>
      <p:ext uri="{BB962C8B-B14F-4D97-AF65-F5344CB8AC3E}">
        <p14:creationId xmlns:p14="http://schemas.microsoft.com/office/powerpoint/2010/main" val="296654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8CE974-02F6-4EA4-8CF2-FC8DA4B09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6" y="1230382"/>
            <a:ext cx="11253227" cy="54869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5187" y="264480"/>
            <a:ext cx="68239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многолетней мерзлоты</a:t>
            </a:r>
          </a:p>
        </p:txBody>
      </p:sp>
    </p:spTree>
    <p:extLst>
      <p:ext uri="{BB962C8B-B14F-4D97-AF65-F5344CB8AC3E}">
        <p14:creationId xmlns:p14="http://schemas.microsoft.com/office/powerpoint/2010/main" val="4069778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B69D37-DF43-4982-AC01-A8EA0EE19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2" b="32215"/>
          <a:stretch>
            <a:fillRect/>
          </a:stretch>
        </p:blipFill>
        <p:spPr>
          <a:xfrm>
            <a:off x="0" y="0"/>
            <a:ext cx="12192000" cy="4206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030" y="4262509"/>
            <a:ext cx="1176997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b="1" dirty="0"/>
              <a:t>Растительный мир </a:t>
            </a:r>
            <a:r>
              <a:rPr lang="ru-RU" sz="2350" dirty="0"/>
              <a:t>предполярных зон не обладает большим разнообразием. Это связано с неблагоприятными климатическими условиями для большинства видов растений. </a:t>
            </a:r>
          </a:p>
          <a:p>
            <a:r>
              <a:rPr lang="ru-RU" sz="2350" dirty="0">
                <a:solidFill>
                  <a:srgbClr val="0070C0"/>
                </a:solidFill>
              </a:rPr>
              <a:t>В арктических пустынях </a:t>
            </a:r>
            <a:r>
              <a:rPr lang="ru-RU" sz="2350" dirty="0"/>
              <a:t>иногда можно найти места, где растут </a:t>
            </a:r>
            <a:r>
              <a:rPr lang="ru-RU" sz="2350" b="1" dirty="0">
                <a:solidFill>
                  <a:srgbClr val="0070C0"/>
                </a:solidFill>
              </a:rPr>
              <a:t>мхи, лишайники</a:t>
            </a:r>
            <a:r>
              <a:rPr lang="ru-RU" sz="2350" dirty="0"/>
              <a:t>, </a:t>
            </a:r>
            <a:r>
              <a:rPr lang="ru-RU" sz="2350" b="1" dirty="0">
                <a:solidFill>
                  <a:srgbClr val="0070C0"/>
                </a:solidFill>
              </a:rPr>
              <a:t>низкорослые полярные злаки, полярные маки, камнеломки, лютики</a:t>
            </a:r>
            <a:r>
              <a:rPr lang="ru-RU" sz="2350" dirty="0"/>
              <a:t>. </a:t>
            </a:r>
          </a:p>
          <a:p>
            <a:r>
              <a:rPr lang="ru-RU" sz="2350" dirty="0"/>
              <a:t>Для мхов и лишайников почва не требуется, они поглощают влагу и необходимые вещества прямо из атмосферы. Поэтому их часто можно увидеть прямо на скалах</a:t>
            </a:r>
          </a:p>
        </p:txBody>
      </p:sp>
    </p:spTree>
    <p:extLst>
      <p:ext uri="{BB962C8B-B14F-4D97-AF65-F5344CB8AC3E}">
        <p14:creationId xmlns:p14="http://schemas.microsoft.com/office/powerpoint/2010/main" val="3402992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C2B045-2FE8-419B-9DD7-C5D6EF702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92"/>
          <a:stretch>
            <a:fillRect/>
          </a:stretch>
        </p:blipFill>
        <p:spPr>
          <a:xfrm>
            <a:off x="0" y="0"/>
            <a:ext cx="7413674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01FC2BB-725B-4AB2-8223-ACE1F03E89F9}"/>
              </a:ext>
            </a:extLst>
          </p:cNvPr>
          <p:cNvSpPr/>
          <p:nvPr/>
        </p:nvSpPr>
        <p:spPr>
          <a:xfrm>
            <a:off x="7469944" y="309489"/>
            <a:ext cx="4255477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Тундры более богаты растительностью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76382" y="1997612"/>
            <a:ext cx="3671667" cy="398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Причины безлесья тундр: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● короткое холодное лето;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● избыточное увлажнение;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● многолетняя мерзлота;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● сильные ветры. </a:t>
            </a:r>
          </a:p>
        </p:txBody>
      </p:sp>
    </p:spTree>
    <p:extLst>
      <p:ext uri="{BB962C8B-B14F-4D97-AF65-F5344CB8AC3E}">
        <p14:creationId xmlns:p14="http://schemas.microsoft.com/office/powerpoint/2010/main" val="4211871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CC4256-E554-4148-BDDA-38DE59E9A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8" y="147084"/>
            <a:ext cx="10100603" cy="649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23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Гео 8\46\autumn2784089960720.jpg"/>
          <p:cNvPicPr>
            <a:picLocks noChangeAspect="1" noChangeArrowheads="1"/>
          </p:cNvPicPr>
          <p:nvPr/>
        </p:nvPicPr>
        <p:blipFill>
          <a:blip r:embed="rId2" cstate="print"/>
          <a:srcRect l="22385" t="6239" r="19000"/>
          <a:stretch>
            <a:fillRect/>
          </a:stretch>
        </p:blipFill>
        <p:spPr bwMode="auto">
          <a:xfrm>
            <a:off x="5752255" y="0"/>
            <a:ext cx="643974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9828" y="1307348"/>
            <a:ext cx="50362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В лесотундре </a:t>
            </a:r>
            <a:r>
              <a:rPr lang="ru-RU" sz="3200" b="1" dirty="0"/>
              <a:t>пр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оисходит чередование участков с кустарниками и невысоких разреженных редколесий. </a:t>
            </a:r>
          </a:p>
          <a:p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Здесь можно увидеть ели, берёзы и лиственницы.</a:t>
            </a:r>
          </a:p>
        </p:txBody>
      </p:sp>
    </p:spTree>
    <p:extLst>
      <p:ext uri="{BB962C8B-B14F-4D97-AF65-F5344CB8AC3E}">
        <p14:creationId xmlns:p14="http://schemas.microsoft.com/office/powerpoint/2010/main" val="2476073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Гео 8\46\Белыемедведи.png"/>
          <p:cNvPicPr>
            <a:picLocks noChangeAspect="1" noChangeArrowheads="1"/>
          </p:cNvPicPr>
          <p:nvPr/>
        </p:nvPicPr>
        <p:blipFill>
          <a:blip r:embed="rId2" cstate="print"/>
          <a:srcRect l="57808"/>
          <a:stretch>
            <a:fillRect/>
          </a:stretch>
        </p:blipFill>
        <p:spPr bwMode="auto">
          <a:xfrm>
            <a:off x="7875639" y="0"/>
            <a:ext cx="4316361" cy="685800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27701" y="397912"/>
            <a:ext cx="709397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</a:rPr>
              <a:t>Животные</a:t>
            </a:r>
            <a:r>
              <a:rPr lang="ru-RU" sz="2200" dirty="0"/>
              <a:t> северных природных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ru-RU" sz="2200" b="1" dirty="0">
                <a:solidFill>
                  <a:srgbClr val="0070C0"/>
                </a:solidFill>
              </a:rPr>
              <a:t>зон приспособлены к суровому климат</a:t>
            </a:r>
            <a:r>
              <a:rPr lang="ru-RU" sz="2200" dirty="0">
                <a:solidFill>
                  <a:srgbClr val="0070C0"/>
                </a:solidFill>
              </a:rPr>
              <a:t>у. </a:t>
            </a:r>
            <a:r>
              <a:rPr lang="ru-RU" sz="2200" dirty="0"/>
              <a:t>Помогают им переносить сильные морозы густой мех или пух, норы под землёй или в снегу, подкожный слой жира. </a:t>
            </a:r>
          </a:p>
          <a:p>
            <a:endParaRPr lang="ru-RU" sz="2200" dirty="0"/>
          </a:p>
          <a:p>
            <a:r>
              <a:rPr lang="ru-RU" sz="2200" dirty="0"/>
              <a:t>Для фауны арктических пустынь характерно преобладание животных, которые </a:t>
            </a:r>
            <a:r>
              <a:rPr lang="ru-RU" sz="2200" b="1" dirty="0">
                <a:solidFill>
                  <a:srgbClr val="0070C0"/>
                </a:solidFill>
              </a:rPr>
              <a:t>добывают пищу в море. </a:t>
            </a:r>
          </a:p>
          <a:p>
            <a:endParaRPr lang="ru-RU" sz="2200" dirty="0"/>
          </a:p>
          <a:p>
            <a:r>
              <a:rPr lang="ru-RU" sz="2200" dirty="0"/>
              <a:t>Здесь водятся белые медведи, песцы, морские птицы (кайра, чистик, малая гагарка и другие). </a:t>
            </a:r>
          </a:p>
          <a:p>
            <a:endParaRPr lang="ru-RU" sz="2200" dirty="0"/>
          </a:p>
          <a:p>
            <a:r>
              <a:rPr lang="ru-RU" sz="2200" dirty="0"/>
              <a:t>На берегу можно увидеть моржей, тюленей, морских котиков. </a:t>
            </a:r>
          </a:p>
          <a:p>
            <a:endParaRPr lang="ru-RU" sz="2200" dirty="0"/>
          </a:p>
          <a:p>
            <a:r>
              <a:rPr lang="ru-RU" sz="2200" dirty="0"/>
              <a:t>Белые медведи охотятся в основном на тюленей, песцы питаются тем, что останется после трапезы крупных хищников</a:t>
            </a:r>
          </a:p>
        </p:txBody>
      </p:sp>
    </p:spTree>
    <p:extLst>
      <p:ext uri="{BB962C8B-B14F-4D97-AF65-F5344CB8AC3E}">
        <p14:creationId xmlns:p14="http://schemas.microsoft.com/office/powerpoint/2010/main" val="206433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217020" y="335845"/>
            <a:ext cx="56799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Тундра более богата по видовому составу животных. </a:t>
            </a:r>
          </a:p>
          <a:p>
            <a:endParaRPr lang="ru-RU" sz="2200" dirty="0"/>
          </a:p>
          <a:p>
            <a:r>
              <a:rPr lang="ru-RU" sz="2200" dirty="0"/>
              <a:t>Представителями тундры являются </a:t>
            </a:r>
            <a:r>
              <a:rPr lang="ru-RU" sz="2200" b="1" dirty="0">
                <a:solidFill>
                  <a:srgbClr val="0070C0"/>
                </a:solidFill>
              </a:rPr>
              <a:t>северный</a:t>
            </a:r>
            <a:r>
              <a:rPr lang="ru-RU" sz="2200" dirty="0"/>
              <a:t> </a:t>
            </a:r>
            <a:r>
              <a:rPr lang="ru-RU" sz="2200" b="1" dirty="0">
                <a:solidFill>
                  <a:srgbClr val="0070C0"/>
                </a:solidFill>
              </a:rPr>
              <a:t>олень, песец, волк, лемминг, заяц-беляк. </a:t>
            </a:r>
          </a:p>
          <a:p>
            <a:endParaRPr lang="ru-RU" sz="2200" dirty="0"/>
          </a:p>
          <a:p>
            <a:r>
              <a:rPr lang="ru-RU" sz="2200" dirty="0"/>
              <a:t>Из птиц здесь постоянно обитают </a:t>
            </a:r>
            <a:r>
              <a:rPr lang="ru-RU" sz="2200" b="1" dirty="0">
                <a:solidFill>
                  <a:srgbClr val="0070C0"/>
                </a:solidFill>
              </a:rPr>
              <a:t>полярные совы и</a:t>
            </a:r>
            <a:r>
              <a:rPr lang="ru-RU" sz="2200" dirty="0"/>
              <a:t> </a:t>
            </a:r>
            <a:r>
              <a:rPr lang="ru-RU" sz="2200" b="1" dirty="0">
                <a:solidFill>
                  <a:srgbClr val="0070C0"/>
                </a:solidFill>
              </a:rPr>
              <a:t>белые куропатки. </a:t>
            </a:r>
          </a:p>
          <a:p>
            <a:endParaRPr lang="ru-RU" sz="2200" dirty="0"/>
          </a:p>
          <a:p>
            <a:r>
              <a:rPr lang="ru-RU" sz="2200" dirty="0"/>
              <a:t>Северные олени находят еду круглый год. В тёплый период основой их рациона становятся разнообразные лишайники и кустарнички, а зимой — </a:t>
            </a:r>
            <a:r>
              <a:rPr lang="ru-RU" sz="2200" b="1" dirty="0">
                <a:solidFill>
                  <a:srgbClr val="0070C0"/>
                </a:solidFill>
              </a:rPr>
              <a:t>ягель</a:t>
            </a:r>
            <a:r>
              <a:rPr lang="ru-RU" sz="2200" dirty="0"/>
              <a:t> («олений мох»). </a:t>
            </a:r>
          </a:p>
          <a:p>
            <a:endParaRPr lang="ru-RU" sz="2200" dirty="0"/>
          </a:p>
          <a:p>
            <a:r>
              <a:rPr lang="ru-RU" sz="2200" b="1" dirty="0">
                <a:solidFill>
                  <a:srgbClr val="0070C0"/>
                </a:solidFill>
              </a:rPr>
              <a:t>Полярная сова </a:t>
            </a:r>
            <a:r>
              <a:rPr lang="ru-RU" sz="2200" dirty="0"/>
              <a:t>— хищная птица. Объектом её охоты становятся зайцы, лемминги и куропатки. </a:t>
            </a:r>
          </a:p>
        </p:txBody>
      </p:sp>
      <p:pic>
        <p:nvPicPr>
          <p:cNvPr id="10242" name="Picture 2" descr="G:\Гео 8\46\reindeer2524819960720.jpg"/>
          <p:cNvPicPr>
            <a:picLocks noChangeAspect="1" noChangeArrowheads="1"/>
          </p:cNvPicPr>
          <p:nvPr/>
        </p:nvPicPr>
        <p:blipFill>
          <a:blip r:embed="rId2" cstate="print"/>
          <a:srcRect l="24582" r="19016"/>
          <a:stretch>
            <a:fillRect/>
          </a:stretch>
        </p:blipFill>
        <p:spPr bwMode="auto">
          <a:xfrm>
            <a:off x="0" y="0"/>
            <a:ext cx="58099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8227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E765DE-C262-4455-8414-500DCFFB2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3830" r="7068" b="2412"/>
          <a:stretch>
            <a:fillRect/>
          </a:stretch>
        </p:blipFill>
        <p:spPr>
          <a:xfrm>
            <a:off x="612843" y="105747"/>
            <a:ext cx="10828118" cy="67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8E33BC8-CA96-403A-8684-168640EC5B03}"/>
              </a:ext>
            </a:extLst>
          </p:cNvPr>
          <p:cNvSpPr/>
          <p:nvPr/>
        </p:nvSpPr>
        <p:spPr>
          <a:xfrm>
            <a:off x="560439" y="250721"/>
            <a:ext cx="6061588" cy="23364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В субарктическом поясе России располагаются </a:t>
            </a:r>
            <a:r>
              <a:rPr lang="ru-RU" sz="2800" dirty="0">
                <a:solidFill>
                  <a:srgbClr val="C00000"/>
                </a:solidFill>
              </a:rPr>
              <a:t>природные зоны арктических пустынь, тундры и лесотундры.</a:t>
            </a:r>
          </a:p>
        </p:txBody>
      </p:sp>
      <p:pic>
        <p:nvPicPr>
          <p:cNvPr id="2051" name="Picture 3" descr="G:\Гео 8\46\320874.jpeg"/>
          <p:cNvPicPr>
            <a:picLocks noChangeAspect="1" noChangeArrowheads="1"/>
          </p:cNvPicPr>
          <p:nvPr/>
        </p:nvPicPr>
        <p:blipFill>
          <a:blip r:embed="rId2" cstate="print"/>
          <a:srcRect t="12715" b="31634"/>
          <a:stretch>
            <a:fillRect/>
          </a:stretch>
        </p:blipFill>
        <p:spPr bwMode="auto">
          <a:xfrm>
            <a:off x="0" y="2403987"/>
            <a:ext cx="12192001" cy="44540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20232" y="545691"/>
            <a:ext cx="47932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Занимают почти </a:t>
            </a:r>
            <a:r>
              <a:rPr lang="ru-RU" sz="2800" dirty="0">
                <a:solidFill>
                  <a:srgbClr val="C00000"/>
                </a:solidFill>
              </a:rPr>
              <a:t>13%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от всей площади территории России.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5974" y="560438"/>
            <a:ext cx="368710" cy="3982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26940" y="565354"/>
            <a:ext cx="368710" cy="3982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436A09-7C40-4171-9DBB-278124756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8" y="943584"/>
            <a:ext cx="11618923" cy="416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97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Источник </a:t>
            </a:r>
            <a:r>
              <a:rPr lang="en-US" sz="2400" dirty="0">
                <a:solidFill>
                  <a:srgbClr val="0070C0"/>
                </a:solidFill>
                <a:hlinkClick r:id="rId2"/>
              </a:rPr>
              <a:t>https://www.yaklass.ru/p/geografiya/8-klass/prirodno-khoziaistvennye-zony-rossii-6779027/prirodnye-zony-arkticheskogo-i-subarkticheskogo-poiasov-6783931?YklShowAll=1</a:t>
            </a:r>
            <a:endParaRPr lang="ru-RU" sz="2400" dirty="0">
              <a:solidFill>
                <a:srgbClr val="0070C0"/>
              </a:solidFill>
            </a:endParaRPr>
          </a:p>
          <a:p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17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FFBB37-8B36-42D3-A69B-A52D64220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2" y="1288713"/>
            <a:ext cx="11609056" cy="527539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7232860-EAC4-481C-9F4E-3778F5F280A3}"/>
              </a:ext>
            </a:extLst>
          </p:cNvPr>
          <p:cNvSpPr/>
          <p:nvPr/>
        </p:nvSpPr>
        <p:spPr>
          <a:xfrm>
            <a:off x="1026942" y="492369"/>
            <a:ext cx="7906042" cy="641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Природные зоны Севера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66D031-02E4-4965-894B-03F64A73B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59"/>
          <a:stretch>
            <a:fillRect/>
          </a:stretch>
        </p:blipFill>
        <p:spPr>
          <a:xfrm>
            <a:off x="921" y="0"/>
            <a:ext cx="12190157" cy="450166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928BFDC-EB98-431B-91B9-0A4A5C3EF43C}"/>
              </a:ext>
            </a:extLst>
          </p:cNvPr>
          <p:cNvSpPr/>
          <p:nvPr/>
        </p:nvSpPr>
        <p:spPr>
          <a:xfrm>
            <a:off x="506437" y="4503420"/>
            <a:ext cx="10761785" cy="2013438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/>
              <a:t>Арктические пустыни находятся на архипелагах и отдельных островах самого холодного океана, а также на северной оконечности Таймырского п-ова. 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74191" y="787791"/>
            <a:ext cx="53879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Тундры протянулись по побережью Северного Ледовитого океана </a:t>
            </a:r>
            <a:r>
              <a:rPr lang="ru-RU" sz="2400" dirty="0"/>
              <a:t>от границ с Финляндией и Норвегией до побережья Берингова пролива. </a:t>
            </a:r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В некоторых районах территория тундры спускается к линии полярного круга. </a:t>
            </a:r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Наибольшая ширина тундры — на севере Сибири. </a:t>
            </a:r>
          </a:p>
          <a:p>
            <a:endParaRPr lang="ru-RU" sz="2400" dirty="0"/>
          </a:p>
        </p:txBody>
      </p:sp>
      <p:pic>
        <p:nvPicPr>
          <p:cNvPr id="3074" name="Picture 2" descr="G:\Гео 8\46\e45fad8e-c860-5bb1-ab31-e7929259fa29.jpg"/>
          <p:cNvPicPr>
            <a:picLocks noChangeAspect="1" noChangeArrowheads="1"/>
          </p:cNvPicPr>
          <p:nvPr/>
        </p:nvPicPr>
        <p:blipFill>
          <a:blip r:embed="rId2" cstate="print"/>
          <a:srcRect l="11761" r="31077"/>
          <a:stretch>
            <a:fillRect/>
          </a:stretch>
        </p:blipFill>
        <p:spPr bwMode="auto">
          <a:xfrm>
            <a:off x="0" y="0"/>
            <a:ext cx="588029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900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Гео 8\46\og_og_1476676125225153698.jpg"/>
          <p:cNvPicPr>
            <a:picLocks noChangeAspect="1" noChangeArrowheads="1"/>
          </p:cNvPicPr>
          <p:nvPr/>
        </p:nvPicPr>
        <p:blipFill>
          <a:blip r:embed="rId2" cstate="print"/>
          <a:srcRect l="9361" r="33614"/>
          <a:stretch>
            <a:fillRect/>
          </a:stretch>
        </p:blipFill>
        <p:spPr bwMode="auto">
          <a:xfrm>
            <a:off x="5009535" y="0"/>
            <a:ext cx="7182465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6178" y="1556977"/>
            <a:ext cx="42917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Лесотундра – переходная зона </a:t>
            </a:r>
          </a:p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к тайге, здесь встречается древесная растительность.</a:t>
            </a:r>
          </a:p>
          <a:p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E1FB50-4293-8538-4E59-F90BF7D6C9F6}"/>
              </a:ext>
            </a:extLst>
          </p:cNvPr>
          <p:cNvSpPr/>
          <p:nvPr/>
        </p:nvSpPr>
        <p:spPr>
          <a:xfrm>
            <a:off x="0" y="6454302"/>
            <a:ext cx="2830749" cy="2431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84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E2BB91-5DE3-412F-9F15-7705A9EC9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38"/>
          <a:stretch>
            <a:fillRect/>
          </a:stretch>
        </p:blipFill>
        <p:spPr>
          <a:xfrm>
            <a:off x="0" y="-2518117"/>
            <a:ext cx="12192000" cy="40092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BF743B-E405-4FF3-8868-2DB365395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742" y="1558564"/>
            <a:ext cx="2938389" cy="465777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B594C28-BA29-447A-9068-59107829E375}"/>
              </a:ext>
            </a:extLst>
          </p:cNvPr>
          <p:cNvSpPr/>
          <p:nvPr/>
        </p:nvSpPr>
        <p:spPr>
          <a:xfrm>
            <a:off x="263770" y="-1288951"/>
            <a:ext cx="5583265" cy="615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 Арктических пустынь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597EDB7-1540-494F-843D-5601FCCD30AD}"/>
              </a:ext>
            </a:extLst>
          </p:cNvPr>
          <p:cNvSpPr/>
          <p:nvPr/>
        </p:nvSpPr>
        <p:spPr>
          <a:xfrm>
            <a:off x="606225" y="2546253"/>
            <a:ext cx="8130254" cy="3785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2060"/>
              </a:buClr>
              <a:buSzPct val="112000"/>
              <a:buFont typeface="Wingdings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Практически полгода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(в пределах 150 суток) полярная ночь и столько же длится полярный день.</a:t>
            </a:r>
          </a:p>
          <a:p>
            <a:pPr>
              <a:buClr>
                <a:srgbClr val="002060"/>
              </a:buClr>
              <a:buSzPct val="112000"/>
              <a:buFont typeface="Wingdings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В сильный холод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полярной ночи температура опускается до -35°, -40°С.</a:t>
            </a:r>
          </a:p>
          <a:p>
            <a:pPr>
              <a:buClr>
                <a:srgbClr val="002060"/>
              </a:buClr>
              <a:buSzPct val="112000"/>
              <a:buFont typeface="Wingdings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Циклоны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приносят сильные порывы ветра и резкую смену погоды.</a:t>
            </a:r>
          </a:p>
          <a:p>
            <a:pPr>
              <a:buClr>
                <a:srgbClr val="002060"/>
              </a:buClr>
              <a:buSzPct val="112000"/>
              <a:buFont typeface="Wingdings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Тёплый сезон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длится недолго, температура +4°С.</a:t>
            </a:r>
          </a:p>
          <a:p>
            <a:pPr>
              <a:buClr>
                <a:srgbClr val="002060"/>
              </a:buClr>
              <a:buSzPct val="112000"/>
              <a:buFont typeface="Wingdings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Снег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не успевает таять, поэтому образуются вечные ледники.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" y="1716257"/>
            <a:ext cx="859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Для всех природных зон, которые расположены на севере Российской Федерации, характерен очень холодный климат. </a:t>
            </a:r>
          </a:p>
        </p:txBody>
      </p:sp>
    </p:spTree>
    <p:extLst>
      <p:ext uri="{BB962C8B-B14F-4D97-AF65-F5344CB8AC3E}">
        <p14:creationId xmlns:p14="http://schemas.microsoft.com/office/powerpoint/2010/main" val="1113821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002212-A0E3-45AB-B88B-54A8989EB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34" y="998807"/>
            <a:ext cx="4410075" cy="338137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6B668F-ED4D-4E3C-BBBF-EB7AD9B20FEC}"/>
              </a:ext>
            </a:extLst>
          </p:cNvPr>
          <p:cNvSpPr/>
          <p:nvPr/>
        </p:nvSpPr>
        <p:spPr>
          <a:xfrm>
            <a:off x="5188084" y="4309548"/>
            <a:ext cx="6638192" cy="23444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ru-RU" sz="2500" b="1" dirty="0">
                <a:solidFill>
                  <a:srgbClr val="0070C0"/>
                </a:solidFill>
              </a:rPr>
              <a:t>Полярный день 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</a:rPr>
              <a:t>и ночь короче.</a:t>
            </a:r>
          </a:p>
          <a:p>
            <a:pPr>
              <a:buFont typeface="Wingdings" pitchFamily="2" charset="2"/>
              <a:buChar char="Ø"/>
            </a:pPr>
            <a:r>
              <a:rPr lang="ru-RU" sz="2500" b="1" dirty="0">
                <a:solidFill>
                  <a:srgbClr val="0070C0"/>
                </a:solidFill>
              </a:rPr>
              <a:t>Лето теплее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</a:rPr>
              <a:t>, а зимы долгие и морозные.</a:t>
            </a:r>
          </a:p>
          <a:p>
            <a:pPr>
              <a:buFont typeface="Wingdings" pitchFamily="2" charset="2"/>
              <a:buChar char="Ø"/>
            </a:pPr>
            <a:r>
              <a:rPr lang="ru-RU" sz="2500" b="1" dirty="0">
                <a:solidFill>
                  <a:srgbClr val="0070C0"/>
                </a:solidFill>
              </a:rPr>
              <a:t>Средние температуры 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</a:rPr>
              <a:t>июля +5°, +10°С.</a:t>
            </a:r>
          </a:p>
          <a:p>
            <a:pPr>
              <a:buFont typeface="Wingdings" pitchFamily="2" charset="2"/>
              <a:buChar char="Ø"/>
            </a:pPr>
            <a:r>
              <a:rPr lang="ru-RU" sz="2500" b="1" dirty="0">
                <a:solidFill>
                  <a:srgbClr val="0070C0"/>
                </a:solidFill>
              </a:rPr>
              <a:t>Осадки</a:t>
            </a:r>
            <a:r>
              <a:rPr lang="ru-RU" sz="2500" b="1" dirty="0">
                <a:solidFill>
                  <a:srgbClr val="C00000"/>
                </a:solidFill>
              </a:rPr>
              <a:t> 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</a:rPr>
              <a:t>200-500 мм/год.</a:t>
            </a:r>
          </a:p>
          <a:p>
            <a:pPr>
              <a:buFont typeface="Wingdings" pitchFamily="2" charset="2"/>
              <a:buChar char="Ø"/>
            </a:pPr>
            <a:r>
              <a:rPr lang="ru-RU" sz="2500" b="1" dirty="0">
                <a:solidFill>
                  <a:srgbClr val="0070C0"/>
                </a:solidFill>
              </a:rPr>
              <a:t>Циклоны</a:t>
            </a:r>
            <a:r>
              <a:rPr lang="ru-RU" sz="2500" b="1" dirty="0">
                <a:solidFill>
                  <a:srgbClr val="C00000"/>
                </a:solidFill>
              </a:rPr>
              <a:t> 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</a:rPr>
              <a:t>приносят моросящие дожди и сильные ветры.</a:t>
            </a:r>
          </a:p>
        </p:txBody>
      </p:sp>
      <p:pic>
        <p:nvPicPr>
          <p:cNvPr id="5122" name="Picture 2" descr="G:\Гео 8\46\ArctictundrainJuly.jpg"/>
          <p:cNvPicPr>
            <a:picLocks noChangeAspect="1" noChangeArrowheads="1"/>
          </p:cNvPicPr>
          <p:nvPr/>
        </p:nvPicPr>
        <p:blipFill>
          <a:blip r:embed="rId3" cstate="print"/>
          <a:srcRect r="53082"/>
          <a:stretch>
            <a:fillRect/>
          </a:stretch>
        </p:blipFill>
        <p:spPr bwMode="auto">
          <a:xfrm>
            <a:off x="0" y="0"/>
            <a:ext cx="4825218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29993" y="6119447"/>
            <a:ext cx="2672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Тундра в июле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51DCA86-05F2-4D10-9ABD-1E5309D268B0}"/>
              </a:ext>
            </a:extLst>
          </p:cNvPr>
          <p:cNvSpPr/>
          <p:nvPr/>
        </p:nvSpPr>
        <p:spPr>
          <a:xfrm>
            <a:off x="5319969" y="211016"/>
            <a:ext cx="3965331" cy="65942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Климат Тундры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2B7705-96C0-9D36-63E9-6E597AAF8E9C}"/>
              </a:ext>
            </a:extLst>
          </p:cNvPr>
          <p:cNvSpPr/>
          <p:nvPr/>
        </p:nvSpPr>
        <p:spPr>
          <a:xfrm>
            <a:off x="11293813" y="121409"/>
            <a:ext cx="719847" cy="749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C7FEC3-339F-CE24-EA63-05E731592582}"/>
              </a:ext>
            </a:extLst>
          </p:cNvPr>
          <p:cNvSpPr/>
          <p:nvPr/>
        </p:nvSpPr>
        <p:spPr>
          <a:xfrm>
            <a:off x="11115227" y="479998"/>
            <a:ext cx="532463" cy="5188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45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Гео 8\46\alaska122713960720.jpg"/>
          <p:cNvPicPr>
            <a:picLocks noChangeAspect="1" noChangeArrowheads="1"/>
          </p:cNvPicPr>
          <p:nvPr/>
        </p:nvPicPr>
        <p:blipFill>
          <a:blip r:embed="rId2" cstate="print"/>
          <a:srcRect l="44707"/>
          <a:stretch>
            <a:fillRect/>
          </a:stretch>
        </p:blipFill>
        <p:spPr bwMode="auto">
          <a:xfrm>
            <a:off x="6504039" y="0"/>
            <a:ext cx="5687961" cy="6858000"/>
          </a:xfrm>
          <a:prstGeom prst="rect">
            <a:avLst/>
          </a:prstGeom>
          <a:noFill/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CD8C10C-F7CF-48E2-9F50-00FD34A33074}"/>
              </a:ext>
            </a:extLst>
          </p:cNvPr>
          <p:cNvSpPr/>
          <p:nvPr/>
        </p:nvSpPr>
        <p:spPr>
          <a:xfrm>
            <a:off x="217570" y="255748"/>
            <a:ext cx="4783015" cy="7209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Климат Лесотундры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58" y="2071261"/>
            <a:ext cx="57724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Средняя температура в зоне лесотундры в июле составляет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+10°-  +14°С</a:t>
            </a:r>
            <a:r>
              <a:rPr lang="ru-RU" sz="2800" dirty="0"/>
              <a:t> °С. </a:t>
            </a:r>
          </a:p>
          <a:p>
            <a:endParaRPr lang="ru-RU" sz="2800" dirty="0"/>
          </a:p>
          <a:p>
            <a:r>
              <a:rPr lang="ru-RU" sz="2800" dirty="0"/>
              <a:t>Лесотундра сильно заболочена, так как здесь выпадает 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400-550</a:t>
            </a:r>
            <a:r>
              <a:rPr lang="ru-RU" sz="2800" dirty="0"/>
              <a:t>мм осадков в год, а испаряется только незначительная их</a:t>
            </a:r>
          </a:p>
        </p:txBody>
      </p:sp>
    </p:spTree>
    <p:extLst>
      <p:ext uri="{BB962C8B-B14F-4D97-AF65-F5344CB8AC3E}">
        <p14:creationId xmlns:p14="http://schemas.microsoft.com/office/powerpoint/2010/main" val="22931477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618_TF34126823.potx" id="{2A2B90EE-F7B7-4AA0-886C-21693E76F675}" vid="{B23C314D-BB01-4560-816A-26FDC505E1B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Классическая яркая блочная презентация</Template>
  <TotalTime>64</TotalTime>
  <Words>647</Words>
  <Application>Microsoft Office PowerPoint</Application>
  <PresentationFormat>Широкоэкранный</PresentationFormat>
  <Paragraphs>74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AGReverance</vt:lpstr>
      <vt:lpstr>Arial</vt:lpstr>
      <vt:lpstr>Calibri</vt:lpstr>
      <vt:lpstr>Tw Cen 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</dc:creator>
  <cp:lastModifiedBy>Ольга</cp:lastModifiedBy>
  <cp:revision>2</cp:revision>
  <dcterms:created xsi:type="dcterms:W3CDTF">2026-02-19T16:16:47Z</dcterms:created>
  <dcterms:modified xsi:type="dcterms:W3CDTF">2026-02-19T17:21:25Z</dcterms:modified>
</cp:coreProperties>
</file>