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267" r:id="rId4"/>
    <p:sldId id="273" r:id="rId5"/>
    <p:sldId id="302" r:id="rId6"/>
    <p:sldId id="266" r:id="rId7"/>
    <p:sldId id="272" r:id="rId8"/>
    <p:sldId id="259" r:id="rId9"/>
    <p:sldId id="303" r:id="rId10"/>
    <p:sldId id="304" r:id="rId11"/>
    <p:sldId id="305" r:id="rId12"/>
    <p:sldId id="286" r:id="rId13"/>
    <p:sldId id="306" r:id="rId14"/>
    <p:sldId id="309" r:id="rId15"/>
    <p:sldId id="310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0" autoAdjust="0"/>
  </p:normalViewPr>
  <p:slideViewPr>
    <p:cSldViewPr snapToGrid="0" showGuides="1">
      <p:cViewPr>
        <p:scale>
          <a:sx n="70" d="100"/>
          <a:sy n="70" d="100"/>
        </p:scale>
        <p:origin x="403" y="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9F4283-4F17-4994-8FE4-EF684116BE7F}" type="datetime1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F9B0BE-53F6-4AD2-81F8-326A6C7EB7CC}" type="datetime1">
              <a:rPr lang="ru-RU" noProof="0" smtClean="0"/>
              <a:t>17.02.2026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2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9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CD74C-6F18-499E-2179-30A8601B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6AF230-D249-9328-68EF-5AEC2040F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579C03-439E-0FB1-DBFF-E5608A318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DBDB67-2695-4882-B596-2E93E6AF2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0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Рисунок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6" name="Рисунок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3" name="Текст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авнобедренный треугольник 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авнобедренный треугольник 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9" name="Текст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Рисунок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Рисунок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 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Текст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4" name="Рисунок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Текст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5" name="Текст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Текст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50" name="Текст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51" name="Рисунок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3" name="Рисунок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3" name="Текст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7" name="Текст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3" name="Текст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7" name="Текст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7" name="Заполнитель диаграммы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9" name="Заполнитель диаграммы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полнитель диаграммы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7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n>
                <a:noFill/>
              </a:ln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ru-RU" noProof="0"/>
              <a:t>Добавление изображения здесь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ru-RU" noProof="0"/>
              <a:t>Добавление изображения здесь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3DC2DEF-D2FE-4B45-ABA4-9F153FD1C98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  <p:sldLayoutId id="2147483703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https://avatars.mds.yandex.net/i?id=2b57c7aa2147a304438bd27db2ac49a7_l-4944743-images-thumbs&amp;n=1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aklass.ru/p/geografiya/6-klass/biosfera-obolochka-zhizni-zemli-5987237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233492" y="4477842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ru-RU" sz="1500"/>
          </a:p>
        </p:txBody>
      </p:sp>
      <p:sp>
        <p:nvSpPr>
          <p:cNvPr id="8" name="Прямоугольник 7"/>
          <p:cNvSpPr/>
          <p:nvPr/>
        </p:nvSpPr>
        <p:spPr>
          <a:xfrm>
            <a:off x="5233492" y="1965024"/>
            <a:ext cx="6563397" cy="16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33" b="1" dirty="0"/>
              <a:t>Биосфера — оболочка жизни. Границы биосферы. </a:t>
            </a:r>
          </a:p>
          <a:p>
            <a:r>
              <a:rPr lang="ru-RU" sz="3333" b="1" dirty="0"/>
              <a:t>Профессии </a:t>
            </a:r>
            <a:r>
              <a:rPr lang="ru-RU" sz="3333" b="1" dirty="0" err="1"/>
              <a:t>биогеограф</a:t>
            </a:r>
            <a:r>
              <a:rPr lang="ru-RU" sz="3333" b="1" dirty="0"/>
              <a:t> и геоэколог.</a:t>
            </a:r>
          </a:p>
        </p:txBody>
      </p:sp>
      <p:pic>
        <p:nvPicPr>
          <p:cNvPr id="9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41" y="6046530"/>
            <a:ext cx="628026" cy="628026"/>
          </a:xfrm>
          <a:prstGeom prst="rect">
            <a:avLst/>
          </a:prstGeom>
          <a:noFill/>
        </p:spPr>
      </p:pic>
      <p:pic>
        <p:nvPicPr>
          <p:cNvPr id="10" name="Рисунок 9" descr="Picture background"/>
          <p:cNvPicPr/>
          <p:nvPr/>
        </p:nvPicPr>
        <p:blipFill>
          <a:blip r:embed="rId5" r:link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1448258" y="214389"/>
            <a:ext cx="697260" cy="4200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388477" y="264046"/>
            <a:ext cx="205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6 класс. Урок </a:t>
            </a:r>
            <a:r>
              <a:rPr lang="en-US" sz="2000" b="1" dirty="0">
                <a:solidFill>
                  <a:srgbClr val="FF0000"/>
                </a:solidFill>
              </a:rPr>
              <a:t>23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9FE1EB-25D7-E9A3-D192-63640ADF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34245-8352-D3EF-31A4-0DB820A085C8}"/>
              </a:ext>
            </a:extLst>
          </p:cNvPr>
          <p:cNvSpPr txBox="1"/>
          <p:nvPr/>
        </p:nvSpPr>
        <p:spPr>
          <a:xfrm>
            <a:off x="434189" y="1306320"/>
            <a:ext cx="43465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На Земле сохранились некоторые виды флоры и фауны, которые сумели пережить глобальные климатические изменения и ледниковые периоды.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E84E0-A995-ADF2-7B40-52CEBF2543F1}"/>
              </a:ext>
            </a:extLst>
          </p:cNvPr>
          <p:cNvSpPr txBox="1"/>
          <p:nvPr/>
        </p:nvSpPr>
        <p:spPr>
          <a:xfrm>
            <a:off x="364614" y="4008759"/>
            <a:ext cx="448568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Древние виды живых организмов, которые смогли приспособиться к новым условиям обитания, называются </a:t>
            </a:r>
            <a:r>
              <a:rPr lang="ru-RU" sz="2800" b="1" dirty="0">
                <a:solidFill>
                  <a:srgbClr val="C00000"/>
                </a:solidFill>
              </a:rPr>
              <a:t>реликтами.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Изображение выглядит как млекопитающее, крокодилоподобная рептилия, рептилия, на открытом воздух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E1ACE9-ECFF-F9B5-9DE3-6D7DAAC0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942" y="3662286"/>
            <a:ext cx="2977020" cy="19946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лекопитающее, ехидна, на открытом воздухе, тра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AABF5E-AA1B-38C0-9ACE-EA0E2F59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71" y="3193627"/>
            <a:ext cx="3855923" cy="257187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квариум, утконос, Организм, Биология оке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8163FD8-2D99-A763-15FB-0B6D0414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871" y="834323"/>
            <a:ext cx="2806730" cy="154411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ептилия, млекопитающее, ящерица, Чешуйчаты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C8072F2-1D22-821C-11D8-8B4505949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749" y="703450"/>
            <a:ext cx="4186268" cy="23318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Изображение выглядит как млекопитающее, крокодилоподобная рептилия, рептилия, на открытом воздух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22E620-0742-6E47-6DED-9030C68F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942" y="3632469"/>
            <a:ext cx="2977020" cy="1994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Изображение выглядит как млекопитающее, ехидна, на открытом воздухе, тра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105C11-A9EF-CF49-18C9-30EE2747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71" y="3163810"/>
            <a:ext cx="3855923" cy="2571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аквариум, утконос, Организм, Биология оке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AF08FA-A962-AA95-B8B7-3D457E52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871" y="804506"/>
            <a:ext cx="2806730" cy="15441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8D58A4-5565-A147-B9EE-099E250BDA71}"/>
              </a:ext>
            </a:extLst>
          </p:cNvPr>
          <p:cNvSpPr txBox="1"/>
          <p:nvPr/>
        </p:nvSpPr>
        <p:spPr>
          <a:xfrm>
            <a:off x="8982109" y="804506"/>
            <a:ext cx="2723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Комодский варан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E58B2-0D00-53C7-D3A3-6C2266B11BA4}"/>
              </a:ext>
            </a:extLst>
          </p:cNvPr>
          <p:cNvSpPr txBox="1"/>
          <p:nvPr/>
        </p:nvSpPr>
        <p:spPr>
          <a:xfrm>
            <a:off x="6323236" y="1985339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Утконос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C2682-FED7-14AB-7D8A-93815CFE7A96}"/>
              </a:ext>
            </a:extLst>
          </p:cNvPr>
          <p:cNvSpPr txBox="1"/>
          <p:nvPr/>
        </p:nvSpPr>
        <p:spPr>
          <a:xfrm>
            <a:off x="5275194" y="525774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Ехидна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CE2254-8421-94A4-69AB-DBF52ECB5E0F}"/>
              </a:ext>
            </a:extLst>
          </p:cNvPr>
          <p:cNvSpPr txBox="1"/>
          <p:nvPr/>
        </p:nvSpPr>
        <p:spPr>
          <a:xfrm>
            <a:off x="9003189" y="367842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Гребнистый крокодил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98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Гео 6\23 Биосфера — оболочка жизни. Границы биосферы. Профессии биогеограф и геоэколог\ca216ae4c7af9638f1c79a52807fdf5c7ae29e0b6df619e831af8a0a3f2fcbca.jpg">
            <a:extLst>
              <a:ext uri="{FF2B5EF4-FFF2-40B4-BE49-F238E27FC236}">
                <a16:creationId xmlns:a16="http://schemas.microsoft.com/office/drawing/2014/main" id="{7CB86D46-116B-33BC-0B9B-7CDDFAA9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432" t="4138" r="1980" b="10107"/>
          <a:stretch>
            <a:fillRect/>
          </a:stretch>
        </p:blipFill>
        <p:spPr bwMode="auto">
          <a:xfrm>
            <a:off x="1" y="48288"/>
            <a:ext cx="12192000" cy="678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58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88737"/>
            <a:ext cx="11520487" cy="758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kern="1200" dirty="0">
                <a:latin typeface="+mj-lt"/>
                <a:ea typeface="+mj-ea"/>
                <a:cs typeface="+mj-cs"/>
              </a:rPr>
              <a:t>Биосферу изучают различные специалисты.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ru-RU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ru-RU" sz="80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D1195C-D9D4-4994-BAD9-68AA2C2B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746" t="14708"/>
          <a:stretch>
            <a:fillRect/>
          </a:stretch>
        </p:blipFill>
        <p:spPr>
          <a:xfrm>
            <a:off x="371475" y="1239774"/>
            <a:ext cx="5572125" cy="3389086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B0024B-0AD8-4DDB-8486-A9BD3A8E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r="15859" b="10293"/>
          <a:stretch>
            <a:fillRect/>
          </a:stretch>
        </p:blipFill>
        <p:spPr>
          <a:xfrm>
            <a:off x="6319837" y="2846639"/>
            <a:ext cx="5572125" cy="3564441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FF37C3-5139-E87D-48C4-1B1FD6EF8945}"/>
              </a:ext>
            </a:extLst>
          </p:cNvPr>
          <p:cNvSpPr txBox="1"/>
          <p:nvPr/>
        </p:nvSpPr>
        <p:spPr>
          <a:xfrm>
            <a:off x="534987" y="5380667"/>
            <a:ext cx="52451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ru-RU" sz="9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78BA8-1C74-46DF-959A-98C3F56E2BB2}"/>
              </a:ext>
            </a:extLst>
          </p:cNvPr>
          <p:cNvSpPr txBox="1"/>
          <p:nvPr/>
        </p:nvSpPr>
        <p:spPr>
          <a:xfrm>
            <a:off x="6483350" y="1099457"/>
            <a:ext cx="5245098" cy="1127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ru-RU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763931-9F47-32FC-4F7D-FE44E67F29E4}"/>
              </a:ext>
            </a:extLst>
          </p:cNvPr>
          <p:cNvSpPr/>
          <p:nvPr/>
        </p:nvSpPr>
        <p:spPr>
          <a:xfrm>
            <a:off x="371474" y="4713514"/>
            <a:ext cx="5572126" cy="1955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607D92-5934-F365-C636-710883F528E1}"/>
              </a:ext>
            </a:extLst>
          </p:cNvPr>
          <p:cNvSpPr txBox="1"/>
          <p:nvPr/>
        </p:nvSpPr>
        <p:spPr>
          <a:xfrm>
            <a:off x="407192" y="4826984"/>
            <a:ext cx="5500690" cy="1728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1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Биогеография</a:t>
            </a:r>
            <a:r>
              <a:rPr lang="ru-RU" sz="1800" b="1" kern="1200" dirty="0">
                <a:latin typeface="+mj-lt"/>
                <a:ea typeface="+mn-ea"/>
                <a:cs typeface="+mn-cs"/>
              </a:rPr>
              <a:t> помогает понять, какие факторы (климат, почвы, рельеф) влияют на места обитания различных видов организмов.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1800" b="1" kern="1200" dirty="0">
                <a:latin typeface="+mj-lt"/>
                <a:ea typeface="+mn-ea"/>
                <a:cs typeface="+mn-cs"/>
              </a:rPr>
              <a:t>Биогеографы исследуют, почему одни виды обитают в определённых регионах, а другие — в других.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A54F357-319A-738D-E740-0977B851E322}"/>
              </a:ext>
            </a:extLst>
          </p:cNvPr>
          <p:cNvSpPr/>
          <p:nvPr/>
        </p:nvSpPr>
        <p:spPr>
          <a:xfrm>
            <a:off x="6319837" y="1239774"/>
            <a:ext cx="5572125" cy="1514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7E16DB-B93B-0ED8-883D-01514D42B5E4}"/>
              </a:ext>
            </a:extLst>
          </p:cNvPr>
          <p:cNvSpPr txBox="1"/>
          <p:nvPr/>
        </p:nvSpPr>
        <p:spPr>
          <a:xfrm>
            <a:off x="6319837" y="1324464"/>
            <a:ext cx="5500688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20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Биогеограф — это учёный, который изучает распределение живых существ (растений и животных) по Земле и их связь с природными условиями. </a:t>
            </a:r>
          </a:p>
        </p:txBody>
      </p:sp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46E9A-A43E-C0A8-1C44-469E1829E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9D60E7-FFDD-7297-830F-2DEABC6BDE6C}"/>
              </a:ext>
            </a:extLst>
          </p:cNvPr>
          <p:cNvSpPr/>
          <p:nvPr/>
        </p:nvSpPr>
        <p:spPr>
          <a:xfrm>
            <a:off x="371474" y="1233488"/>
            <a:ext cx="3210337" cy="23819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B6F7198-A00D-D46B-3504-99A4BE85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kern="1200">
                <a:latin typeface="+mj-lt"/>
                <a:ea typeface="+mj-ea"/>
                <a:cs typeface="+mj-cs"/>
              </a:rPr>
              <a:t>Биосферу изучают различные специалисты.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5BDFE5-FDB6-3395-CB8A-0392F081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ru-RU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ru-RU" sz="80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497431-A041-A65A-4B7B-BC9A3AAFB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876" r="32375" b="-1"/>
          <a:stretch>
            <a:fillRect/>
          </a:stretch>
        </p:blipFill>
        <p:spPr>
          <a:xfrm>
            <a:off x="7063827" y="1233488"/>
            <a:ext cx="4828135" cy="4967287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C0D829BA-1E43-7230-7B1D-8A1090A9B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41085" r="1154" b="-1"/>
          <a:stretch>
            <a:fillRect/>
          </a:stretch>
        </p:blipFill>
        <p:spPr>
          <a:xfrm>
            <a:off x="3830620" y="2623930"/>
            <a:ext cx="2984400" cy="3448881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E76CF-ACEE-FE68-BA41-8F3E1AC5A449}"/>
              </a:ext>
            </a:extLst>
          </p:cNvPr>
          <p:cNvSpPr txBox="1"/>
          <p:nvPr/>
        </p:nvSpPr>
        <p:spPr>
          <a:xfrm>
            <a:off x="409205" y="1207270"/>
            <a:ext cx="3172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Геоэколог — это специалист, который изучает влияние человека на природу и окружающую среду.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C10FC-C6C3-7A72-35C8-13BDA791C7E2}"/>
              </a:ext>
            </a:extLst>
          </p:cNvPr>
          <p:cNvSpPr txBox="1"/>
          <p:nvPr/>
        </p:nvSpPr>
        <p:spPr>
          <a:xfrm>
            <a:off x="3830619" y="1275200"/>
            <a:ext cx="310880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Геоэкология помогает находить способы устойчивого использования природных ресурсов.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F8AD7-2876-2E7F-6AF6-8D0F1289CBAB}"/>
              </a:ext>
            </a:extLst>
          </p:cNvPr>
          <p:cNvSpPr txBox="1"/>
          <p:nvPr/>
        </p:nvSpPr>
        <p:spPr>
          <a:xfrm>
            <a:off x="409206" y="3615452"/>
            <a:ext cx="31726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800" dirty="0"/>
              <a:t>Геоэколог исследует, как различные виды человеческой деятельности (строительство, сельское хозяйство, промышленность) влияют на экосистемы, а также разрабатывает меры для защиты природы и улучшения состояния экосистем. </a:t>
            </a:r>
          </a:p>
        </p:txBody>
      </p:sp>
    </p:spTree>
    <p:extLst>
      <p:ext uri="{BB962C8B-B14F-4D97-AF65-F5344CB8AC3E}">
        <p14:creationId xmlns:p14="http://schemas.microsoft.com/office/powerpoint/2010/main" val="163913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62253-6CF2-B37A-A993-37B68A17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466E23-9F82-1344-0E11-FCBED30516CC}"/>
              </a:ext>
            </a:extLst>
          </p:cNvPr>
          <p:cNvSpPr txBox="1"/>
          <p:nvPr/>
        </p:nvSpPr>
        <p:spPr>
          <a:xfrm>
            <a:off x="413658" y="5359178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Источник </a:t>
            </a:r>
            <a:r>
              <a:rPr lang="en-US" dirty="0">
                <a:hlinkClick r:id="rId2"/>
              </a:rPr>
              <a:t>https://www.yaklass.ru/p/geografiya/6-klass/biosfera-obolochka-zhizni-zemli-5987237</a:t>
            </a:r>
            <a:endParaRPr lang="ru-RU" dirty="0"/>
          </a:p>
          <a:p>
            <a:endParaRPr lang="ru-RU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FC372A20-3775-43AB-C5D7-93E094190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1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9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FBDE9087-367A-A113-81FC-64FFB3F12503}"/>
              </a:ext>
            </a:extLst>
          </p:cNvPr>
          <p:cNvSpPr/>
          <p:nvPr/>
        </p:nvSpPr>
        <p:spPr>
          <a:xfrm>
            <a:off x="7634714" y="303755"/>
            <a:ext cx="4466616" cy="213788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782" y="1895256"/>
            <a:ext cx="7047932" cy="106681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333" b="1" dirty="0">
                <a:solidFill>
                  <a:srgbClr val="FF0000"/>
                </a:solidFill>
              </a:rPr>
              <a:t>Биосфера</a:t>
            </a:r>
            <a:r>
              <a:rPr lang="ru-RU" sz="2333" dirty="0"/>
              <a:t> — оболочка Земли, заселенная живыми организмами и преобразованная ими.</a:t>
            </a:r>
          </a:p>
        </p:txBody>
      </p:sp>
      <p:pic>
        <p:nvPicPr>
          <p:cNvPr id="1026" name="Picture 2" descr="G:\Гео 6\23 Биосфера — оболочка жизни. Границы биосферы. Профессии биогеограф и геоэколог\nachhaltigkeit-adobestock-199850553-data.jpg"/>
          <p:cNvPicPr>
            <a:picLocks noChangeAspect="1" noChangeArrowheads="1"/>
          </p:cNvPicPr>
          <p:nvPr/>
        </p:nvPicPr>
        <p:blipFill>
          <a:blip r:embed="rId3"/>
          <a:srcRect t="48583" b="6622"/>
          <a:stretch>
            <a:fillRect/>
          </a:stretch>
        </p:blipFill>
        <p:spPr bwMode="auto">
          <a:xfrm>
            <a:off x="0" y="3612445"/>
            <a:ext cx="12192000" cy="32455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2773" y="291237"/>
            <a:ext cx="103152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Биосфера </a:t>
            </a:r>
          </a:p>
          <a:p>
            <a:r>
              <a:rPr lang="ru-RU" dirty="0"/>
              <a:t>(от </a:t>
            </a:r>
            <a:r>
              <a:rPr lang="ru-RU" dirty="0" err="1"/>
              <a:t>др.-греч</a:t>
            </a:r>
            <a:r>
              <a:rPr lang="ru-RU" dirty="0"/>
              <a:t>. «</a:t>
            </a:r>
            <a:r>
              <a:rPr lang="ru-RU" dirty="0" err="1"/>
              <a:t>биос</a:t>
            </a:r>
            <a:r>
              <a:rPr lang="ru-RU" dirty="0"/>
              <a:t>» — </a:t>
            </a:r>
            <a:r>
              <a:rPr lang="ru-RU" dirty="0">
                <a:solidFill>
                  <a:srgbClr val="FF0000"/>
                </a:solidFill>
              </a:rPr>
              <a:t>жизнь</a:t>
            </a:r>
            <a:r>
              <a:rPr lang="ru-RU" dirty="0"/>
              <a:t> и «</a:t>
            </a:r>
            <a:r>
              <a:rPr lang="ru-RU" dirty="0" err="1"/>
              <a:t>сфайра</a:t>
            </a:r>
            <a:r>
              <a:rPr lang="ru-RU" dirty="0"/>
              <a:t>» — </a:t>
            </a:r>
            <a:r>
              <a:rPr lang="ru-RU" dirty="0">
                <a:solidFill>
                  <a:srgbClr val="FF0000"/>
                </a:solidFill>
              </a:rPr>
              <a:t>сфера</a:t>
            </a:r>
            <a:r>
              <a:rPr lang="ru-RU" dirty="0"/>
              <a:t>, шар</a:t>
            </a:r>
            <a:r>
              <a:rPr lang="ru-RU" sz="20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AC0A7-2988-65FD-9097-BC2F60797D5A}"/>
              </a:ext>
            </a:extLst>
          </p:cNvPr>
          <p:cNvSpPr txBox="1"/>
          <p:nvPr/>
        </p:nvSpPr>
        <p:spPr>
          <a:xfrm>
            <a:off x="8053002" y="811667"/>
            <a:ext cx="37662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Земля — единственная планета Солнечной системы, на которой существует жизнь.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223" y="4124916"/>
            <a:ext cx="8102813" cy="1887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33" dirty="0"/>
              <a:t>В. И. Вернадский в 1919 создал учение о биосфере, в нем:</a:t>
            </a:r>
          </a:p>
          <a:p>
            <a:r>
              <a:rPr lang="ru-RU" sz="2333" b="1" dirty="0"/>
              <a:t>«Биосфера — «область жизни», включающая живые организмы и среду их обитания; особая оболочка Земли, в пределах которой проявляется геологическая деятельность живого населения планеты».</a:t>
            </a:r>
            <a:endParaRPr lang="ru-RU" sz="2333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3222" y="550334"/>
            <a:ext cx="6999111" cy="214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rgbClr val="FF0000"/>
                </a:solidFill>
              </a:rPr>
              <a:t>История термина «биосфера»</a:t>
            </a:r>
          </a:p>
          <a:p>
            <a:endParaRPr lang="ru-RU" sz="2667" b="1" dirty="0">
              <a:solidFill>
                <a:srgbClr val="FF0000"/>
              </a:solidFill>
            </a:endParaRPr>
          </a:p>
          <a:p>
            <a:r>
              <a:rPr lang="ru-RU" sz="2000" dirty="0"/>
              <a:t>Ж. Б. Ламарк  в 1802 году назвал биосферой совокупность всех живых организмов Земли.</a:t>
            </a:r>
          </a:p>
          <a:p>
            <a:r>
              <a:rPr lang="ru-RU" sz="2000" dirty="0"/>
              <a:t>Э. Зюсс  в 1875 году ввел термин «биосфера» — тонкая пленка земной поверхности, населенная жизнью.</a:t>
            </a:r>
          </a:p>
        </p:txBody>
      </p:sp>
      <p:pic>
        <p:nvPicPr>
          <p:cNvPr id="2051" name="Picture 3" descr="G:\Гео 6\23 Биосфера — оболочка жизни. Границы биосферы. Профессии биогеограф и геоэколог\102-1022797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0513" y="0"/>
            <a:ext cx="386148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759880" y="192360"/>
            <a:ext cx="2869599" cy="3538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8" rIns="76195" bIns="38098" rtlCol="0" anchor="ctr"/>
          <a:lstStyle/>
          <a:p>
            <a:pPr algn="ctr"/>
            <a:endParaRPr lang="ru-RU" sz="1500"/>
          </a:p>
        </p:txBody>
      </p:sp>
      <p:sp>
        <p:nvSpPr>
          <p:cNvPr id="5" name="Прямоугольник 4"/>
          <p:cNvSpPr/>
          <p:nvPr/>
        </p:nvSpPr>
        <p:spPr>
          <a:xfrm>
            <a:off x="8759879" y="3346392"/>
            <a:ext cx="28695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И. Вернадский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688" r="18688"/>
          <a:stretch/>
        </p:blipFill>
        <p:spPr>
          <a:xfrm>
            <a:off x="3918247" y="1066016"/>
            <a:ext cx="4348841" cy="520825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47885-30FB-1406-B638-B4B7FFE7833C}"/>
              </a:ext>
            </a:extLst>
          </p:cNvPr>
          <p:cNvSpPr txBox="1"/>
          <p:nvPr/>
        </p:nvSpPr>
        <p:spPr>
          <a:xfrm>
            <a:off x="469358" y="296644"/>
            <a:ext cx="11422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Всю систему живых организмов, населяющих Землю, называют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живым веществом.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FB9DF-39AB-98E2-F85D-E26D7B0891A1}"/>
              </a:ext>
            </a:extLst>
          </p:cNvPr>
          <p:cNvSpPr txBox="1"/>
          <p:nvPr/>
        </p:nvSpPr>
        <p:spPr>
          <a:xfrm>
            <a:off x="469358" y="1712119"/>
            <a:ext cx="3448889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живых организмов:</a:t>
            </a:r>
          </a:p>
          <a:p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распространены повсеместно;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разнообразие видов и форм жизни;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способность к размножению.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41650-C2DC-C623-2835-8E7F66634FA7}"/>
              </a:ext>
            </a:extLst>
          </p:cNvPr>
          <p:cNvSpPr txBox="1"/>
          <p:nvPr/>
        </p:nvSpPr>
        <p:spPr>
          <a:xfrm>
            <a:off x="8224838" y="1544598"/>
            <a:ext cx="35845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 организмы влияют на поверхностные оболочки Земли: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регулируют газовый состав атмосферы;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изменяют состав гидросферы, регулируют состав соли в Мировом океане;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изменяют рельеф, участвуют в разрушении горных пород, при отмирании сами являются частью горных пород;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участвуют в создании почвы</a:t>
            </a:r>
          </a:p>
        </p:txBody>
      </p:sp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977B7-A461-2BFF-5D54-F4CCF4301118}"/>
              </a:ext>
            </a:extLst>
          </p:cNvPr>
          <p:cNvSpPr txBox="1"/>
          <p:nvPr/>
        </p:nvSpPr>
        <p:spPr>
          <a:xfrm>
            <a:off x="177530" y="544910"/>
            <a:ext cx="743204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Некоторые рекорды биосферы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Карликовая ива — самое маленькое дерево (от нескольких см до 2 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Гигантская секвойя — самое высокое дерево (более 80 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Колибри — самая маленькая птица (около 60 мм).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Страус — самая большая птица (более 2,5 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Бурозубка — самое маленькое млекопитающее (4 см).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Синий кит — самое крупное животное (более 30 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Африканский слон — самое большое млекопитающее суши (масса — до 6 т, высота — до 4 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Жираф — самое высокое животное суши (до 6 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Гепард — самое быстрое наземное млекопитающее (120 км/ч).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Белый медведь — самое северное животное (Арктика).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Тюлень Уэдделла — самое южное животное (Антарктида).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Як — самое высокогорное млекопитающее (до 6100 м, Тибет).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Камнеломка — самое северное растение.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Бамбук — самая высокая и быстрорастущая трава (91 см в день).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Ротанговая пальма — самое длинное растение Земли (более 300 м).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7AFC16D-6FA8-E4EC-094C-D61A2CA021A9}"/>
              </a:ext>
            </a:extLst>
          </p:cNvPr>
          <p:cNvGrpSpPr/>
          <p:nvPr/>
        </p:nvGrpSpPr>
        <p:grpSpPr>
          <a:xfrm>
            <a:off x="8579794" y="124750"/>
            <a:ext cx="3158247" cy="2455436"/>
            <a:chOff x="8579795" y="257782"/>
            <a:chExt cx="3158247" cy="2455436"/>
          </a:xfrm>
        </p:grpSpPr>
        <p:pic>
          <p:nvPicPr>
            <p:cNvPr id="6" name="Рисунок 5" descr="Изображение выглядит как транспортное средство, Наземный транспорт, колесо, багажник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CA4D94F-0DD9-EA51-01DB-A89DCB69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795" y="257782"/>
              <a:ext cx="3158247" cy="23686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7C4F44-CC68-5F7C-6FFA-2468E041FFA0}"/>
                </a:ext>
              </a:extLst>
            </p:cNvPr>
            <p:cNvSpPr txBox="1"/>
            <p:nvPr/>
          </p:nvSpPr>
          <p:spPr>
            <a:xfrm>
              <a:off x="9231549" y="2343886"/>
              <a:ext cx="24071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Гигантская секвойя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" name="Рисунок 9" descr="Изображение выглядит как птица, колибри, Рыжий селасфорус,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611CC2-9DBD-AFDB-D239-55BC3DA5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71" y="2745275"/>
            <a:ext cx="2549346" cy="16491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3E8E56-7730-C120-5E95-172EE387B85A}"/>
              </a:ext>
            </a:extLst>
          </p:cNvPr>
          <p:cNvSpPr txBox="1"/>
          <p:nvPr/>
        </p:nvSpPr>
        <p:spPr>
          <a:xfrm>
            <a:off x="8040017" y="4025051"/>
            <a:ext cx="1191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Колибри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Рисунок 13" descr="Изображение выглядит как млекопитающее, морские млекопитающие, кит, Морское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8B4536-6D1C-2715-8C70-4441B47D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793" y="4583576"/>
            <a:ext cx="3158247" cy="21811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EC3BA-3530-9B7D-0891-3A9684BBC5E1}"/>
              </a:ext>
            </a:extLst>
          </p:cNvPr>
          <p:cNvSpPr txBox="1"/>
          <p:nvPr/>
        </p:nvSpPr>
        <p:spPr>
          <a:xfrm>
            <a:off x="10138298" y="6299858"/>
            <a:ext cx="1876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/>
                <a:latin typeface="+mj-lt"/>
              </a:rPr>
              <a:t>Синий кит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53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6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6945F-E43A-E966-0B89-141D7A8E4D43}"/>
              </a:ext>
            </a:extLst>
          </p:cNvPr>
          <p:cNvSpPr txBox="1"/>
          <p:nvPr/>
        </p:nvSpPr>
        <p:spPr>
          <a:xfrm>
            <a:off x="6837584" y="196887"/>
            <a:ext cx="4867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Границы биосферы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D508A-BB68-4D74-3F78-41235D087EA9}"/>
              </a:ext>
            </a:extLst>
          </p:cNvPr>
          <p:cNvSpPr txBox="1"/>
          <p:nvPr/>
        </p:nvSpPr>
        <p:spPr>
          <a:xfrm>
            <a:off x="5257699" y="1097312"/>
            <a:ext cx="66342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Границы биосферы и территория существования флоры и фауны на Земле совпадают. </a:t>
            </a:r>
          </a:p>
          <a:p>
            <a:r>
              <a:rPr lang="ru-RU" dirty="0"/>
              <a:t>Поэтому в биосферу входят части других оболочек Земли: </a:t>
            </a:r>
          </a:p>
          <a:p>
            <a:r>
              <a:rPr lang="ru-RU" b="1" dirty="0"/>
              <a:t>вся гидросфера, атмосфера (её нижняя часть) и литосфера (её верхняя часть).</a:t>
            </a:r>
          </a:p>
        </p:txBody>
      </p:sp>
      <p:pic>
        <p:nvPicPr>
          <p:cNvPr id="19" name="Рисунок 18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7C0D331-D192-A773-C89A-3528D1CB3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9" y="567535"/>
            <a:ext cx="5352752" cy="59014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F84A3E-84ED-5768-7C2B-82C73A5048FA}"/>
              </a:ext>
            </a:extLst>
          </p:cNvPr>
          <p:cNvSpPr txBox="1"/>
          <p:nvPr/>
        </p:nvSpPr>
        <p:spPr>
          <a:xfrm>
            <a:off x="5709662" y="2888659"/>
            <a:ext cx="609437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Озоновый слой </a:t>
            </a:r>
            <a:r>
              <a:rPr lang="ru-RU" dirty="0"/>
              <a:t>является </a:t>
            </a:r>
            <a:r>
              <a:rPr lang="ru-RU" b="1" dirty="0">
                <a:solidFill>
                  <a:srgbClr val="C00000"/>
                </a:solidFill>
              </a:rPr>
              <a:t>верхней границей биосферы</a:t>
            </a:r>
            <a:r>
              <a:rPr lang="ru-RU" dirty="0"/>
              <a:t>, так как защищает живые организмы Земли от ультрафиолетового излучения Солнца.</a:t>
            </a:r>
          </a:p>
          <a:p>
            <a:r>
              <a:rPr lang="ru-RU" dirty="0"/>
              <a:t> </a:t>
            </a:r>
          </a:p>
          <a:p>
            <a:r>
              <a:rPr lang="ru-RU" b="1" dirty="0">
                <a:solidFill>
                  <a:srgbClr val="C00000"/>
                </a:solidFill>
              </a:rPr>
              <a:t>На суше нижняя граница </a:t>
            </a:r>
            <a:r>
              <a:rPr lang="ru-RU" dirty="0"/>
              <a:t>живой оболочки находится </a:t>
            </a:r>
            <a:r>
              <a:rPr lang="ru-RU" b="1" dirty="0">
                <a:solidFill>
                  <a:srgbClr val="C00000"/>
                </a:solidFill>
              </a:rPr>
              <a:t>в литосфере, </a:t>
            </a:r>
            <a:r>
              <a:rPr lang="ru-RU" dirty="0"/>
              <a:t>но её проводят на разной глубине: от сотен метров до нескольких километров: здесь встречаются бактерии, которым не нужен воздух.</a:t>
            </a:r>
          </a:p>
          <a:p>
            <a:endParaRPr lang="ru-RU" dirty="0"/>
          </a:p>
          <a:p>
            <a:r>
              <a:rPr lang="ru-RU" dirty="0"/>
              <a:t>Так как в донных илах были обнаружены живые организмы, </a:t>
            </a:r>
            <a:r>
              <a:rPr lang="ru-RU" b="1" dirty="0">
                <a:solidFill>
                  <a:srgbClr val="C00000"/>
                </a:solidFill>
              </a:rPr>
              <a:t>нижнюю границу в Мировом океане проводят </a:t>
            </a:r>
            <a:r>
              <a:rPr lang="ru-RU" dirty="0"/>
              <a:t>на некоторой глубине под океаническим дном.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7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768EE-3E56-FD38-61B1-BA26DE5A5E79}"/>
              </a:ext>
            </a:extLst>
          </p:cNvPr>
          <p:cNvSpPr txBox="1"/>
          <p:nvPr/>
        </p:nvSpPr>
        <p:spPr>
          <a:xfrm>
            <a:off x="252159" y="3564480"/>
            <a:ext cx="11687681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Самое крупное скопление живых организмов находится </a:t>
            </a:r>
            <a:r>
              <a:rPr lang="ru-RU" b="1" dirty="0">
                <a:solidFill>
                  <a:srgbClr val="C00000"/>
                </a:solidFill>
              </a:rPr>
              <a:t>на границе суши и тропосферы, суши и океана. </a:t>
            </a:r>
            <a:r>
              <a:rPr lang="ru-RU" dirty="0"/>
              <a:t>Это связано с оптимальными условиями для жизни, которые здесь сформировались: благоприятное соотношение температуры и влажности воздуха, наличие солнечного света и питательных веществ.</a:t>
            </a:r>
          </a:p>
          <a:p>
            <a:r>
              <a:rPr lang="ru-RU" dirty="0"/>
              <a:t> </a:t>
            </a:r>
          </a:p>
          <a:p>
            <a:r>
              <a:rPr lang="ru-RU" b="1" dirty="0">
                <a:solidFill>
                  <a:srgbClr val="C00000"/>
                </a:solidFill>
              </a:rPr>
              <a:t>Условия обитания живых организмов на Земле </a:t>
            </a:r>
            <a:r>
              <a:rPr lang="ru-RU" dirty="0"/>
              <a:t>— самые разнообразные. Микроорганизмы могут переносить разные температуры: как ниже 0 °С, так и выше +100 °С. Семена некоторых растений прорастают, перенося охлаждение до −190 °С.</a:t>
            </a:r>
          </a:p>
          <a:p>
            <a:r>
              <a:rPr lang="ru-RU" dirty="0"/>
              <a:t>Живые организмы можно встретить во льдах самых высоких гор, в безводных пустынях, в солёных озёрах и даже в подземных нефтяных пластах.</a:t>
            </a:r>
          </a:p>
        </p:txBody>
      </p:sp>
      <p:pic>
        <p:nvPicPr>
          <p:cNvPr id="14" name="Рисунок 13" descr="Изображение выглядит как коллаж, Фотомонтаж, мозаик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0E2F74-5CF7-199A-5AA7-77702353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814" b="20028"/>
          <a:stretch>
            <a:fillRect/>
          </a:stretch>
        </p:blipFill>
        <p:spPr>
          <a:xfrm>
            <a:off x="104365" y="425388"/>
            <a:ext cx="11983270" cy="27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68960" y="289372"/>
            <a:ext cx="6626079" cy="1143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3200" b="1" kern="0" spc="-72" dirty="0">
                <a:solidFill>
                  <a:srgbClr val="C00000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Факторы, определяющие границы биосферы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154117" y="1881982"/>
            <a:ext cx="6455768" cy="997049"/>
          </a:xfrm>
          <a:prstGeom prst="roundRect">
            <a:avLst>
              <a:gd name="adj" fmla="val 7007"/>
            </a:avLst>
          </a:prstGeom>
          <a:solidFill>
            <a:schemeClr val="accent1">
              <a:lumMod val="20000"/>
              <a:lumOff val="80000"/>
            </a:schemeClr>
          </a:solidFill>
          <a:ln w="7620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sz="1500" dirty="0"/>
          </a:p>
        </p:txBody>
      </p:sp>
      <p:sp>
        <p:nvSpPr>
          <p:cNvPr id="5" name="Text 2"/>
          <p:cNvSpPr/>
          <p:nvPr/>
        </p:nvSpPr>
        <p:spPr>
          <a:xfrm>
            <a:off x="5326757" y="2054622"/>
            <a:ext cx="2287191" cy="285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800" b="1" kern="0" spc="-36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Температура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326757" y="2440186"/>
            <a:ext cx="6110486" cy="266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kern="0" spc="-2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Температурный диапазон, пригодный для жизни.</a:t>
            </a:r>
            <a:endParaRPr lang="en-US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54117" y="3045321"/>
            <a:ext cx="6455768" cy="997049"/>
          </a:xfrm>
          <a:prstGeom prst="roundRect">
            <a:avLst>
              <a:gd name="adj" fmla="val 7007"/>
            </a:avLst>
          </a:prstGeom>
          <a:solidFill>
            <a:schemeClr val="accent1">
              <a:lumMod val="20000"/>
              <a:lumOff val="80000"/>
            </a:schemeClr>
          </a:solidFill>
          <a:ln w="7620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8" name="Text 5"/>
          <p:cNvSpPr/>
          <p:nvPr/>
        </p:nvSpPr>
        <p:spPr>
          <a:xfrm>
            <a:off x="5326757" y="3217962"/>
            <a:ext cx="2287191" cy="285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800" b="1" kern="0" spc="-36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Давление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5326757" y="3603526"/>
            <a:ext cx="6110486" cy="266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kern="0" spc="-2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Давление атмосферы и гидростатическое давление.</a:t>
            </a:r>
            <a:endParaRPr lang="en-US" dirty="0">
              <a:latin typeface="+mj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154117" y="4208661"/>
            <a:ext cx="6455768" cy="997049"/>
          </a:xfrm>
          <a:prstGeom prst="roundRect">
            <a:avLst>
              <a:gd name="adj" fmla="val 7007"/>
            </a:avLst>
          </a:prstGeom>
          <a:solidFill>
            <a:schemeClr val="accent1">
              <a:lumMod val="20000"/>
              <a:lumOff val="80000"/>
            </a:schemeClr>
          </a:solidFill>
          <a:ln w="7620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1" name="Text 8"/>
          <p:cNvSpPr/>
          <p:nvPr/>
        </p:nvSpPr>
        <p:spPr>
          <a:xfrm>
            <a:off x="5326757" y="4381302"/>
            <a:ext cx="2287191" cy="285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800" b="1" kern="0" spc="-36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Свет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5326757" y="4766866"/>
            <a:ext cx="6110486" cy="266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kern="0" spc="-2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Наличие солнечного света для фотосинтеза.</a:t>
            </a:r>
            <a:endParaRPr lang="en-US" dirty="0">
              <a:latin typeface="+mj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154117" y="5372001"/>
            <a:ext cx="6455768" cy="997049"/>
          </a:xfrm>
          <a:prstGeom prst="roundRect">
            <a:avLst>
              <a:gd name="adj" fmla="val 7007"/>
            </a:avLst>
          </a:prstGeom>
          <a:solidFill>
            <a:schemeClr val="accent1">
              <a:lumMod val="20000"/>
              <a:lumOff val="80000"/>
            </a:schemeClr>
          </a:solidFill>
          <a:ln w="7620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4" name="Text 11"/>
          <p:cNvSpPr/>
          <p:nvPr/>
        </p:nvSpPr>
        <p:spPr>
          <a:xfrm>
            <a:off x="5326757" y="5544642"/>
            <a:ext cx="2287191" cy="285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800" b="1" kern="0" spc="-36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Вода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5326757" y="5930206"/>
            <a:ext cx="6110486" cy="266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kern="0" spc="-2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Доступность воды для жизни.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22667-898F-4143-457A-E2CBBA1A24C0}"/>
              </a:ext>
            </a:extLst>
          </p:cNvPr>
          <p:cNvSpPr txBox="1"/>
          <p:nvPr/>
        </p:nvSpPr>
        <p:spPr>
          <a:xfrm>
            <a:off x="1198934" y="216720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Органический мир Земли многочислен и разнообразен. Его разделяют на следующие царства:</a:t>
            </a:r>
          </a:p>
        </p:txBody>
      </p:sp>
      <p:pic>
        <p:nvPicPr>
          <p:cNvPr id="6" name="Рисунок 5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10757E-C1AA-4CCC-A5F5-4355F414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4" y="1430630"/>
            <a:ext cx="11420272" cy="39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3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">
      <a:dk1>
        <a:srgbClr val="181818"/>
      </a:dk1>
      <a:lt1>
        <a:sysClr val="window" lastClr="FFFFFF"/>
      </a:lt1>
      <a:dk2>
        <a:srgbClr val="181818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618_TF34126823.potx" id="{2A2B90EE-F7B7-4AA0-886C-21693E76F675}" vid="{B23C314D-BB01-4560-816A-26FDC505E1B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яркая блочная презентация</Template>
  <TotalTime>189</TotalTime>
  <Words>877</Words>
  <Application>Microsoft Office PowerPoint</Application>
  <PresentationFormat>Широкоэкранный</PresentationFormat>
  <Paragraphs>99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Petrona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Биосферу изучают различные специалисты.</vt:lpstr>
      <vt:lpstr>Биосферу изучают различные специалисты.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</dc:creator>
  <cp:lastModifiedBy>Ольга</cp:lastModifiedBy>
  <cp:revision>3</cp:revision>
  <dcterms:created xsi:type="dcterms:W3CDTF">2026-02-17T15:26:46Z</dcterms:created>
  <dcterms:modified xsi:type="dcterms:W3CDTF">2026-02-17T18:36:45Z</dcterms:modified>
</cp:coreProperties>
</file>